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31"/>
  </p:notesMasterIdLst>
  <p:sldIdLst>
    <p:sldId id="256" r:id="rId5"/>
    <p:sldId id="402" r:id="rId6"/>
    <p:sldId id="276" r:id="rId7"/>
    <p:sldId id="421" r:id="rId8"/>
    <p:sldId id="422" r:id="rId9"/>
    <p:sldId id="423" r:id="rId10"/>
    <p:sldId id="424" r:id="rId11"/>
    <p:sldId id="310" r:id="rId12"/>
    <p:sldId id="314" r:id="rId13"/>
    <p:sldId id="311" r:id="rId14"/>
    <p:sldId id="315" r:id="rId15"/>
    <p:sldId id="316" r:id="rId16"/>
    <p:sldId id="317" r:id="rId17"/>
    <p:sldId id="318" r:id="rId18"/>
    <p:sldId id="426" r:id="rId19"/>
    <p:sldId id="427" r:id="rId20"/>
    <p:sldId id="319" r:id="rId21"/>
    <p:sldId id="320" r:id="rId22"/>
    <p:sldId id="321" r:id="rId23"/>
    <p:sldId id="324" r:id="rId24"/>
    <p:sldId id="328" r:id="rId25"/>
    <p:sldId id="329" r:id="rId26"/>
    <p:sldId id="330" r:id="rId27"/>
    <p:sldId id="331" r:id="rId28"/>
    <p:sldId id="419" r:id="rId29"/>
    <p:sldId id="409" r:id="rId30"/>
  </p:sldIdLst>
  <p:sldSz cx="12188825" cy="6858000"/>
  <p:notesSz cx="6858000" cy="9144000"/>
  <p:embeddedFontLst>
    <p:embeddedFont>
      <p:font typeface="Arial Black" panose="020B0A04020102020204" pitchFamily="34" charset="0"/>
      <p:regular r:id="rId32"/>
      <p:bold r:id="rId33"/>
    </p:embeddedFont>
    <p:embeddedFont>
      <p:font typeface="Cambria" panose="02040503050406030204" pitchFamily="18" charset="0"/>
      <p:regular r:id="rId34"/>
      <p:bold r:id="rId35"/>
      <p:italic r:id="rId36"/>
      <p:boldItalic r:id="rId37"/>
    </p:embeddedFont>
    <p:embeddedFont>
      <p:font typeface="Cooper Black" panose="0208090404030B020404" pitchFamily="18" charset="0"/>
      <p:regular r:id="rId38"/>
    </p:embeddedFont>
    <p:embeddedFont>
      <p:font typeface="Corben" panose="020B0604020202020204" charset="0"/>
      <p:bold r:id="rId39"/>
    </p:embeddedFont>
    <p:embeddedFont>
      <p:font typeface="Open Sans" panose="020B0606030504020204" pitchFamily="34" charset="0"/>
      <p:regular r:id="rId40"/>
      <p:bold r:id="rId41"/>
      <p:italic r:id="rId42"/>
      <p:boldItalic r:id="rId43"/>
    </p:embeddedFont>
    <p:embeddedFont>
      <p:font typeface="Quattrocento Sans" panose="020B0502050000020003" pitchFamily="34"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
      <p:font typeface="Segoe UI Light" panose="020B0502040204020203" pitchFamily="34" charset="0"/>
      <p:regular r:id="rId52"/>
      <p: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20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0.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0" name="Google Shape;135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8" name="Google Shape;135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6" name="Google Shape;136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4" name="Google Shape;14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0705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56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4.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 id="21474837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7.xml"/><Relationship Id="rId5" Type="http://schemas.openxmlformats.org/officeDocument/2006/relationships/image" Target="../media/image4.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18.xml"/><Relationship Id="rId1" Type="http://schemas.openxmlformats.org/officeDocument/2006/relationships/slideLayout" Target="../slideLayouts/slideLayout47.xml"/><Relationship Id="rId5" Type="http://schemas.openxmlformats.org/officeDocument/2006/relationships/image" Target="../media/image4.png"/><Relationship Id="rId4" Type="http://schemas.openxmlformats.org/officeDocument/2006/relationships/hyperlink" Target="https://ui5.sap.com/#/topic/1cf5c7f5b81c4cb3ba98fd14314d450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tiff"/><Relationship Id="rId2" Type="http://schemas.openxmlformats.org/officeDocument/2006/relationships/notesSlide" Target="../notesSlides/notesSlide24.xml"/><Relationship Id="rId1" Type="http://schemas.openxmlformats.org/officeDocument/2006/relationships/slideLayout" Target="../slideLayouts/slideLayout38.xml"/><Relationship Id="rId6" Type="http://schemas.openxmlformats.org/officeDocument/2006/relationships/image" Target="../media/image29.tiff"/><Relationship Id="rId5" Type="http://schemas.openxmlformats.org/officeDocument/2006/relationships/image" Target="../media/image28.tiff"/><Relationship Id="rId4" Type="http://schemas.openxmlformats.org/officeDocument/2006/relationships/image" Target="../media/image27.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9.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DAY-6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30116" y="2132856"/>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travel_m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(root entity)</a:t>
            </a:r>
            <a:endParaRPr dirty="0"/>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(child entity)</a:t>
            </a:r>
            <a:endParaRPr/>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/dmo/bookingsuppl_m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(child entity)</a:t>
            </a:r>
            <a:endParaRPr/>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926060" y="1852408"/>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989C937-1B4B-920E-79E9-144F18372384}"/>
              </a:ext>
            </a:extLst>
          </p:cNvPr>
          <p:cNvPicPr>
            <a:picLocks noChangeAspect="1"/>
          </p:cNvPicPr>
          <p:nvPr/>
        </p:nvPicPr>
        <p:blipFill>
          <a:blip r:embed="rId4"/>
          <a:stretch>
            <a:fillRect/>
          </a:stretch>
        </p:blipFill>
        <p:spPr>
          <a:xfrm>
            <a:off x="1433047" y="3656732"/>
            <a:ext cx="4229317" cy="26163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60"/>
          <p:cNvSpPr txBox="1"/>
          <p:nvPr/>
        </p:nvSpPr>
        <p:spPr>
          <a:xfrm>
            <a:off x="172422" y="139530"/>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398"/>
              <a:buFont typeface="Corben"/>
              <a:buNone/>
            </a:pPr>
            <a:r>
              <a:rPr lang="en-US" sz="3600" dirty="0">
                <a:solidFill>
                  <a:srgbClr val="FFC000"/>
                </a:solidFill>
                <a:latin typeface="Cooper Black" panose="0208090404030B020404" pitchFamily="18" charset="0"/>
                <a:ea typeface="Corben"/>
                <a:cs typeface="Corben"/>
                <a:sym typeface="Corben"/>
              </a:rPr>
              <a:t>SAP Fiori elements boosts SAP Fiori development efficiency</a:t>
            </a:r>
            <a:endParaRPr sz="2400" dirty="0">
              <a:solidFill>
                <a:srgbClr val="FFC000"/>
              </a:solidFill>
              <a:latin typeface="Cooper Black" panose="0208090404030B020404" pitchFamily="18" charset="0"/>
            </a:endParaRPr>
          </a:p>
        </p:txBody>
      </p:sp>
      <p:pic>
        <p:nvPicPr>
          <p:cNvPr id="1355" name="Google Shape;1355;p60"/>
          <p:cNvPicPr preferRelativeResize="0"/>
          <p:nvPr/>
        </p:nvPicPr>
        <p:blipFill rotWithShape="1">
          <a:blip r:embed="rId3">
            <a:alphaModFix/>
          </a:blip>
          <a:srcRect l="1412"/>
          <a:stretch/>
        </p:blipFill>
        <p:spPr>
          <a:xfrm>
            <a:off x="172421" y="972235"/>
            <a:ext cx="11922501" cy="5319486"/>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61"/>
          <p:cNvSpPr txBox="1"/>
          <p:nvPr/>
        </p:nvSpPr>
        <p:spPr>
          <a:xfrm>
            <a:off x="172422" y="166826"/>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SAP Fiori elements prioritizes efficiency over flexibility</a:t>
            </a:r>
            <a:endParaRPr sz="2000" dirty="0">
              <a:solidFill>
                <a:srgbClr val="FFC000"/>
              </a:solidFill>
              <a:latin typeface="Cooper Black" panose="0208090404030B020404" pitchFamily="18" charset="0"/>
            </a:endParaRPr>
          </a:p>
        </p:txBody>
      </p:sp>
      <p:pic>
        <p:nvPicPr>
          <p:cNvPr id="1363" name="Google Shape;1363;p61"/>
          <p:cNvPicPr preferRelativeResize="0"/>
          <p:nvPr/>
        </p:nvPicPr>
        <p:blipFill rotWithShape="1">
          <a:blip r:embed="rId3">
            <a:alphaModFix/>
          </a:blip>
          <a:srcRect/>
          <a:stretch/>
        </p:blipFill>
        <p:spPr>
          <a:xfrm>
            <a:off x="1718296" y="1028789"/>
            <a:ext cx="9097273" cy="5240912"/>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62"/>
          <p:cNvSpPr/>
          <p:nvPr/>
        </p:nvSpPr>
        <p:spPr>
          <a:xfrm>
            <a:off x="7948374" y="5128245"/>
            <a:ext cx="3533838"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69" name="Google Shape;1369;p62"/>
          <p:cNvSpPr txBox="1"/>
          <p:nvPr/>
        </p:nvSpPr>
        <p:spPr>
          <a:xfrm>
            <a:off x="152551" y="103175"/>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Developer Persona – Fiori Elements</a:t>
            </a:r>
            <a:endParaRPr sz="2000" dirty="0">
              <a:solidFill>
                <a:srgbClr val="FFC000"/>
              </a:solidFill>
              <a:latin typeface="Cooper Black" panose="0208090404030B020404" pitchFamily="18" charset="0"/>
            </a:endParaRPr>
          </a:p>
        </p:txBody>
      </p:sp>
      <p:pic>
        <p:nvPicPr>
          <p:cNvPr id="1372" name="Google Shape;1372;p62" descr="Naimul Kabir | Aspiring Mobile Developer"/>
          <p:cNvPicPr preferRelativeResize="0"/>
          <p:nvPr/>
        </p:nvPicPr>
        <p:blipFill rotWithShape="1">
          <a:blip r:embed="rId3">
            <a:alphaModFix/>
          </a:blip>
          <a:srcRect/>
          <a:stretch/>
        </p:blipFill>
        <p:spPr>
          <a:xfrm>
            <a:off x="8596757" y="296555"/>
            <a:ext cx="1830086" cy="1941000"/>
          </a:xfrm>
          <a:prstGeom prst="rect">
            <a:avLst/>
          </a:prstGeom>
          <a:noFill/>
          <a:ln>
            <a:noFill/>
          </a:ln>
        </p:spPr>
      </p:pic>
      <p:sp>
        <p:nvSpPr>
          <p:cNvPr id="1373" name="Google Shape;1373;p62"/>
          <p:cNvSpPr txBox="1"/>
          <p:nvPr/>
        </p:nvSpPr>
        <p:spPr>
          <a:xfrm>
            <a:off x="7810165" y="2291671"/>
            <a:ext cx="340327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Rob</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S/4HANA Technical consultant</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Developer</a:t>
            </a:r>
            <a:endParaRPr/>
          </a:p>
        </p:txBody>
      </p:sp>
      <p:pic>
        <p:nvPicPr>
          <p:cNvPr id="1374" name="Google Shape;1374;p62" descr="tjgillweb (Taranjot Gill) · GitHub"/>
          <p:cNvPicPr preferRelativeResize="0"/>
          <p:nvPr/>
        </p:nvPicPr>
        <p:blipFill rotWithShape="1">
          <a:blip r:embed="rId4">
            <a:alphaModFix/>
          </a:blip>
          <a:srcRect/>
          <a:stretch/>
        </p:blipFill>
        <p:spPr>
          <a:xfrm>
            <a:off x="839349" y="805549"/>
            <a:ext cx="1912715" cy="1912715"/>
          </a:xfrm>
          <a:prstGeom prst="rect">
            <a:avLst/>
          </a:prstGeom>
          <a:noFill/>
          <a:ln>
            <a:noFill/>
          </a:ln>
        </p:spPr>
      </p:pic>
      <p:sp>
        <p:nvSpPr>
          <p:cNvPr id="1375" name="Google Shape;1375;p62"/>
          <p:cNvSpPr txBox="1"/>
          <p:nvPr/>
        </p:nvSpPr>
        <p:spPr>
          <a:xfrm>
            <a:off x="368403" y="2571661"/>
            <a:ext cx="3403277"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Roxana</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UX Designer | Fiori Developer</a:t>
            </a:r>
            <a:endParaRPr/>
          </a:p>
        </p:txBody>
      </p:sp>
      <p:sp>
        <p:nvSpPr>
          <p:cNvPr id="1376" name="Google Shape;1376;p62"/>
          <p:cNvSpPr/>
          <p:nvPr/>
        </p:nvSpPr>
        <p:spPr>
          <a:xfrm>
            <a:off x="8209493"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pic>
        <p:nvPicPr>
          <p:cNvPr id="1377" name="Google Shape;1377;p62"/>
          <p:cNvPicPr preferRelativeResize="0"/>
          <p:nvPr/>
        </p:nvPicPr>
        <p:blipFill rotWithShape="1">
          <a:blip r:embed="rId5">
            <a:alphaModFix/>
          </a:blip>
          <a:srcRect/>
          <a:stretch/>
        </p:blipFill>
        <p:spPr>
          <a:xfrm>
            <a:off x="8315010" y="3930303"/>
            <a:ext cx="703959" cy="730033"/>
          </a:xfrm>
          <a:prstGeom prst="rect">
            <a:avLst/>
          </a:prstGeom>
          <a:noFill/>
          <a:ln>
            <a:noFill/>
          </a:ln>
        </p:spPr>
      </p:pic>
      <p:sp>
        <p:nvSpPr>
          <p:cNvPr id="1378" name="Google Shape;1378;p62"/>
          <p:cNvSpPr txBox="1"/>
          <p:nvPr/>
        </p:nvSpPr>
        <p:spPr>
          <a:xfrm>
            <a:off x="9097305" y="3827493"/>
            <a:ext cx="178432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 Tools</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On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Eclipse</a:t>
            </a:r>
            <a:endParaRPr/>
          </a:p>
        </p:txBody>
      </p:sp>
      <p:sp>
        <p:nvSpPr>
          <p:cNvPr id="1379" name="Google Shape;1379;p62"/>
          <p:cNvSpPr/>
          <p:nvPr/>
        </p:nvSpPr>
        <p:spPr>
          <a:xfrm>
            <a:off x="8205141" y="5587065"/>
            <a:ext cx="1214214" cy="633756"/>
          </a:xfrm>
          <a:prstGeom prst="roundRect">
            <a:avLst>
              <a:gd name="adj" fmla="val 16667"/>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CDS Views</a:t>
            </a:r>
            <a:endParaRPr/>
          </a:p>
        </p:txBody>
      </p:sp>
      <p:sp>
        <p:nvSpPr>
          <p:cNvPr id="1380" name="Google Shape;1380;p62"/>
          <p:cNvSpPr/>
          <p:nvPr/>
        </p:nvSpPr>
        <p:spPr>
          <a:xfrm>
            <a:off x="9999226" y="5587065"/>
            <a:ext cx="1214214"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MDE</a:t>
            </a:r>
            <a:endParaRPr/>
          </a:p>
          <a:p>
            <a:pPr marL="0" marR="0" lvl="0" indent="0" algn="ctr" rtl="0">
              <a:spcBef>
                <a:spcPts val="0"/>
              </a:spcBef>
              <a:spcAft>
                <a:spcPts val="0"/>
              </a:spcAft>
              <a:buNone/>
            </a:pPr>
            <a:r>
              <a:rPr lang="en-US" sz="1798">
                <a:solidFill>
                  <a:srgbClr val="FFFFFF"/>
                </a:solidFill>
                <a:latin typeface="Calibri"/>
                <a:ea typeface="Calibri"/>
                <a:cs typeface="Calibri"/>
                <a:sym typeface="Calibri"/>
              </a:rPr>
              <a:t>@</a:t>
            </a:r>
            <a:endParaRPr/>
          </a:p>
        </p:txBody>
      </p:sp>
      <p:cxnSp>
        <p:nvCxnSpPr>
          <p:cNvPr id="1381" name="Google Shape;1381;p62"/>
          <p:cNvCxnSpPr>
            <a:stCxn id="1379" idx="3"/>
            <a:endCxn id="1380" idx="1"/>
          </p:cNvCxnSpPr>
          <p:nvPr/>
        </p:nvCxnSpPr>
        <p:spPr>
          <a:xfrm>
            <a:off x="9419355" y="5903943"/>
            <a:ext cx="579900" cy="0"/>
          </a:xfrm>
          <a:prstGeom prst="straightConnector1">
            <a:avLst/>
          </a:prstGeom>
          <a:noFill/>
          <a:ln w="19050" cap="flat" cmpd="sng">
            <a:solidFill>
              <a:schemeClr val="dk1"/>
            </a:solidFill>
            <a:prstDash val="solid"/>
            <a:miter lim="800000"/>
            <a:headEnd type="none" w="sm" len="sm"/>
            <a:tailEnd type="none" w="sm" len="sm"/>
          </a:ln>
        </p:spPr>
      </p:cxnSp>
      <p:sp>
        <p:nvSpPr>
          <p:cNvPr id="1382" name="Google Shape;1382;p62"/>
          <p:cNvSpPr/>
          <p:nvPr/>
        </p:nvSpPr>
        <p:spPr>
          <a:xfrm>
            <a:off x="8315009" y="5232914"/>
            <a:ext cx="2804627" cy="263791"/>
          </a:xfrm>
          <a:prstGeom prst="rect">
            <a:avLst/>
          </a:prstGeom>
          <a:solidFill>
            <a:srgbClr val="323F4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OData Service</a:t>
            </a:r>
            <a:endParaRPr/>
          </a:p>
        </p:txBody>
      </p:sp>
      <p:sp>
        <p:nvSpPr>
          <p:cNvPr id="1383" name="Google Shape;1383;p62"/>
          <p:cNvSpPr/>
          <p:nvPr/>
        </p:nvSpPr>
        <p:spPr>
          <a:xfrm>
            <a:off x="623925"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4" name="Google Shape;1384;p62"/>
          <p:cNvSpPr txBox="1"/>
          <p:nvPr/>
        </p:nvSpPr>
        <p:spPr>
          <a:xfrm>
            <a:off x="2140605" y="3972324"/>
            <a:ext cx="1222916"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VS Code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BAS</a:t>
            </a:r>
            <a:endParaRPr/>
          </a:p>
        </p:txBody>
      </p:sp>
      <p:pic>
        <p:nvPicPr>
          <p:cNvPr id="1385" name="Google Shape;1385;p62" descr="Install Visual Studio Code on Linux | Snap Store"/>
          <p:cNvPicPr preferRelativeResize="0"/>
          <p:nvPr/>
        </p:nvPicPr>
        <p:blipFill rotWithShape="1">
          <a:blip r:embed="rId6">
            <a:alphaModFix/>
          </a:blip>
          <a:srcRect/>
          <a:stretch/>
        </p:blipFill>
        <p:spPr>
          <a:xfrm>
            <a:off x="704121" y="3972322"/>
            <a:ext cx="611774" cy="611774"/>
          </a:xfrm>
          <a:prstGeom prst="rect">
            <a:avLst/>
          </a:prstGeom>
          <a:noFill/>
          <a:ln>
            <a:noFill/>
          </a:ln>
        </p:spPr>
      </p:pic>
      <p:pic>
        <p:nvPicPr>
          <p:cNvPr id="1386" name="Google Shape;1386;p62" descr="https://www12.lunapic.com/editor/working/161406318813978311?5830121565"/>
          <p:cNvPicPr preferRelativeResize="0"/>
          <p:nvPr/>
        </p:nvPicPr>
        <p:blipFill rotWithShape="1">
          <a:blip r:embed="rId7">
            <a:alphaModFix/>
          </a:blip>
          <a:srcRect/>
          <a:stretch/>
        </p:blipFill>
        <p:spPr>
          <a:xfrm>
            <a:off x="1211447" y="3744773"/>
            <a:ext cx="1296589" cy="1018373"/>
          </a:xfrm>
          <a:prstGeom prst="rect">
            <a:avLst/>
          </a:prstGeom>
          <a:noFill/>
          <a:ln>
            <a:noFill/>
          </a:ln>
        </p:spPr>
      </p:pic>
      <p:sp>
        <p:nvSpPr>
          <p:cNvPr id="1387" name="Google Shape;1387;p62"/>
          <p:cNvSpPr/>
          <p:nvPr/>
        </p:nvSpPr>
        <p:spPr>
          <a:xfrm>
            <a:off x="349749" y="5128245"/>
            <a:ext cx="3890705"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8" name="Google Shape;1388;p62"/>
          <p:cNvSpPr/>
          <p:nvPr/>
        </p:nvSpPr>
        <p:spPr>
          <a:xfrm>
            <a:off x="457302" y="5470988"/>
            <a:ext cx="1612739" cy="633756"/>
          </a:xfrm>
          <a:prstGeom prst="roundRect">
            <a:avLst>
              <a:gd name="adj"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Fiori Elements Project</a:t>
            </a:r>
            <a:endParaRPr/>
          </a:p>
        </p:txBody>
      </p:sp>
      <p:sp>
        <p:nvSpPr>
          <p:cNvPr id="1389" name="Google Shape;1389;p62"/>
          <p:cNvSpPr/>
          <p:nvPr/>
        </p:nvSpPr>
        <p:spPr>
          <a:xfrm>
            <a:off x="2326811" y="5470988"/>
            <a:ext cx="1827855"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Annotations.xml</a:t>
            </a:r>
            <a:endParaRPr/>
          </a:p>
        </p:txBody>
      </p:sp>
      <p:cxnSp>
        <p:nvCxnSpPr>
          <p:cNvPr id="1390" name="Google Shape;1390;p62"/>
          <p:cNvCxnSpPr>
            <a:stCxn id="1388" idx="3"/>
            <a:endCxn id="1389" idx="1"/>
          </p:cNvCxnSpPr>
          <p:nvPr/>
        </p:nvCxnSpPr>
        <p:spPr>
          <a:xfrm>
            <a:off x="2070041" y="5787866"/>
            <a:ext cx="256800" cy="0"/>
          </a:xfrm>
          <a:prstGeom prst="straightConnector1">
            <a:avLst/>
          </a:prstGeom>
          <a:noFill/>
          <a:ln w="19050" cap="flat" cmpd="sng">
            <a:solidFill>
              <a:schemeClr val="dk1"/>
            </a:solidFill>
            <a:prstDash val="solid"/>
            <a:miter lim="800000"/>
            <a:headEnd type="none" w="sm" len="sm"/>
            <a:tailEnd type="none" w="sm" len="sm"/>
          </a:ln>
        </p:spPr>
      </p:cxnSp>
      <p:cxnSp>
        <p:nvCxnSpPr>
          <p:cNvPr id="1391" name="Google Shape;1391;p62"/>
          <p:cNvCxnSpPr>
            <a:endCxn id="1387" idx="0"/>
          </p:cNvCxnSpPr>
          <p:nvPr/>
        </p:nvCxnSpPr>
        <p:spPr>
          <a:xfrm>
            <a:off x="2295102" y="4756845"/>
            <a:ext cx="0" cy="371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2" name="Google Shape;1392;p62"/>
          <p:cNvCxnSpPr>
            <a:stCxn id="1375" idx="2"/>
          </p:cNvCxnSpPr>
          <p:nvPr/>
        </p:nvCxnSpPr>
        <p:spPr>
          <a:xfrm>
            <a:off x="2070042" y="3217351"/>
            <a:ext cx="0" cy="527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3" name="Google Shape;1393;p62"/>
          <p:cNvCxnSpPr/>
          <p:nvPr/>
        </p:nvCxnSpPr>
        <p:spPr>
          <a:xfrm>
            <a:off x="9793627" y="4750343"/>
            <a:ext cx="0" cy="371499"/>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4" name="Google Shape;1394;p62"/>
          <p:cNvCxnSpPr/>
          <p:nvPr/>
        </p:nvCxnSpPr>
        <p:spPr>
          <a:xfrm>
            <a:off x="9568567" y="3211255"/>
            <a:ext cx="0" cy="527117"/>
          </a:xfrm>
          <a:prstGeom prst="straightConnector1">
            <a:avLst/>
          </a:prstGeom>
          <a:noFill/>
          <a:ln w="19050" cap="flat" cmpd="sng">
            <a:solidFill>
              <a:schemeClr val="accent4"/>
            </a:solidFill>
            <a:prstDash val="solid"/>
            <a:miter lim="800000"/>
            <a:headEnd type="none" w="sm" len="sm"/>
            <a:tailEnd type="triangle" w="med" len="med"/>
          </a:ln>
        </p:spPr>
      </p:cxnSp>
      <p:pic>
        <p:nvPicPr>
          <p:cNvPr id="1395" name="Google Shape;1395;p62" descr="Electric Plug Connect Concept Socket. Get Connected Or Disconnect Vector  Power Plug Cable Illustration Stock Vector - Illustration of adapter,  element: 167568132"/>
          <p:cNvPicPr preferRelativeResize="0"/>
          <p:nvPr/>
        </p:nvPicPr>
        <p:blipFill rotWithShape="1">
          <a:blip r:embed="rId8">
            <a:alphaModFix/>
          </a:blip>
          <a:srcRect/>
          <a:stretch/>
        </p:blipFill>
        <p:spPr>
          <a:xfrm>
            <a:off x="4256309" y="5004703"/>
            <a:ext cx="3676209" cy="1359513"/>
          </a:xfrm>
          <a:prstGeom prst="rect">
            <a:avLst/>
          </a:prstGeom>
          <a:noFill/>
          <a:ln>
            <a:noFill/>
          </a:ln>
        </p:spPr>
      </p:pic>
      <p:sp>
        <p:nvSpPr>
          <p:cNvPr id="1396" name="Google Shape;1396;p62"/>
          <p:cNvSpPr/>
          <p:nvPr/>
        </p:nvSpPr>
        <p:spPr>
          <a:xfrm rot="-5400000">
            <a:off x="5834945" y="4551194"/>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7" name="Google Shape;1397;p62"/>
          <p:cNvSpPr/>
          <p:nvPr/>
        </p:nvSpPr>
        <p:spPr>
          <a:xfrm rot="-5400000">
            <a:off x="5834945" y="4166122"/>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8" name="Google Shape;1398;p62"/>
          <p:cNvSpPr/>
          <p:nvPr/>
        </p:nvSpPr>
        <p:spPr>
          <a:xfrm rot="-5400000">
            <a:off x="5834945" y="3801105"/>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pic>
        <p:nvPicPr>
          <p:cNvPr id="1399" name="Google Shape;1399;p62" descr="Happy Images | Free Vectors, Stock Photos &amp;amp; PSD"/>
          <p:cNvPicPr preferRelativeResize="0"/>
          <p:nvPr/>
        </p:nvPicPr>
        <p:blipFill rotWithShape="1">
          <a:blip r:embed="rId9">
            <a:alphaModFix/>
          </a:blip>
          <a:srcRect/>
          <a:stretch/>
        </p:blipFill>
        <p:spPr>
          <a:xfrm>
            <a:off x="3771679" y="1440513"/>
            <a:ext cx="2753669" cy="1834313"/>
          </a:xfrm>
          <a:prstGeom prst="rect">
            <a:avLst/>
          </a:prstGeom>
          <a:noFill/>
          <a:ln>
            <a:noFill/>
          </a:ln>
        </p:spPr>
      </p:pic>
      <p:sp>
        <p:nvSpPr>
          <p:cNvPr id="1400" name="Google Shape;1400;p62"/>
          <p:cNvSpPr txBox="1"/>
          <p:nvPr/>
        </p:nvSpPr>
        <p:spPr>
          <a:xfrm>
            <a:off x="3363523" y="849822"/>
            <a:ext cx="3403277" cy="861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198" b="1">
                <a:solidFill>
                  <a:srgbClr val="00B050"/>
                </a:solidFill>
                <a:latin typeface="Calibri"/>
                <a:ea typeface="Calibri"/>
                <a:cs typeface="Calibri"/>
                <a:sym typeface="Calibri"/>
              </a:rPr>
              <a:t>Anubhav</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Happy User</a:t>
            </a:r>
            <a:endParaRPr/>
          </a:p>
        </p:txBody>
      </p:sp>
      <p:pic>
        <p:nvPicPr>
          <p:cNvPr id="1401" name="Google Shape;1401;p62" descr="Fiori Elements based HR MSS Reporting Dashboards in Action. | SAP Blogs"/>
          <p:cNvPicPr preferRelativeResize="0"/>
          <p:nvPr/>
        </p:nvPicPr>
        <p:blipFill rotWithShape="1">
          <a:blip r:embed="rId10">
            <a:alphaModFix/>
          </a:blip>
          <a:srcRect/>
          <a:stretch/>
        </p:blipFill>
        <p:spPr>
          <a:xfrm>
            <a:off x="6065601" y="1168821"/>
            <a:ext cx="2050110" cy="998361"/>
          </a:xfrm>
          <a:prstGeom prst="rect">
            <a:avLst/>
          </a:prstGeom>
          <a:noFill/>
          <a:ln>
            <a:noFill/>
          </a:ln>
        </p:spPr>
      </p:pic>
      <p:sp>
        <p:nvSpPr>
          <p:cNvPr id="3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94"/>
                                        </p:tgtEl>
                                        <p:attrNameLst>
                                          <p:attrName>style.visibility</p:attrName>
                                        </p:attrNameLst>
                                      </p:cBhvr>
                                      <p:to>
                                        <p:strVal val="visible"/>
                                      </p:to>
                                    </p:set>
                                    <p:animEffect transition="in" filter="fade">
                                      <p:cBhvr>
                                        <p:cTn id="13" dur="1000"/>
                                        <p:tgtEl>
                                          <p:spTgt spid="1394"/>
                                        </p:tgtEl>
                                      </p:cBhvr>
                                    </p:animEffect>
                                  </p:childTnLst>
                                </p:cTn>
                              </p:par>
                              <p:par>
                                <p:cTn id="14" presetID="10" presetClass="entr" presetSubtype="0" fill="hold" nodeType="withEffect">
                                  <p:stCondLst>
                                    <p:cond delay="0"/>
                                  </p:stCondLst>
                                  <p:childTnLst>
                                    <p:set>
                                      <p:cBhvr>
                                        <p:cTn id="15" dur="1" fill="hold">
                                          <p:stCondLst>
                                            <p:cond delay="0"/>
                                          </p:stCondLst>
                                        </p:cTn>
                                        <p:tgtEl>
                                          <p:spTgt spid="1376"/>
                                        </p:tgtEl>
                                        <p:attrNameLst>
                                          <p:attrName>style.visibility</p:attrName>
                                        </p:attrNameLst>
                                      </p:cBhvr>
                                      <p:to>
                                        <p:strVal val="visible"/>
                                      </p:to>
                                    </p:set>
                                    <p:animEffect transition="in" filter="fade">
                                      <p:cBhvr>
                                        <p:cTn id="16" dur="1000"/>
                                        <p:tgtEl>
                                          <p:spTgt spid="1376"/>
                                        </p:tgtEl>
                                      </p:cBhvr>
                                    </p:animEffect>
                                  </p:childTnLst>
                                </p:cTn>
                              </p:par>
                              <p:par>
                                <p:cTn id="17" presetID="10" presetClass="entr" presetSubtype="0" fill="hold" nodeType="withEffect">
                                  <p:stCondLst>
                                    <p:cond delay="0"/>
                                  </p:stCondLst>
                                  <p:childTnLst>
                                    <p:set>
                                      <p:cBhvr>
                                        <p:cTn id="18" dur="1" fill="hold">
                                          <p:stCondLst>
                                            <p:cond delay="0"/>
                                          </p:stCondLst>
                                        </p:cTn>
                                        <p:tgtEl>
                                          <p:spTgt spid="1378"/>
                                        </p:tgtEl>
                                        <p:attrNameLst>
                                          <p:attrName>style.visibility</p:attrName>
                                        </p:attrNameLst>
                                      </p:cBhvr>
                                      <p:to>
                                        <p:strVal val="visible"/>
                                      </p:to>
                                    </p:set>
                                    <p:animEffect transition="in" filter="fade">
                                      <p:cBhvr>
                                        <p:cTn id="19" dur="1000"/>
                                        <p:tgtEl>
                                          <p:spTgt spid="1378"/>
                                        </p:tgtEl>
                                      </p:cBhvr>
                                    </p:animEffect>
                                  </p:childTnLst>
                                </p:cTn>
                              </p:par>
                              <p:par>
                                <p:cTn id="20" presetID="10" presetClass="entr" presetSubtype="0" fill="hold" nodeType="withEffect">
                                  <p:stCondLst>
                                    <p:cond delay="0"/>
                                  </p:stCondLst>
                                  <p:childTnLst>
                                    <p:set>
                                      <p:cBhvr>
                                        <p:cTn id="21" dur="1" fill="hold">
                                          <p:stCondLst>
                                            <p:cond delay="0"/>
                                          </p:stCondLst>
                                        </p:cTn>
                                        <p:tgtEl>
                                          <p:spTgt spid="1377"/>
                                        </p:tgtEl>
                                        <p:attrNameLst>
                                          <p:attrName>style.visibility</p:attrName>
                                        </p:attrNameLst>
                                      </p:cBhvr>
                                      <p:to>
                                        <p:strVal val="visible"/>
                                      </p:to>
                                    </p:set>
                                    <p:animEffect transition="in" filter="fade">
                                      <p:cBhvr>
                                        <p:cTn id="22" dur="1000"/>
                                        <p:tgtEl>
                                          <p:spTgt spid="13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3"/>
                                        </p:tgtEl>
                                        <p:attrNameLst>
                                          <p:attrName>style.visibility</p:attrName>
                                        </p:attrNameLst>
                                      </p:cBhvr>
                                      <p:to>
                                        <p:strVal val="visible"/>
                                      </p:to>
                                    </p:set>
                                    <p:animEffect transition="in" filter="fade">
                                      <p:cBhvr>
                                        <p:cTn id="27" dur="1000"/>
                                        <p:tgtEl>
                                          <p:spTgt spid="1393"/>
                                        </p:tgtEl>
                                      </p:cBhvr>
                                    </p:animEffect>
                                  </p:childTnLst>
                                </p:cTn>
                              </p:par>
                              <p:par>
                                <p:cTn id="28" presetID="10" presetClass="entr" presetSubtype="0" fill="hold" nodeType="withEffect">
                                  <p:stCondLst>
                                    <p:cond delay="0"/>
                                  </p:stCondLst>
                                  <p:childTnLst>
                                    <p:set>
                                      <p:cBhvr>
                                        <p:cTn id="29" dur="1" fill="hold">
                                          <p:stCondLst>
                                            <p:cond delay="0"/>
                                          </p:stCondLst>
                                        </p:cTn>
                                        <p:tgtEl>
                                          <p:spTgt spid="1368"/>
                                        </p:tgtEl>
                                        <p:attrNameLst>
                                          <p:attrName>style.visibility</p:attrName>
                                        </p:attrNameLst>
                                      </p:cBhvr>
                                      <p:to>
                                        <p:strVal val="visible"/>
                                      </p:to>
                                    </p:set>
                                    <p:animEffect transition="in" filter="fade">
                                      <p:cBhvr>
                                        <p:cTn id="30" dur="1000"/>
                                        <p:tgtEl>
                                          <p:spTgt spid="1368"/>
                                        </p:tgtEl>
                                      </p:cBhvr>
                                    </p:animEffect>
                                  </p:childTnLst>
                                </p:cTn>
                              </p:par>
                              <p:par>
                                <p:cTn id="31" presetID="10" presetClass="entr" presetSubtype="0" fill="hold" nodeType="withEffect">
                                  <p:stCondLst>
                                    <p:cond delay="0"/>
                                  </p:stCondLst>
                                  <p:childTnLst>
                                    <p:set>
                                      <p:cBhvr>
                                        <p:cTn id="32" dur="1" fill="hold">
                                          <p:stCondLst>
                                            <p:cond delay="0"/>
                                          </p:stCondLst>
                                        </p:cTn>
                                        <p:tgtEl>
                                          <p:spTgt spid="1382"/>
                                        </p:tgtEl>
                                        <p:attrNameLst>
                                          <p:attrName>style.visibility</p:attrName>
                                        </p:attrNameLst>
                                      </p:cBhvr>
                                      <p:to>
                                        <p:strVal val="visible"/>
                                      </p:to>
                                    </p:set>
                                    <p:animEffect transition="in" filter="fade">
                                      <p:cBhvr>
                                        <p:cTn id="33" dur="1000"/>
                                        <p:tgtEl>
                                          <p:spTgt spid="1382"/>
                                        </p:tgtEl>
                                      </p:cBhvr>
                                    </p:animEffect>
                                  </p:childTnLst>
                                </p:cTn>
                              </p:par>
                              <p:par>
                                <p:cTn id="34" presetID="10" presetClass="entr" presetSubtype="0" fill="hold" nodeType="withEffect">
                                  <p:stCondLst>
                                    <p:cond delay="0"/>
                                  </p:stCondLst>
                                  <p:childTnLst>
                                    <p:set>
                                      <p:cBhvr>
                                        <p:cTn id="35" dur="1" fill="hold">
                                          <p:stCondLst>
                                            <p:cond delay="0"/>
                                          </p:stCondLst>
                                        </p:cTn>
                                        <p:tgtEl>
                                          <p:spTgt spid="1379"/>
                                        </p:tgtEl>
                                        <p:attrNameLst>
                                          <p:attrName>style.visibility</p:attrName>
                                        </p:attrNameLst>
                                      </p:cBhvr>
                                      <p:to>
                                        <p:strVal val="visible"/>
                                      </p:to>
                                    </p:set>
                                    <p:animEffect transition="in" filter="fade">
                                      <p:cBhvr>
                                        <p:cTn id="36" dur="1000"/>
                                        <p:tgtEl>
                                          <p:spTgt spid="1379"/>
                                        </p:tgtEl>
                                      </p:cBhvr>
                                    </p:animEffect>
                                  </p:childTnLst>
                                </p:cTn>
                              </p:par>
                              <p:par>
                                <p:cTn id="37" presetID="10" presetClass="entr" presetSubtype="0" fill="hold" nodeType="withEffect">
                                  <p:stCondLst>
                                    <p:cond delay="0"/>
                                  </p:stCondLst>
                                  <p:childTnLst>
                                    <p:set>
                                      <p:cBhvr>
                                        <p:cTn id="38" dur="1" fill="hold">
                                          <p:stCondLst>
                                            <p:cond delay="0"/>
                                          </p:stCondLst>
                                        </p:cTn>
                                        <p:tgtEl>
                                          <p:spTgt spid="1381"/>
                                        </p:tgtEl>
                                        <p:attrNameLst>
                                          <p:attrName>style.visibility</p:attrName>
                                        </p:attrNameLst>
                                      </p:cBhvr>
                                      <p:to>
                                        <p:strVal val="visible"/>
                                      </p:to>
                                    </p:set>
                                    <p:animEffect transition="in" filter="fade">
                                      <p:cBhvr>
                                        <p:cTn id="39" dur="1000"/>
                                        <p:tgtEl>
                                          <p:spTgt spid="1381"/>
                                        </p:tgtEl>
                                      </p:cBhvr>
                                    </p:animEffect>
                                  </p:childTnLst>
                                </p:cTn>
                              </p:par>
                              <p:par>
                                <p:cTn id="40" presetID="10" presetClass="entr" presetSubtype="0" fill="hold" nodeType="withEffect">
                                  <p:stCondLst>
                                    <p:cond delay="0"/>
                                  </p:stCondLst>
                                  <p:childTnLst>
                                    <p:set>
                                      <p:cBhvr>
                                        <p:cTn id="41" dur="1" fill="hold">
                                          <p:stCondLst>
                                            <p:cond delay="0"/>
                                          </p:stCondLst>
                                        </p:cTn>
                                        <p:tgtEl>
                                          <p:spTgt spid="1380"/>
                                        </p:tgtEl>
                                        <p:attrNameLst>
                                          <p:attrName>style.visibility</p:attrName>
                                        </p:attrNameLst>
                                      </p:cBhvr>
                                      <p:to>
                                        <p:strVal val="visible"/>
                                      </p:to>
                                    </p:set>
                                    <p:animEffect transition="in" filter="fade">
                                      <p:cBhvr>
                                        <p:cTn id="42" dur="1000"/>
                                        <p:tgtEl>
                                          <p:spTgt spid="138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7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92"/>
                                        </p:tgtEl>
                                        <p:attrNameLst>
                                          <p:attrName>style.visibility</p:attrName>
                                        </p:attrNameLst>
                                      </p:cBhvr>
                                      <p:to>
                                        <p:strVal val="visible"/>
                                      </p:to>
                                    </p:set>
                                    <p:animEffect transition="in" filter="fade">
                                      <p:cBhvr>
                                        <p:cTn id="53" dur="1000"/>
                                        <p:tgtEl>
                                          <p:spTgt spid="1392"/>
                                        </p:tgtEl>
                                      </p:cBhvr>
                                    </p:animEffect>
                                  </p:childTnLst>
                                </p:cTn>
                              </p:par>
                              <p:par>
                                <p:cTn id="54" presetID="10" presetClass="entr" presetSubtype="0" fill="hold" nodeType="withEffect">
                                  <p:stCondLst>
                                    <p:cond delay="0"/>
                                  </p:stCondLst>
                                  <p:childTnLst>
                                    <p:set>
                                      <p:cBhvr>
                                        <p:cTn id="55" dur="1" fill="hold">
                                          <p:stCondLst>
                                            <p:cond delay="0"/>
                                          </p:stCondLst>
                                        </p:cTn>
                                        <p:tgtEl>
                                          <p:spTgt spid="1383"/>
                                        </p:tgtEl>
                                        <p:attrNameLst>
                                          <p:attrName>style.visibility</p:attrName>
                                        </p:attrNameLst>
                                      </p:cBhvr>
                                      <p:to>
                                        <p:strVal val="visible"/>
                                      </p:to>
                                    </p:set>
                                    <p:animEffect transition="in" filter="fade">
                                      <p:cBhvr>
                                        <p:cTn id="56" dur="1000"/>
                                        <p:tgtEl>
                                          <p:spTgt spid="1383"/>
                                        </p:tgtEl>
                                      </p:cBhvr>
                                    </p:animEffect>
                                  </p:childTnLst>
                                </p:cTn>
                              </p:par>
                              <p:par>
                                <p:cTn id="57" presetID="10" presetClass="entr" presetSubtype="0" fill="hold" nodeType="withEffect">
                                  <p:stCondLst>
                                    <p:cond delay="0"/>
                                  </p:stCondLst>
                                  <p:childTnLst>
                                    <p:set>
                                      <p:cBhvr>
                                        <p:cTn id="58" dur="1" fill="hold">
                                          <p:stCondLst>
                                            <p:cond delay="0"/>
                                          </p:stCondLst>
                                        </p:cTn>
                                        <p:tgtEl>
                                          <p:spTgt spid="1384"/>
                                        </p:tgtEl>
                                        <p:attrNameLst>
                                          <p:attrName>style.visibility</p:attrName>
                                        </p:attrNameLst>
                                      </p:cBhvr>
                                      <p:to>
                                        <p:strVal val="visible"/>
                                      </p:to>
                                    </p:set>
                                    <p:animEffect transition="in" filter="fade">
                                      <p:cBhvr>
                                        <p:cTn id="59" dur="1000"/>
                                        <p:tgtEl>
                                          <p:spTgt spid="1384"/>
                                        </p:tgtEl>
                                      </p:cBhvr>
                                    </p:animEffect>
                                  </p:childTnLst>
                                </p:cTn>
                              </p:par>
                              <p:par>
                                <p:cTn id="60" presetID="10" presetClass="entr" presetSubtype="0" fill="hold" nodeType="withEffect">
                                  <p:stCondLst>
                                    <p:cond delay="0"/>
                                  </p:stCondLst>
                                  <p:childTnLst>
                                    <p:set>
                                      <p:cBhvr>
                                        <p:cTn id="61" dur="1" fill="hold">
                                          <p:stCondLst>
                                            <p:cond delay="0"/>
                                          </p:stCondLst>
                                        </p:cTn>
                                        <p:tgtEl>
                                          <p:spTgt spid="1386"/>
                                        </p:tgtEl>
                                        <p:attrNameLst>
                                          <p:attrName>style.visibility</p:attrName>
                                        </p:attrNameLst>
                                      </p:cBhvr>
                                      <p:to>
                                        <p:strVal val="visible"/>
                                      </p:to>
                                    </p:set>
                                    <p:animEffect transition="in" filter="fade">
                                      <p:cBhvr>
                                        <p:cTn id="62" dur="1000"/>
                                        <p:tgtEl>
                                          <p:spTgt spid="1386"/>
                                        </p:tgtEl>
                                      </p:cBhvr>
                                    </p:animEffect>
                                  </p:childTnLst>
                                </p:cTn>
                              </p:par>
                              <p:par>
                                <p:cTn id="63" presetID="10" presetClass="entr" presetSubtype="0" fill="hold" nodeType="withEffect">
                                  <p:stCondLst>
                                    <p:cond delay="0"/>
                                  </p:stCondLst>
                                  <p:childTnLst>
                                    <p:set>
                                      <p:cBhvr>
                                        <p:cTn id="64" dur="1" fill="hold">
                                          <p:stCondLst>
                                            <p:cond delay="0"/>
                                          </p:stCondLst>
                                        </p:cTn>
                                        <p:tgtEl>
                                          <p:spTgt spid="1385"/>
                                        </p:tgtEl>
                                        <p:attrNameLst>
                                          <p:attrName>style.visibility</p:attrName>
                                        </p:attrNameLst>
                                      </p:cBhvr>
                                      <p:to>
                                        <p:strVal val="visible"/>
                                      </p:to>
                                    </p:set>
                                    <p:animEffect transition="in" filter="fade">
                                      <p:cBhvr>
                                        <p:cTn id="65" dur="1000"/>
                                        <p:tgtEl>
                                          <p:spTgt spid="138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391"/>
                                        </p:tgtEl>
                                        <p:attrNameLst>
                                          <p:attrName>style.visibility</p:attrName>
                                        </p:attrNameLst>
                                      </p:cBhvr>
                                      <p:to>
                                        <p:strVal val="visible"/>
                                      </p:to>
                                    </p:set>
                                    <p:animEffect transition="in" filter="fade">
                                      <p:cBhvr>
                                        <p:cTn id="70" dur="1000"/>
                                        <p:tgtEl>
                                          <p:spTgt spid="1391"/>
                                        </p:tgtEl>
                                      </p:cBhvr>
                                    </p:animEffect>
                                  </p:childTnLst>
                                </p:cTn>
                              </p:par>
                              <p:par>
                                <p:cTn id="71" presetID="10" presetClass="entr" presetSubtype="0" fill="hold" nodeType="withEffect">
                                  <p:stCondLst>
                                    <p:cond delay="0"/>
                                  </p:stCondLst>
                                  <p:childTnLst>
                                    <p:set>
                                      <p:cBhvr>
                                        <p:cTn id="72" dur="1" fill="hold">
                                          <p:stCondLst>
                                            <p:cond delay="0"/>
                                          </p:stCondLst>
                                        </p:cTn>
                                        <p:tgtEl>
                                          <p:spTgt spid="1387"/>
                                        </p:tgtEl>
                                        <p:attrNameLst>
                                          <p:attrName>style.visibility</p:attrName>
                                        </p:attrNameLst>
                                      </p:cBhvr>
                                      <p:to>
                                        <p:strVal val="visible"/>
                                      </p:to>
                                    </p:set>
                                    <p:animEffect transition="in" filter="fade">
                                      <p:cBhvr>
                                        <p:cTn id="73" dur="1000"/>
                                        <p:tgtEl>
                                          <p:spTgt spid="1387"/>
                                        </p:tgtEl>
                                      </p:cBhvr>
                                    </p:animEffect>
                                  </p:childTnLst>
                                </p:cTn>
                              </p:par>
                              <p:par>
                                <p:cTn id="74" presetID="10" presetClass="entr" presetSubtype="0" fill="hold" nodeType="withEffect">
                                  <p:stCondLst>
                                    <p:cond delay="0"/>
                                  </p:stCondLst>
                                  <p:childTnLst>
                                    <p:set>
                                      <p:cBhvr>
                                        <p:cTn id="75" dur="1" fill="hold">
                                          <p:stCondLst>
                                            <p:cond delay="0"/>
                                          </p:stCondLst>
                                        </p:cTn>
                                        <p:tgtEl>
                                          <p:spTgt spid="1389"/>
                                        </p:tgtEl>
                                        <p:attrNameLst>
                                          <p:attrName>style.visibility</p:attrName>
                                        </p:attrNameLst>
                                      </p:cBhvr>
                                      <p:to>
                                        <p:strVal val="visible"/>
                                      </p:to>
                                    </p:set>
                                    <p:animEffect transition="in" filter="fade">
                                      <p:cBhvr>
                                        <p:cTn id="76" dur="1000"/>
                                        <p:tgtEl>
                                          <p:spTgt spid="1389"/>
                                        </p:tgtEl>
                                      </p:cBhvr>
                                    </p:animEffect>
                                  </p:childTnLst>
                                </p:cTn>
                              </p:par>
                              <p:par>
                                <p:cTn id="77" presetID="10" presetClass="entr" presetSubtype="0" fill="hold" nodeType="withEffect">
                                  <p:stCondLst>
                                    <p:cond delay="0"/>
                                  </p:stCondLst>
                                  <p:childTnLst>
                                    <p:set>
                                      <p:cBhvr>
                                        <p:cTn id="78" dur="1" fill="hold">
                                          <p:stCondLst>
                                            <p:cond delay="0"/>
                                          </p:stCondLst>
                                        </p:cTn>
                                        <p:tgtEl>
                                          <p:spTgt spid="1388"/>
                                        </p:tgtEl>
                                        <p:attrNameLst>
                                          <p:attrName>style.visibility</p:attrName>
                                        </p:attrNameLst>
                                      </p:cBhvr>
                                      <p:to>
                                        <p:strVal val="visible"/>
                                      </p:to>
                                    </p:set>
                                    <p:animEffect transition="in" filter="fade">
                                      <p:cBhvr>
                                        <p:cTn id="79" dur="1000"/>
                                        <p:tgtEl>
                                          <p:spTgt spid="1388"/>
                                        </p:tgtEl>
                                      </p:cBhvr>
                                    </p:animEffect>
                                  </p:childTnLst>
                                </p:cTn>
                              </p:par>
                              <p:par>
                                <p:cTn id="80" presetID="10" presetClass="entr" presetSubtype="0" fill="hold" nodeType="withEffect">
                                  <p:stCondLst>
                                    <p:cond delay="0"/>
                                  </p:stCondLst>
                                  <p:childTnLst>
                                    <p:set>
                                      <p:cBhvr>
                                        <p:cTn id="81" dur="1" fill="hold">
                                          <p:stCondLst>
                                            <p:cond delay="0"/>
                                          </p:stCondLst>
                                        </p:cTn>
                                        <p:tgtEl>
                                          <p:spTgt spid="1390"/>
                                        </p:tgtEl>
                                        <p:attrNameLst>
                                          <p:attrName>style.visibility</p:attrName>
                                        </p:attrNameLst>
                                      </p:cBhvr>
                                      <p:to>
                                        <p:strVal val="visible"/>
                                      </p:to>
                                    </p:set>
                                    <p:animEffect transition="in" filter="fade">
                                      <p:cBhvr>
                                        <p:cTn id="82" dur="1000"/>
                                        <p:tgtEl>
                                          <p:spTgt spid="1390"/>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1395"/>
                                        </p:tgtEl>
                                        <p:attrNameLst>
                                          <p:attrName>style.visibility</p:attrName>
                                        </p:attrNameLst>
                                      </p:cBhvr>
                                      <p:to>
                                        <p:strVal val="visible"/>
                                      </p:to>
                                    </p:set>
                                    <p:anim calcmode="lin" valueType="num">
                                      <p:cBhvr additive="base">
                                        <p:cTn id="87" dur="500"/>
                                        <p:tgtEl>
                                          <p:spTgt spid="1395"/>
                                        </p:tgtEl>
                                        <p:attrNameLst>
                                          <p:attrName>ppt_w</p:attrName>
                                        </p:attrNameLst>
                                      </p:cBhvr>
                                      <p:tavLst>
                                        <p:tav tm="0">
                                          <p:val>
                                            <p:strVal val="0"/>
                                          </p:val>
                                        </p:tav>
                                        <p:tav tm="100000">
                                          <p:val>
                                            <p:strVal val="#ppt_w"/>
                                          </p:val>
                                        </p:tav>
                                      </p:tavLst>
                                    </p:anim>
                                    <p:anim calcmode="lin" valueType="num">
                                      <p:cBhvr additive="base">
                                        <p:cTn id="88" dur="500"/>
                                        <p:tgtEl>
                                          <p:spTgt spid="1395"/>
                                        </p:tgtEl>
                                        <p:attrNameLst>
                                          <p:attrName>ppt_h</p:attrName>
                                        </p:attrNameLst>
                                      </p:cBhvr>
                                      <p:tavLst>
                                        <p:tav tm="0">
                                          <p:val>
                                            <p:str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96"/>
                                        </p:tgtEl>
                                        <p:attrNameLst>
                                          <p:attrName>style.visibility</p:attrName>
                                        </p:attrNameLst>
                                      </p:cBhvr>
                                      <p:to>
                                        <p:strVal val="visible"/>
                                      </p:to>
                                    </p:set>
                                    <p:anim calcmode="lin" valueType="num">
                                      <p:cBhvr additive="base">
                                        <p:cTn id="93" dur="800"/>
                                        <p:tgtEl>
                                          <p:spTgt spid="1396"/>
                                        </p:tgtEl>
                                        <p:attrNameLst>
                                          <p:attrName>ppt_y</p:attrName>
                                        </p:attrNameLst>
                                      </p:cBhvr>
                                      <p:tavLst>
                                        <p:tav tm="0">
                                          <p:val>
                                            <p:strVal val="#ppt_y+1"/>
                                          </p:val>
                                        </p:tav>
                                        <p:tav tm="100000">
                                          <p:val>
                                            <p:strVal val="#ppt_y"/>
                                          </p:val>
                                        </p:tav>
                                      </p:tavLst>
                                    </p:anim>
                                  </p:childTnLst>
                                </p:cTn>
                              </p:par>
                              <p:par>
                                <p:cTn id="94" presetID="2" presetClass="entr" presetSubtype="4" fill="hold" nodeType="withEffect">
                                  <p:stCondLst>
                                    <p:cond delay="500"/>
                                  </p:stCondLst>
                                  <p:childTnLst>
                                    <p:set>
                                      <p:cBhvr>
                                        <p:cTn id="95" dur="1" fill="hold">
                                          <p:stCondLst>
                                            <p:cond delay="0"/>
                                          </p:stCondLst>
                                        </p:cTn>
                                        <p:tgtEl>
                                          <p:spTgt spid="1397"/>
                                        </p:tgtEl>
                                        <p:attrNameLst>
                                          <p:attrName>style.visibility</p:attrName>
                                        </p:attrNameLst>
                                      </p:cBhvr>
                                      <p:to>
                                        <p:strVal val="visible"/>
                                      </p:to>
                                    </p:set>
                                    <p:anim calcmode="lin" valueType="num">
                                      <p:cBhvr additive="base">
                                        <p:cTn id="96" dur="1000"/>
                                        <p:tgtEl>
                                          <p:spTgt spid="1397"/>
                                        </p:tgtEl>
                                        <p:attrNameLst>
                                          <p:attrName>ppt_y</p:attrName>
                                        </p:attrNameLst>
                                      </p:cBhvr>
                                      <p:tavLst>
                                        <p:tav tm="0">
                                          <p:val>
                                            <p:strVal val="#ppt_y+1"/>
                                          </p:val>
                                        </p:tav>
                                        <p:tav tm="100000">
                                          <p:val>
                                            <p:strVal val="#ppt_y"/>
                                          </p:val>
                                        </p:tav>
                                      </p:tavLst>
                                    </p:anim>
                                  </p:childTnLst>
                                </p:cTn>
                              </p:par>
                              <p:par>
                                <p:cTn id="97" presetID="2" presetClass="entr" presetSubtype="4" fill="hold" nodeType="withEffect">
                                  <p:stCondLst>
                                    <p:cond delay="1300"/>
                                  </p:stCondLst>
                                  <p:childTnLst>
                                    <p:set>
                                      <p:cBhvr>
                                        <p:cTn id="98" dur="1" fill="hold">
                                          <p:stCondLst>
                                            <p:cond delay="0"/>
                                          </p:stCondLst>
                                        </p:cTn>
                                        <p:tgtEl>
                                          <p:spTgt spid="1398"/>
                                        </p:tgtEl>
                                        <p:attrNameLst>
                                          <p:attrName>style.visibility</p:attrName>
                                        </p:attrNameLst>
                                      </p:cBhvr>
                                      <p:to>
                                        <p:strVal val="visible"/>
                                      </p:to>
                                    </p:set>
                                    <p:anim calcmode="lin" valueType="num">
                                      <p:cBhvr additive="base">
                                        <p:cTn id="99" dur="1000"/>
                                        <p:tgtEl>
                                          <p:spTgt spid="139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00"/>
                                        </p:tgtEl>
                                        <p:attrNameLst>
                                          <p:attrName>style.visibility</p:attrName>
                                        </p:attrNameLst>
                                      </p:cBhvr>
                                      <p:to>
                                        <p:strVal val="visible"/>
                                      </p:to>
                                    </p:set>
                                    <p:animEffect transition="in" filter="fade">
                                      <p:cBhvr>
                                        <p:cTn id="104" dur="500"/>
                                        <p:tgtEl>
                                          <p:spTgt spid="1400"/>
                                        </p:tgtEl>
                                      </p:cBhvr>
                                    </p:animEffect>
                                  </p:childTnLst>
                                </p:cTn>
                              </p:par>
                              <p:par>
                                <p:cTn id="105" presetID="10" presetClass="entr" presetSubtype="0" fill="hold" nodeType="withEffect">
                                  <p:stCondLst>
                                    <p:cond delay="0"/>
                                  </p:stCondLst>
                                  <p:childTnLst>
                                    <p:set>
                                      <p:cBhvr>
                                        <p:cTn id="106" dur="1" fill="hold">
                                          <p:stCondLst>
                                            <p:cond delay="0"/>
                                          </p:stCondLst>
                                        </p:cTn>
                                        <p:tgtEl>
                                          <p:spTgt spid="1399"/>
                                        </p:tgtEl>
                                        <p:attrNameLst>
                                          <p:attrName>style.visibility</p:attrName>
                                        </p:attrNameLst>
                                      </p:cBhvr>
                                      <p:to>
                                        <p:strVal val="visible"/>
                                      </p:to>
                                    </p:set>
                                    <p:animEffect transition="in" filter="fade">
                                      <p:cBhvr>
                                        <p:cTn id="107" dur="500"/>
                                        <p:tgtEl>
                                          <p:spTgt spid="1399"/>
                                        </p:tgtEl>
                                      </p:cBhvr>
                                    </p:animEffect>
                                  </p:childTnLst>
                                </p:cTn>
                              </p:par>
                              <p:par>
                                <p:cTn id="108" presetID="10" presetClass="entr" presetSubtype="0" fill="hold" nodeType="withEffect">
                                  <p:stCondLst>
                                    <p:cond delay="0"/>
                                  </p:stCondLst>
                                  <p:childTnLst>
                                    <p:set>
                                      <p:cBhvr>
                                        <p:cTn id="109" dur="1" fill="hold">
                                          <p:stCondLst>
                                            <p:cond delay="0"/>
                                          </p:stCondLst>
                                        </p:cTn>
                                        <p:tgtEl>
                                          <p:spTgt spid="1401"/>
                                        </p:tgtEl>
                                        <p:attrNameLst>
                                          <p:attrName>style.visibility</p:attrName>
                                        </p:attrNameLst>
                                      </p:cBhvr>
                                      <p:to>
                                        <p:strVal val="visible"/>
                                      </p:to>
                                    </p:set>
                                    <p:animEffect transition="in" filter="fade">
                                      <p:cBhvr>
                                        <p:cTn id="110" dur="500"/>
                                        <p:tgtEl>
                                          <p:spTgt spid="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63"/>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b="1" dirty="0">
                <a:solidFill>
                  <a:srgbClr val="FFC000"/>
                </a:solidFill>
                <a:latin typeface="Cooper Black" panose="0208090404030B020404" pitchFamily="18" charset="0"/>
                <a:ea typeface="Corben"/>
                <a:cs typeface="Corben"/>
                <a:sym typeface="Corben"/>
              </a:rPr>
              <a:t>Big Picture – Architecture </a:t>
            </a:r>
            <a:endParaRPr sz="2000" b="1" dirty="0">
              <a:solidFill>
                <a:srgbClr val="FFC000"/>
              </a:solidFill>
              <a:latin typeface="Cooper Black" panose="0208090404030B020404" pitchFamily="18" charset="0"/>
            </a:endParaRPr>
          </a:p>
        </p:txBody>
      </p:sp>
      <p:pic>
        <p:nvPicPr>
          <p:cNvPr id="1409" name="Google Shape;1409;p63"/>
          <p:cNvPicPr preferRelativeResize="0"/>
          <p:nvPr/>
        </p:nvPicPr>
        <p:blipFill rotWithShape="1">
          <a:blip r:embed="rId3">
            <a:alphaModFix/>
          </a:blip>
          <a:srcRect/>
          <a:stretch/>
        </p:blipFill>
        <p:spPr>
          <a:xfrm>
            <a:off x="1524398" y="1121213"/>
            <a:ext cx="9140030" cy="5087949"/>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99"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sz="2399">
              <a:solidFill>
                <a:srgbClr val="000000"/>
              </a:solidFill>
              <a:latin typeface="Calibri"/>
              <a:ea typeface="Calibri"/>
              <a:cs typeface="Calibri"/>
              <a:sym typeface="Calibri"/>
            </a:endParaRPr>
          </a:p>
          <a:p>
            <a:pPr marL="0" marR="0" lvl="0" indent="0" algn="l" rtl="0">
              <a:spcBef>
                <a:spcPts val="0"/>
              </a:spcBef>
              <a:spcAft>
                <a:spcPts val="0"/>
              </a:spcAft>
              <a:buNone/>
            </a:pPr>
            <a:endParaRPr sz="2399">
              <a:solidFill>
                <a:srgbClr val="000000"/>
              </a:solidFill>
              <a:latin typeface="Calibri"/>
              <a:ea typeface="Calibri"/>
              <a:cs typeface="Calibri"/>
              <a:sym typeface="Calibri"/>
            </a:endParaRPr>
          </a:p>
          <a:p>
            <a:pPr marL="0" marR="0" lvl="0" indent="0" algn="l" rtl="0">
              <a:spcBef>
                <a:spcPts val="0"/>
              </a:spcBef>
              <a:spcAft>
                <a:spcPts val="0"/>
              </a:spcAft>
              <a:buNone/>
            </a:pPr>
            <a:r>
              <a:rPr lang="en-US" sz="2399"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sz="2399">
              <a:solidFill>
                <a:srgbClr val="000000"/>
              </a:solidFill>
              <a:latin typeface="Calibri"/>
              <a:ea typeface="Calibri"/>
              <a:cs typeface="Calibri"/>
              <a:sym typeface="Calibri"/>
            </a:endParaRPr>
          </a:p>
          <a:p>
            <a:pPr marL="0" marR="0" lvl="0" indent="0" algn="l" rtl="0">
              <a:spcBef>
                <a:spcPts val="0"/>
              </a:spcBef>
              <a:spcAft>
                <a:spcPts val="0"/>
              </a:spcAft>
              <a:buNone/>
            </a:pPr>
            <a:endParaRPr sz="2399">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@UI.SelectionField – Create filter fields on screen 1 (List Report)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@UI.LineItem – Create Columns on first Screen (Table area on list report)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@UI.HeaderInfo – Provide title to the table and arrange header for the object page (second screen)</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@UI.Facets – To create tabs on the object page</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@UI.Identification – can only be one, Configure default fields on object page (inside facet)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@UI.FieldGroup – To create field groups (group of fields) in a block with label and text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@UI.datapoint – to create a single value to be displayed in a chart or on top of page</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@UI.Chart – to create a chart with a particular chart type</a:t>
            </a:r>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6</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Adding UI Elements</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Enhance Object Page</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600523"/>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Create multiple level drill down</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Adding BDEF</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RAP implementation addresses use cases where all the essential parts of the applications are to be developed from scratch. However, these new applications can highly benefit from out-of-box support for transactional processing. Standard operations like create, update, delete must only be specified in the behavior definition to obtain a ready-to-run business object. The provisioning of transaction buffer is also done automatically for us by the framework. The interaction phase and save sequence are also implemented generically. The application developer can focus on business part of app like adding custom validation, actions, determinations. The RAP transaction engine manages the life cycle of our Business object and covers all the aspects of our app development.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implementation type is aimed for building new applications from scratch without having any prior coding exist.  The standard functionality that given in managed business objects is easily retrieved. The business logic implemented using predefined implementation methods that are integrated during the runtime in the interaction phase and save sequence. </a:t>
            </a:r>
            <a:endParaRPr sz="1800">
              <a:solidFill>
                <a:schemeClr val="dk1"/>
              </a:solidFill>
              <a:latin typeface="Calibri"/>
              <a:ea typeface="Calibri"/>
              <a:cs typeface="Calibri"/>
              <a:sym typeface="Calibri"/>
            </a:endParaRPr>
          </a:p>
        </p:txBody>
      </p:sp>
      <p:sp>
        <p:nvSpPr>
          <p:cNvPr id="1248" name="Google Shape;1248;p5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Managed RAP implementation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use case</a:t>
            </a:r>
            <a:endParaRPr sz="3599" dirty="0">
              <a:solidFill>
                <a:srgbClr val="FFC000"/>
              </a:solidFill>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MakeMyTrip.com- processor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Processor needs to create, update, delete a travel request through agency including all bookings and supplements</a:t>
            </a:r>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Approval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The manager would review the travel requests created by processor, can only change the booking fees and approve or reject the travel request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sz="1800">
              <a:solidFill>
                <a:schemeClr val="dk1"/>
              </a:solidFill>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Understanding projection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30116" y="2132856"/>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travel_m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(root entity)</a:t>
            </a:r>
            <a:endParaRPr dirty="0"/>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(child entity)</a:t>
            </a:r>
            <a:endParaRPr/>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/dmo/bookingsuppl_m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(child entity)</a:t>
            </a:r>
            <a:endParaRPr/>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926060" y="1852408"/>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sz="1800">
              <a:solidFill>
                <a:schemeClr val="dk1"/>
              </a:solidFill>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Understanding projection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2320</Words>
  <Application>Microsoft Office PowerPoint</Application>
  <PresentationFormat>Custom</PresentationFormat>
  <Paragraphs>231</Paragraphs>
  <Slides>26</Slides>
  <Notes>24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Quattrocento Sans</vt:lpstr>
      <vt:lpstr>Cooper Black</vt:lpstr>
      <vt:lpstr>Segoe UI Light</vt:lpstr>
      <vt:lpstr>Segoe UI</vt:lpstr>
      <vt:lpstr>Corben</vt:lpstr>
      <vt:lpstr>Calibri</vt:lpstr>
      <vt:lpstr>Open Sans</vt:lpstr>
      <vt:lpstr>Arial</vt:lpstr>
      <vt:lpstr>Cambria</vt:lpstr>
      <vt:lpstr>Arial Black</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Annotation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54</cp:revision>
  <dcterms:created xsi:type="dcterms:W3CDTF">2023-10-03T21:33:12Z</dcterms:created>
  <dcterms:modified xsi:type="dcterms:W3CDTF">2025-08-25T13:39:45Z</dcterms:modified>
</cp:coreProperties>
</file>