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709" r:id="rId3"/>
  </p:sldMasterIdLst>
  <p:notesMasterIdLst>
    <p:notesMasterId r:id="rId15"/>
  </p:notesMasterIdLst>
  <p:sldIdLst>
    <p:sldId id="256" r:id="rId4"/>
    <p:sldId id="402" r:id="rId5"/>
    <p:sldId id="276" r:id="rId6"/>
    <p:sldId id="420" r:id="rId7"/>
    <p:sldId id="421" r:id="rId8"/>
    <p:sldId id="375" r:id="rId9"/>
    <p:sldId id="424" r:id="rId10"/>
    <p:sldId id="422" r:id="rId11"/>
    <p:sldId id="423" r:id="rId12"/>
    <p:sldId id="419" r:id="rId13"/>
    <p:sldId id="409" r:id="rId14"/>
  </p:sldIdLst>
  <p:sldSz cx="12188825" cy="6858000"/>
  <p:notesSz cx="6858000" cy="9144000"/>
  <p:embeddedFontLst>
    <p:embeddedFont>
      <p:font typeface="72" panose="020B0503030000000003" pitchFamily="34" charset="0"/>
      <p:regular r:id="rId16"/>
      <p:bold r:id="rId17"/>
      <p:italic r:id="rId18"/>
      <p:boldItalic r:id="rId19"/>
    </p:embeddedFont>
    <p:embeddedFont>
      <p:font typeface="Arial Black" panose="020B0A04020102020204" pitchFamily="34" charset="0"/>
      <p:regular r:id="rId20"/>
      <p:bold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ooper Black" panose="0208090404030B020404" pitchFamily="18" charset="0"/>
      <p:regular r:id="rId26"/>
    </p:embeddedFont>
    <p:embeddedFont>
      <p:font typeface="Corben" panose="020B0604020202020204" charset="0"/>
      <p:bold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Quattrocento Sans" panose="020B0502050000020003" pitchFamily="3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  <p:embeddedFont>
      <p:font typeface="Segoe UI Light" panose="020B0502040204020203" pitchFamily="34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3" roundtripDataSignature="AMtx7mjDuvg+AJ5SXhqS019oXJCQRER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4.xml"/><Relationship Id="rId20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20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20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207" Type="http://schemas.openxmlformats.org/officeDocument/2006/relationships/tableStyles" Target="tableStyles.xml"/><Relationship Id="rId8" Type="http://schemas.openxmlformats.org/officeDocument/2006/relationships/slide" Target="slides/slide5.xml"/><Relationship Id="rId20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an-francisco-transamerica-pyramid-163320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https://pixabay.com/photos/san-francisco-transamerica-pyramid-1633203/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85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53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6"/>
          <p:cNvSpPr/>
          <p:nvPr/>
        </p:nvSpPr>
        <p:spPr>
          <a:xfrm flipH="1">
            <a:off x="-2" y="3058359"/>
            <a:ext cx="7462565" cy="3799641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46"/>
          <p:cNvSpPr/>
          <p:nvPr/>
        </p:nvSpPr>
        <p:spPr>
          <a:xfrm>
            <a:off x="-6" y="1124744"/>
            <a:ext cx="12188831" cy="5733256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ABD9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46"/>
          <p:cNvSpPr/>
          <p:nvPr/>
        </p:nvSpPr>
        <p:spPr>
          <a:xfrm flipH="1">
            <a:off x="-2" y="1995614"/>
            <a:ext cx="12188827" cy="4862387"/>
          </a:xfrm>
          <a:custGeom>
            <a:avLst/>
            <a:gdLst/>
            <a:ahLst/>
            <a:cxnLst/>
            <a:rect l="l" t="t" r="r" b="b"/>
            <a:pathLst>
              <a:path w="12188827" h="4862387" extrusionOk="0">
                <a:moveTo>
                  <a:pt x="0" y="0"/>
                </a:moveTo>
                <a:lnTo>
                  <a:pt x="0" y="4862387"/>
                </a:lnTo>
                <a:lnTo>
                  <a:pt x="12188827" y="4862387"/>
                </a:lnTo>
                <a:lnTo>
                  <a:pt x="12188827" y="3248211"/>
                </a:lnTo>
                <a:lnTo>
                  <a:pt x="12065043" y="3174555"/>
                </a:lnTo>
                <a:cubicBezTo>
                  <a:pt x="11174911" y="2698247"/>
                  <a:pt x="10218900" y="3245765"/>
                  <a:pt x="8632675" y="4232925"/>
                </a:cubicBezTo>
                <a:cubicBezTo>
                  <a:pt x="5990931" y="5869126"/>
                  <a:pt x="4783278" y="2123831"/>
                  <a:pt x="103619" y="431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6"/>
          <p:cNvSpPr txBox="1">
            <a:spLocks noGrp="1"/>
          </p:cNvSpPr>
          <p:nvPr>
            <p:ph type="ctrTitle"/>
          </p:nvPr>
        </p:nvSpPr>
        <p:spPr>
          <a:xfrm>
            <a:off x="914162" y="1257197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6"/>
          <p:cNvSpPr txBox="1">
            <a:spLocks noGrp="1"/>
          </p:cNvSpPr>
          <p:nvPr>
            <p:ph type="subTitle" idx="1"/>
          </p:nvPr>
        </p:nvSpPr>
        <p:spPr>
          <a:xfrm>
            <a:off x="914163" y="2765323"/>
            <a:ext cx="6980449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46"/>
          <p:cNvSpPr txBox="1">
            <a:spLocks noGrp="1"/>
          </p:cNvSpPr>
          <p:nvPr>
            <p:ph type="body" idx="2"/>
          </p:nvPr>
        </p:nvSpPr>
        <p:spPr>
          <a:xfrm>
            <a:off x="7462563" y="5085184"/>
            <a:ext cx="4141693" cy="11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6"/>
          <p:cNvSpPr/>
          <p:nvPr/>
        </p:nvSpPr>
        <p:spPr>
          <a:xfrm>
            <a:off x="0" y="0"/>
            <a:ext cx="1125860" cy="1052736"/>
          </a:xfrm>
          <a:custGeom>
            <a:avLst/>
            <a:gdLst/>
            <a:ahLst/>
            <a:cxnLst/>
            <a:rect l="l" t="t" r="r" b="b"/>
            <a:pathLst>
              <a:path w="1125860" h="1052736" extrusionOk="0">
                <a:moveTo>
                  <a:pt x="0" y="0"/>
                </a:moveTo>
                <a:lnTo>
                  <a:pt x="1078411" y="0"/>
                </a:lnTo>
                <a:lnTo>
                  <a:pt x="1109768" y="101015"/>
                </a:lnTo>
                <a:cubicBezTo>
                  <a:pt x="1120319" y="152578"/>
                  <a:pt x="1125860" y="205966"/>
                  <a:pt x="1125860" y="260648"/>
                </a:cubicBezTo>
                <a:cubicBezTo>
                  <a:pt x="1125860" y="698106"/>
                  <a:pt x="771230" y="1052736"/>
                  <a:pt x="333772" y="1052736"/>
                </a:cubicBezTo>
                <a:cubicBezTo>
                  <a:pt x="224408" y="1052736"/>
                  <a:pt x="120220" y="1030572"/>
                  <a:pt x="25456" y="990490"/>
                </a:cubicBezTo>
                <a:lnTo>
                  <a:pt x="0" y="9766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46"/>
          <p:cNvSpPr/>
          <p:nvPr/>
        </p:nvSpPr>
        <p:spPr>
          <a:xfrm>
            <a:off x="1413892" y="398372"/>
            <a:ext cx="472244" cy="472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6"/>
          <p:cNvSpPr/>
          <p:nvPr/>
        </p:nvSpPr>
        <p:spPr>
          <a:xfrm>
            <a:off x="9367155" y="1301823"/>
            <a:ext cx="1406894" cy="1406894"/>
          </a:xfrm>
          <a:prstGeom prst="ellipse">
            <a:avLst/>
          </a:prstGeom>
          <a:solidFill>
            <a:srgbClr val="ACD98C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6"/>
          <p:cNvSpPr/>
          <p:nvPr/>
        </p:nvSpPr>
        <p:spPr>
          <a:xfrm>
            <a:off x="10532246" y="729678"/>
            <a:ext cx="483606" cy="483606"/>
          </a:xfrm>
          <a:prstGeom prst="ellipse">
            <a:avLst/>
          </a:pr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Service">
  <p:cSld name="Our Servic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6"/>
          <p:cNvSpPr/>
          <p:nvPr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6"/>
          <p:cNvSpPr/>
          <p:nvPr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6"/>
          <p:cNvSpPr>
            <a:spLocks noGrp="1"/>
          </p:cNvSpPr>
          <p:nvPr>
            <p:ph type="pic" idx="2"/>
          </p:nvPr>
        </p:nvSpPr>
        <p:spPr>
          <a:xfrm>
            <a:off x="1295633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1" name="Google Shape;211;p186"/>
          <p:cNvSpPr>
            <a:spLocks noGrp="1"/>
          </p:cNvSpPr>
          <p:nvPr>
            <p:ph type="pic" idx="3"/>
          </p:nvPr>
        </p:nvSpPr>
        <p:spPr>
          <a:xfrm>
            <a:off x="6420125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2" name="Google Shape;212;p186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57546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6"/>
          <p:cNvSpPr txBox="1">
            <a:spLocks noGrp="1"/>
          </p:cNvSpPr>
          <p:nvPr>
            <p:ph type="body" idx="4"/>
          </p:nvPr>
        </p:nvSpPr>
        <p:spPr>
          <a:xfrm>
            <a:off x="1295633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6"/>
          <p:cNvSpPr txBox="1">
            <a:spLocks noGrp="1"/>
          </p:cNvSpPr>
          <p:nvPr>
            <p:ph type="body" idx="5"/>
          </p:nvPr>
        </p:nvSpPr>
        <p:spPr>
          <a:xfrm>
            <a:off x="1295633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6"/>
          <p:cNvSpPr txBox="1">
            <a:spLocks noGrp="1"/>
          </p:cNvSpPr>
          <p:nvPr>
            <p:ph type="body" idx="6"/>
          </p:nvPr>
        </p:nvSpPr>
        <p:spPr>
          <a:xfrm>
            <a:off x="6391740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6"/>
          <p:cNvSpPr txBox="1">
            <a:spLocks noGrp="1"/>
          </p:cNvSpPr>
          <p:nvPr>
            <p:ph type="body" idx="7"/>
          </p:nvPr>
        </p:nvSpPr>
        <p:spPr>
          <a:xfrm>
            <a:off x="6391740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Team">
  <p:cSld name="The Team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7"/>
          <p:cNvSpPr/>
          <p:nvPr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7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7"/>
          <p:cNvSpPr txBox="1">
            <a:spLocks noGrp="1"/>
          </p:cNvSpPr>
          <p:nvPr>
            <p:ph type="body" idx="1"/>
          </p:nvPr>
        </p:nvSpPr>
        <p:spPr>
          <a:xfrm>
            <a:off x="602805" y="1060150"/>
            <a:ext cx="354775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187"/>
          <p:cNvSpPr>
            <a:spLocks noGrp="1"/>
          </p:cNvSpPr>
          <p:nvPr>
            <p:ph type="pic" idx="2"/>
          </p:nvPr>
        </p:nvSpPr>
        <p:spPr>
          <a:xfrm>
            <a:off x="4364494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187"/>
          <p:cNvSpPr>
            <a:spLocks noGrp="1"/>
          </p:cNvSpPr>
          <p:nvPr>
            <p:ph type="pic" idx="3"/>
          </p:nvPr>
        </p:nvSpPr>
        <p:spPr>
          <a:xfrm>
            <a:off x="5720105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7"/>
          <p:cNvSpPr>
            <a:spLocks noGrp="1"/>
          </p:cNvSpPr>
          <p:nvPr>
            <p:ph type="pic" idx="4"/>
          </p:nvPr>
        </p:nvSpPr>
        <p:spPr>
          <a:xfrm>
            <a:off x="8819301" y="724645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7"/>
          <p:cNvSpPr>
            <a:spLocks noGrp="1"/>
          </p:cNvSpPr>
          <p:nvPr>
            <p:ph type="pic" idx="5"/>
          </p:nvPr>
        </p:nvSpPr>
        <p:spPr>
          <a:xfrm>
            <a:off x="5722876" y="4760031"/>
            <a:ext cx="1352103" cy="13521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Profile">
  <p:cSld name="Company Profil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8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8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8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8"/>
          <p:cNvSpPr>
            <a:spLocks noGrp="1"/>
          </p:cNvSpPr>
          <p:nvPr>
            <p:ph type="pic" idx="2"/>
          </p:nvPr>
        </p:nvSpPr>
        <p:spPr>
          <a:xfrm>
            <a:off x="0" y="1529910"/>
            <a:ext cx="4942284" cy="34112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wo Column">
  <p:cSld name="Project Two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9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89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9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89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89"/>
          <p:cNvSpPr>
            <a:spLocks noGrp="1"/>
          </p:cNvSpPr>
          <p:nvPr>
            <p:ph type="pic" idx="3"/>
          </p:nvPr>
        </p:nvSpPr>
        <p:spPr>
          <a:xfrm>
            <a:off x="613116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ppraoch">
  <p:cSld name="Our Appraoch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0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0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0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0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10961079" cy="2475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ree Column">
  <p:cSld name="Project Tree Colum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1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91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1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191"/>
          <p:cNvSpPr>
            <a:spLocks noGrp="1"/>
          </p:cNvSpPr>
          <p:nvPr>
            <p:ph type="pic" idx="2"/>
          </p:nvPr>
        </p:nvSpPr>
        <p:spPr>
          <a:xfrm>
            <a:off x="609441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91"/>
          <p:cNvSpPr>
            <a:spLocks noGrp="1"/>
          </p:cNvSpPr>
          <p:nvPr>
            <p:ph type="pic" idx="3"/>
          </p:nvPr>
        </p:nvSpPr>
        <p:spPr>
          <a:xfrm>
            <a:off x="4298073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91"/>
          <p:cNvSpPr>
            <a:spLocks noGrp="1"/>
          </p:cNvSpPr>
          <p:nvPr>
            <p:ph type="pic" idx="4"/>
          </p:nvPr>
        </p:nvSpPr>
        <p:spPr>
          <a:xfrm>
            <a:off x="7986705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2"/>
          <p:cNvSpPr/>
          <p:nvPr/>
        </p:nvSpPr>
        <p:spPr>
          <a:xfrm flipH="1">
            <a:off x="4294212" y="0"/>
            <a:ext cx="7876318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2"/>
          <p:cNvSpPr/>
          <p:nvPr/>
        </p:nvSpPr>
        <p:spPr>
          <a:xfrm>
            <a:off x="-39608" y="-3"/>
            <a:ext cx="4333820" cy="4876818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92"/>
          <p:cNvGrpSpPr/>
          <p:nvPr/>
        </p:nvGrpSpPr>
        <p:grpSpPr>
          <a:xfrm>
            <a:off x="1" y="0"/>
            <a:ext cx="2601913" cy="2833688"/>
            <a:chOff x="0" y="0"/>
            <a:chExt cx="2601913" cy="2833688"/>
          </a:xfrm>
        </p:grpSpPr>
        <p:sp>
          <p:nvSpPr>
            <p:cNvPr id="262" name="Google Shape;262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2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2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2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2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2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2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2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2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2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2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2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2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92"/>
          <p:cNvSpPr txBox="1"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300"/>
              <a:buFont typeface="Open Sans"/>
              <a:buNone/>
              <a:defRPr sz="5300" b="1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2"/>
          <p:cNvSpPr txBox="1"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0" rIns="121875" bIns="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3"/>
          <p:cNvSpPr txBox="1"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9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4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9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9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2" name="Google Shape;302;p195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3" name="Google Shape;303;p19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>
            <a:spLocks noGrp="1"/>
          </p:cNvSpPr>
          <p:nvPr>
            <p:ph type="ctrTitle"/>
          </p:nvPr>
        </p:nvSpPr>
        <p:spPr>
          <a:xfrm>
            <a:off x="914162" y="1226215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0"/>
          <p:cNvSpPr txBox="1">
            <a:spLocks noGrp="1"/>
          </p:cNvSpPr>
          <p:nvPr>
            <p:ph type="subTitle" idx="1"/>
          </p:nvPr>
        </p:nvSpPr>
        <p:spPr>
          <a:xfrm>
            <a:off x="914163" y="2734341"/>
            <a:ext cx="5396273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70"/>
          <p:cNvSpPr txBox="1">
            <a:spLocks noGrp="1"/>
          </p:cNvSpPr>
          <p:nvPr>
            <p:ph type="body" idx="2"/>
          </p:nvPr>
        </p:nvSpPr>
        <p:spPr>
          <a:xfrm>
            <a:off x="914400" y="3933825"/>
            <a:ext cx="5827713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0"/>
          <p:cNvSpPr>
            <a:spLocks noGrp="1"/>
          </p:cNvSpPr>
          <p:nvPr>
            <p:ph type="pic" idx="3"/>
          </p:nvPr>
        </p:nvSpPr>
        <p:spPr>
          <a:xfrm>
            <a:off x="5208376" y="0"/>
            <a:ext cx="698044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6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9" name="Google Shape;309;p196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0" name="Google Shape;310;p196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1" name="Google Shape;311;p196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2" name="Google Shape;312;p19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8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98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322" name="Google Shape;322;p198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3" name="Google Shape;323;p19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9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9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9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199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0" name="Google Shape;330;p19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0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20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1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1"/>
          <p:cNvSpPr txBox="1">
            <a:spLocks noGrp="1"/>
          </p:cNvSpPr>
          <p:nvPr>
            <p:ph type="body" idx="1"/>
          </p:nvPr>
        </p:nvSpPr>
        <p:spPr>
          <a:xfrm rot="5400000">
            <a:off x="1695834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0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Full Blank">
  <p:cSld name="40_Full Blank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/>
          <p:nvPr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rgbClr val="262626">
              <a:alpha val="9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2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202"/>
          <p:cNvGrpSpPr/>
          <p:nvPr/>
        </p:nvGrpSpPr>
        <p:grpSpPr>
          <a:xfrm>
            <a:off x="531756" y="6037713"/>
            <a:ext cx="495031" cy="493336"/>
            <a:chOff x="5489575" y="1343025"/>
            <a:chExt cx="1724025" cy="1717676"/>
          </a:xfrm>
        </p:grpSpPr>
        <p:sp>
          <p:nvSpPr>
            <p:cNvPr id="349" name="Google Shape;349;p202"/>
            <p:cNvSpPr/>
            <p:nvPr/>
          </p:nvSpPr>
          <p:spPr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2"/>
            <p:cNvSpPr/>
            <p:nvPr/>
          </p:nvSpPr>
          <p:spPr>
            <a:xfrm>
              <a:off x="5489575" y="2201863"/>
              <a:ext cx="754063" cy="75406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2"/>
            <p:cNvSpPr/>
            <p:nvPr/>
          </p:nvSpPr>
          <p:spPr>
            <a:xfrm>
              <a:off x="6459538" y="2633663"/>
              <a:ext cx="431800" cy="427038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02"/>
          <p:cNvSpPr>
            <a:spLocks noGrp="1"/>
          </p:cNvSpPr>
          <p:nvPr>
            <p:ph type="pic" idx="2"/>
          </p:nvPr>
        </p:nvSpPr>
        <p:spPr>
          <a:xfrm>
            <a:off x="4148224" y="1443883"/>
            <a:ext cx="1398803" cy="1564773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202"/>
          <p:cNvSpPr>
            <a:spLocks noGrp="1"/>
          </p:cNvSpPr>
          <p:nvPr>
            <p:ph type="pic" idx="3"/>
          </p:nvPr>
        </p:nvSpPr>
        <p:spPr>
          <a:xfrm>
            <a:off x="941890" y="3346175"/>
            <a:ext cx="752211" cy="841303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02"/>
          <p:cNvSpPr>
            <a:spLocks noGrp="1"/>
          </p:cNvSpPr>
          <p:nvPr>
            <p:ph type="pic" idx="4"/>
          </p:nvPr>
        </p:nvSpPr>
        <p:spPr>
          <a:xfrm>
            <a:off x="2116623" y="2548677"/>
            <a:ext cx="2843864" cy="31813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5" name="Google Shape;355;p202"/>
          <p:cNvGrpSpPr/>
          <p:nvPr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56" name="Google Shape;356;p202"/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02"/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2"/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2"/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2"/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Full Blank">
  <p:cSld name="39_Full 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3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08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1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Quattrocento Sans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1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 sz="2700">
                <a:solidFill>
                  <a:srgbClr val="918E8D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 sz="2400">
                <a:solidFill>
                  <a:srgbClr val="918E8D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918E8D"/>
              </a:buClr>
              <a:buSzPts val="2100"/>
              <a:buNone/>
              <a:defRPr sz="2100">
                <a:solidFill>
                  <a:srgbClr val="918E8D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82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66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16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25047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09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39577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685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72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3"/>
          <p:cNvSpPr/>
          <p:nvPr/>
        </p:nvSpPr>
        <p:spPr>
          <a:xfrm>
            <a:off x="0" y="4581128"/>
            <a:ext cx="5163566" cy="2276872"/>
          </a:xfrm>
          <a:custGeom>
            <a:avLst/>
            <a:gdLst/>
            <a:ahLst/>
            <a:cxnLst/>
            <a:rect l="l" t="t" r="r" b="b"/>
            <a:pathLst>
              <a:path w="5163566" h="2276872" extrusionOk="0">
                <a:moveTo>
                  <a:pt x="2035697" y="0"/>
                </a:moveTo>
                <a:cubicBezTo>
                  <a:pt x="3397576" y="0"/>
                  <a:pt x="4566062" y="828016"/>
                  <a:pt x="5065187" y="2008081"/>
                </a:cubicBezTo>
                <a:lnTo>
                  <a:pt x="5163566" y="2276872"/>
                </a:lnTo>
                <a:lnTo>
                  <a:pt x="0" y="2276872"/>
                </a:lnTo>
                <a:lnTo>
                  <a:pt x="0" y="706170"/>
                </a:lnTo>
                <a:lnTo>
                  <a:pt x="5811" y="701257"/>
                </a:lnTo>
                <a:cubicBezTo>
                  <a:pt x="564774" y="261990"/>
                  <a:pt x="1269640" y="0"/>
                  <a:pt x="20356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ACD9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73"/>
          <p:cNvSpPr/>
          <p:nvPr/>
        </p:nvSpPr>
        <p:spPr>
          <a:xfrm rot="5400000">
            <a:off x="-662523" y="1957214"/>
            <a:ext cx="5179585" cy="3854541"/>
          </a:xfrm>
          <a:prstGeom prst="round2SameRect">
            <a:avLst>
              <a:gd name="adj1" fmla="val 10983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3"/>
          <p:cNvSpPr/>
          <p:nvPr/>
        </p:nvSpPr>
        <p:spPr>
          <a:xfrm rot="5400000">
            <a:off x="-766723" y="1858237"/>
            <a:ext cx="5179585" cy="3646140"/>
          </a:xfrm>
          <a:prstGeom prst="round2SameRect">
            <a:avLst>
              <a:gd name="adj1" fmla="val 10983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73"/>
          <p:cNvSpPr txBox="1">
            <a:spLocks noGrp="1"/>
          </p:cNvSpPr>
          <p:nvPr>
            <p:ph type="body" idx="1"/>
          </p:nvPr>
        </p:nvSpPr>
        <p:spPr>
          <a:xfrm>
            <a:off x="609600" y="1508576"/>
            <a:ext cx="2676525" cy="115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200" tIns="60925" rIns="61200" bIns="60925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3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28A985-8481-49D1-9FA1-9B83E1B5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5662364" cy="6858000"/>
          </a:xfrm>
          <a:custGeom>
            <a:avLst/>
            <a:gdLst>
              <a:gd name="connsiteX0" fmla="*/ 0 w 5662364"/>
              <a:gd name="connsiteY0" fmla="*/ 0 h 6858000"/>
              <a:gd name="connsiteX1" fmla="*/ 2591729 w 5662364"/>
              <a:gd name="connsiteY1" fmla="*/ 0 h 6858000"/>
              <a:gd name="connsiteX2" fmla="*/ 2813304 w 5662364"/>
              <a:gd name="connsiteY2" fmla="*/ 157566 h 6858000"/>
              <a:gd name="connsiteX3" fmla="*/ 5662364 w 5662364"/>
              <a:gd name="connsiteY3" fmla="*/ 5841268 h 6858000"/>
              <a:gd name="connsiteX4" fmla="*/ 5625745 w 5662364"/>
              <a:gd name="connsiteY4" fmla="*/ 6566465 h 6858000"/>
              <a:gd name="connsiteX5" fmla="*/ 5588699 w 5662364"/>
              <a:gd name="connsiteY5" fmla="*/ 6858000 h 6858000"/>
              <a:gd name="connsiteX6" fmla="*/ 0 w 56623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364" h="6858000">
                <a:moveTo>
                  <a:pt x="0" y="0"/>
                </a:moveTo>
                <a:lnTo>
                  <a:pt x="2591729" y="0"/>
                </a:lnTo>
                <a:lnTo>
                  <a:pt x="2813304" y="157566"/>
                </a:lnTo>
                <a:cubicBezTo>
                  <a:pt x="4542859" y="1451022"/>
                  <a:pt x="5662364" y="3515408"/>
                  <a:pt x="5662364" y="5841268"/>
                </a:cubicBezTo>
                <a:cubicBezTo>
                  <a:pt x="5662364" y="6086096"/>
                  <a:pt x="5649960" y="6328026"/>
                  <a:pt x="5625745" y="6566465"/>
                </a:cubicBezTo>
                <a:lnTo>
                  <a:pt x="55886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8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8"/>
          <p:cNvSpPr txBox="1">
            <a:spLocks noGrp="1"/>
          </p:cNvSpPr>
          <p:nvPr>
            <p:ph type="subTitle" idx="1"/>
          </p:nvPr>
        </p:nvSpPr>
        <p:spPr>
          <a:xfrm>
            <a:off x="1523603" y="3602037"/>
            <a:ext cx="914161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5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5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54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5"/>
          <p:cNvGrpSpPr/>
          <p:nvPr/>
        </p:nvGrpSpPr>
        <p:grpSpPr>
          <a:xfrm rot="10800000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34" name="Google Shape;134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5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5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5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5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5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5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5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5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5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5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5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5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5"/>
          <p:cNvSpPr/>
          <p:nvPr/>
        </p:nvSpPr>
        <p:spPr>
          <a:xfrm>
            <a:off x="0" y="0"/>
            <a:ext cx="6094412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5"/>
          <p:cNvSpPr/>
          <p:nvPr/>
        </p:nvSpPr>
        <p:spPr>
          <a:xfrm rot="5400000">
            <a:off x="10179373" y="-118464"/>
            <a:ext cx="1890988" cy="2127916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5"/>
          <p:cNvSpPr txBox="1">
            <a:spLocks noGrp="1"/>
          </p:cNvSpPr>
          <p:nvPr>
            <p:ph type="ctrTitle"/>
          </p:nvPr>
        </p:nvSpPr>
        <p:spPr>
          <a:xfrm>
            <a:off x="1828323" y="2576512"/>
            <a:ext cx="8532178" cy="13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Open Sans"/>
              <a:buNone/>
              <a:defRPr sz="8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5"/>
          <p:cNvSpPr txBox="1">
            <a:spLocks noGrp="1"/>
          </p:cNvSpPr>
          <p:nvPr>
            <p:ph type="subTitle" idx="1"/>
          </p:nvPr>
        </p:nvSpPr>
        <p:spPr>
          <a:xfrm>
            <a:off x="1828324" y="4027941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8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" name="Google Shape;162;p185"/>
          <p:cNvGrpSpPr/>
          <p:nvPr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163" name="Google Shape;163;p185"/>
            <p:cNvGrpSpPr/>
            <p:nvPr/>
          </p:nvGrpSpPr>
          <p:grpSpPr>
            <a:xfrm rot="10800000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164" name="Google Shape;164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5"/>
              <p:cNvSpPr/>
              <p:nvPr/>
            </p:nvSpPr>
            <p:spPr>
              <a:xfrm>
                <a:off x="10785475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85"/>
              <p:cNvSpPr/>
              <p:nvPr/>
            </p:nvSpPr>
            <p:spPr>
              <a:xfrm>
                <a:off x="9377362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85"/>
              <p:cNvSpPr/>
              <p:nvPr/>
            </p:nvSpPr>
            <p:spPr>
              <a:xfrm>
                <a:off x="10079037" y="41989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8D8D8D"/>
              </a:solidFill>
              <a:ln w="9525" cap="flat" cmpd="sng">
                <a:solidFill>
                  <a:srgbClr val="8D8D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85"/>
              <p:cNvSpPr/>
              <p:nvPr/>
            </p:nvSpPr>
            <p:spPr>
              <a:xfrm>
                <a:off x="9275762" y="4414837"/>
                <a:ext cx="325438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38" extrusionOk="0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85"/>
              <p:cNvSpPr/>
              <p:nvPr/>
            </p:nvSpPr>
            <p:spPr>
              <a:xfrm>
                <a:off x="9371012" y="3322637"/>
                <a:ext cx="223838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62" extrusionOk="0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85"/>
              <p:cNvSpPr/>
              <p:nvPr/>
            </p:nvSpPr>
            <p:spPr>
              <a:xfrm>
                <a:off x="10079037" y="37925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85"/>
              <p:cNvSpPr/>
              <p:nvPr/>
            </p:nvSpPr>
            <p:spPr>
              <a:xfrm>
                <a:off x="10079037" y="338931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5"/>
              <p:cNvSpPr/>
              <p:nvPr/>
            </p:nvSpPr>
            <p:spPr>
              <a:xfrm>
                <a:off x="10083800" y="5414962"/>
                <a:ext cx="701675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8" extrusionOk="0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85"/>
              <p:cNvSpPr/>
              <p:nvPr/>
            </p:nvSpPr>
            <p:spPr>
              <a:xfrm>
                <a:off x="10785475" y="6221412"/>
                <a:ext cx="701675" cy="63658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01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85"/>
              <p:cNvSpPr/>
              <p:nvPr/>
            </p:nvSpPr>
            <p:spPr>
              <a:xfrm>
                <a:off x="11090275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85"/>
              <p:cNvSpPr/>
              <p:nvPr/>
            </p:nvSpPr>
            <p:spPr>
              <a:xfrm>
                <a:off x="11487150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85"/>
              <p:cNvSpPr/>
              <p:nvPr/>
            </p:nvSpPr>
            <p:spPr>
              <a:xfrm>
                <a:off x="11487150" y="6232525"/>
                <a:ext cx="687388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4" extrusionOk="0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5"/>
              <p:cNvSpPr/>
              <p:nvPr/>
            </p:nvSpPr>
            <p:spPr>
              <a:xfrm>
                <a:off x="9377362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5"/>
              <p:cNvSpPr/>
              <p:nvPr/>
            </p:nvSpPr>
            <p:spPr>
              <a:xfrm>
                <a:off x="10079037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5"/>
              <p:cNvSpPr/>
              <p:nvPr/>
            </p:nvSpPr>
            <p:spPr>
              <a:xfrm>
                <a:off x="10079037" y="6224587"/>
                <a:ext cx="706438" cy="63341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9" extrusionOk="0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5"/>
              <p:cNvSpPr/>
              <p:nvPr/>
            </p:nvSpPr>
            <p:spPr>
              <a:xfrm>
                <a:off x="10079037" y="581818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5"/>
              <p:cNvSpPr/>
              <p:nvPr/>
            </p:nvSpPr>
            <p:spPr>
              <a:xfrm>
                <a:off x="10785475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5"/>
              <p:cNvSpPr/>
              <p:nvPr/>
            </p:nvSpPr>
            <p:spPr>
              <a:xfrm>
                <a:off x="10785475" y="37925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5"/>
              <p:cNvSpPr/>
              <p:nvPr/>
            </p:nvSpPr>
            <p:spPr>
              <a:xfrm>
                <a:off x="10785475" y="41989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85"/>
              <p:cNvSpPr/>
              <p:nvPr/>
            </p:nvSpPr>
            <p:spPr>
              <a:xfrm>
                <a:off x="11487150" y="419893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85"/>
              <p:cNvSpPr/>
              <p:nvPr/>
            </p:nvSpPr>
            <p:spPr>
              <a:xfrm>
                <a:off x="11487150" y="3803650"/>
                <a:ext cx="687388" cy="7905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8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5"/>
              <p:cNvSpPr/>
              <p:nvPr/>
            </p:nvSpPr>
            <p:spPr>
              <a:xfrm>
                <a:off x="11737975" y="2130425"/>
                <a:ext cx="201613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47" extrusionOk="0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5"/>
              <p:cNvSpPr/>
              <p:nvPr/>
            </p:nvSpPr>
            <p:spPr>
              <a:xfrm>
                <a:off x="11487150" y="2576512"/>
                <a:ext cx="70167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5"/>
              <p:cNvSpPr/>
              <p:nvPr/>
            </p:nvSpPr>
            <p:spPr>
              <a:xfrm>
                <a:off x="11487150" y="581818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5"/>
              <p:cNvSpPr/>
              <p:nvPr/>
            </p:nvSpPr>
            <p:spPr>
              <a:xfrm>
                <a:off x="11487150" y="4613275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5"/>
              <p:cNvSpPr/>
              <p:nvPr/>
            </p:nvSpPr>
            <p:spPr>
              <a:xfrm>
                <a:off x="11487150" y="5008562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5"/>
              <p:cNvSpPr/>
              <p:nvPr/>
            </p:nvSpPr>
            <p:spPr>
              <a:xfrm>
                <a:off x="11487150" y="5422900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5"/>
              <p:cNvSpPr/>
              <p:nvPr/>
            </p:nvSpPr>
            <p:spPr>
              <a:xfrm>
                <a:off x="11685587" y="5932487"/>
                <a:ext cx="48895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78" extrusionOk="0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85"/>
            <p:cNvSpPr/>
            <p:nvPr/>
          </p:nvSpPr>
          <p:spPr>
            <a:xfrm rot="10800000">
              <a:off x="2853998" y="686979"/>
              <a:ext cx="591204" cy="690398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5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4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4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  <p:sldLayoutId id="2147483707" r:id="rId6"/>
    <p:sldLayoutId id="2147483744" r:id="rId7"/>
    <p:sldLayoutId id="214748374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53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5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5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"/>
          <p:cNvSpPr txBox="1">
            <a:spLocks noGrp="1"/>
          </p:cNvSpPr>
          <p:nvPr>
            <p:ph type="ctrTitle"/>
          </p:nvPr>
        </p:nvSpPr>
        <p:spPr>
          <a:xfrm>
            <a:off x="910460" y="1569141"/>
            <a:ext cx="9194620" cy="19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/>
          <a:p>
            <a:pPr lvl="0" algn="ctr">
              <a:buClr>
                <a:srgbClr val="194060"/>
              </a:buClr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SAP BTP ABAP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on Cloud / RAP 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Training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497" name="Google Shape;4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2764" y="1268760"/>
            <a:ext cx="173399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77" y="5551900"/>
            <a:ext cx="776483" cy="74163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"/>
          <p:cNvSpPr txBox="1"/>
          <p:nvPr/>
        </p:nvSpPr>
        <p:spPr>
          <a:xfrm>
            <a:off x="2698834" y="599964"/>
            <a:ext cx="6048672" cy="584775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579130"/>
                </a:solidFill>
                <a:latin typeface="Corben"/>
                <a:ea typeface="Corben"/>
                <a:cs typeface="Corben"/>
                <a:sym typeface="Corben"/>
              </a:rPr>
              <a:t>DAY-14	</a:t>
            </a:r>
            <a:endParaRPr sz="3200" dirty="0">
              <a:solidFill>
                <a:srgbClr val="579130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9890" y="3524363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83E69"/>
                </a:solidFill>
              </a:rPr>
              <a:t>Anubhav Oberoy</a:t>
            </a:r>
          </a:p>
        </p:txBody>
      </p:sp>
      <p:sp>
        <p:nvSpPr>
          <p:cNvPr id="9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 txBox="1">
            <a:spLocks/>
          </p:cNvSpPr>
          <p:nvPr/>
        </p:nvSpPr>
        <p:spPr>
          <a:xfrm>
            <a:off x="2698834" y="4484357"/>
            <a:ext cx="5086633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IN" spc="100" dirty="0">
                <a:solidFill>
                  <a:srgbClr val="283E69"/>
                </a:solidFill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3388935" y="4846349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buClrTx/>
              <a:buFontTx/>
              <a:buNone/>
            </a:pPr>
            <a:r>
              <a:rPr lang="en-US" sz="1600" b="1" kern="1200" dirty="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Follow excellence with sheer 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500" grpId="0" animBg="1"/>
      <p:bldP spid="2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Thank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BDBD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You</a:t>
            </a:r>
            <a:endParaRPr kumimoji="0" lang="en-IN" sz="6000" b="0" i="0" u="none" strike="noStrike" kern="0" cap="none" spc="0" normalizeH="0" baseline="0" noProof="0" dirty="0">
              <a:ln>
                <a:noFill/>
              </a:ln>
              <a:solidFill>
                <a:srgbClr val="98C536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End of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Day 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394348" y="-1369124"/>
            <a:ext cx="4191287" cy="273824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6874209" y="1545491"/>
            <a:ext cx="4718460" cy="5910772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4275114" y="4157244"/>
            <a:ext cx="9864485" cy="472198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#FutureReady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F6A9E-4911-4C13-BF00-4BE4386AE0F7}"/>
              </a:ext>
            </a:extLst>
          </p:cNvPr>
          <p:cNvSpPr/>
          <p:nvPr/>
        </p:nvSpPr>
        <p:spPr>
          <a:xfrm>
            <a:off x="1718111" y="1105227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6E7713-5946-46A4-BF47-B37093B73CC4}"/>
              </a:ext>
            </a:extLst>
          </p:cNvPr>
          <p:cNvSpPr/>
          <p:nvPr/>
        </p:nvSpPr>
        <p:spPr>
          <a:xfrm>
            <a:off x="2134637" y="2352875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16E7A0-138C-422D-847B-06FB608C8E01}"/>
              </a:ext>
            </a:extLst>
          </p:cNvPr>
          <p:cNvSpPr/>
          <p:nvPr/>
        </p:nvSpPr>
        <p:spPr>
          <a:xfrm>
            <a:off x="2551163" y="3600523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200DD0-D348-45E6-9B6B-43B966A8FF8C}"/>
              </a:ext>
            </a:extLst>
          </p:cNvPr>
          <p:cNvSpPr/>
          <p:nvPr/>
        </p:nvSpPr>
        <p:spPr>
          <a:xfrm>
            <a:off x="2967689" y="4848171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8189288-4068-4B20-8FAB-92E0830D6B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5" t="7760" r="8472" b="4056"/>
          <a:stretch/>
        </p:blipFill>
        <p:spPr>
          <a:xfrm>
            <a:off x="-1" y="-1"/>
            <a:ext cx="5662364" cy="6858000"/>
          </a:xfrm>
          <a:effectLst>
            <a:outerShdw blurRad="368300" dist="254000" dir="20580000" algn="tl" rotWithShape="0">
              <a:prstClr val="black">
                <a:alpha val="20000"/>
              </a:prstClr>
            </a:outerShdw>
          </a:effec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36E1EE-C900-4048-90CA-E22FBE51EE3B}"/>
              </a:ext>
            </a:extLst>
          </p:cNvPr>
          <p:cNvSpPr/>
          <p:nvPr/>
        </p:nvSpPr>
        <p:spPr>
          <a:xfrm>
            <a:off x="1718111" y="-1"/>
            <a:ext cx="3989979" cy="6814397"/>
          </a:xfrm>
          <a:custGeom>
            <a:avLst/>
            <a:gdLst>
              <a:gd name="connsiteX0" fmla="*/ 0 w 3989979"/>
              <a:gd name="connsiteY0" fmla="*/ 0 h 6814397"/>
              <a:gd name="connsiteX1" fmla="*/ 1282220 w 3989979"/>
              <a:gd name="connsiteY1" fmla="*/ 0 h 6814397"/>
              <a:gd name="connsiteX2" fmla="*/ 1402006 w 3989979"/>
              <a:gd name="connsiteY2" fmla="*/ 94133 h 6814397"/>
              <a:gd name="connsiteX3" fmla="*/ 3989979 w 3989979"/>
              <a:gd name="connsiteY3" fmla="*/ 5581812 h 6814397"/>
              <a:gd name="connsiteX4" fmla="*/ 3908037 w 3989979"/>
              <a:gd name="connsiteY4" fmla="*/ 6664843 h 6814397"/>
              <a:gd name="connsiteX5" fmla="*/ 3881330 w 3989979"/>
              <a:gd name="connsiteY5" fmla="*/ 6814397 h 6814397"/>
              <a:gd name="connsiteX6" fmla="*/ 3889285 w 3989979"/>
              <a:gd name="connsiteY6" fmla="*/ 6709775 h 6814397"/>
              <a:gd name="connsiteX7" fmla="*/ 3898539 w 3989979"/>
              <a:gd name="connsiteY7" fmla="*/ 6343812 h 6814397"/>
              <a:gd name="connsiteX8" fmla="*/ 176735 w 3989979"/>
              <a:gd name="connsiteY8" fmla="*/ 90518 h 6814397"/>
              <a:gd name="connsiteX9" fmla="*/ 0 w 3989979"/>
              <a:gd name="connsiteY9" fmla="*/ 0 h 68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979" h="6814397">
                <a:moveTo>
                  <a:pt x="0" y="0"/>
                </a:moveTo>
                <a:lnTo>
                  <a:pt x="1282220" y="0"/>
                </a:lnTo>
                <a:lnTo>
                  <a:pt x="1402006" y="94133"/>
                </a:lnTo>
                <a:cubicBezTo>
                  <a:pt x="2982546" y="1398511"/>
                  <a:pt x="3989979" y="3372512"/>
                  <a:pt x="3989979" y="5581812"/>
                </a:cubicBezTo>
                <a:cubicBezTo>
                  <a:pt x="3989979" y="5950029"/>
                  <a:pt x="3961995" y="6311709"/>
                  <a:pt x="3908037" y="6664843"/>
                </a:cubicBezTo>
                <a:lnTo>
                  <a:pt x="3881330" y="6814397"/>
                </a:lnTo>
                <a:lnTo>
                  <a:pt x="3889285" y="6709775"/>
                </a:lnTo>
                <a:cubicBezTo>
                  <a:pt x="3895430" y="6588564"/>
                  <a:pt x="3898539" y="6466551"/>
                  <a:pt x="3898539" y="6343812"/>
                </a:cubicBezTo>
                <a:cubicBezTo>
                  <a:pt x="3898539" y="3643557"/>
                  <a:pt x="2393609" y="1294797"/>
                  <a:pt x="176735" y="9051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0EA58-87FF-4FBD-A2F2-8C01EFEECAF2}"/>
              </a:ext>
            </a:extLst>
          </p:cNvPr>
          <p:cNvSpPr txBox="1"/>
          <p:nvPr/>
        </p:nvSpPr>
        <p:spPr>
          <a:xfrm>
            <a:off x="5619826" y="1202254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592A37-8994-4267-A0A4-4F9D2B0CA640}"/>
              </a:ext>
            </a:extLst>
          </p:cNvPr>
          <p:cNvSpPr txBox="1"/>
          <p:nvPr/>
        </p:nvSpPr>
        <p:spPr>
          <a:xfrm>
            <a:off x="6032781" y="2449902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2E8B29-6A17-40BB-94A2-F4C43336C48C}"/>
              </a:ext>
            </a:extLst>
          </p:cNvPr>
          <p:cNvSpPr txBox="1"/>
          <p:nvPr/>
        </p:nvSpPr>
        <p:spPr>
          <a:xfrm>
            <a:off x="6475232" y="3697550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D30836-9CA2-4FC2-B426-C58A1B77DEBB}"/>
              </a:ext>
            </a:extLst>
          </p:cNvPr>
          <p:cNvSpPr txBox="1"/>
          <p:nvPr/>
        </p:nvSpPr>
        <p:spPr>
          <a:xfrm>
            <a:off x="6868523" y="4945198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598D36-C5FC-4900-B880-D9AEBB01296E}"/>
              </a:ext>
            </a:extLst>
          </p:cNvPr>
          <p:cNvSpPr/>
          <p:nvPr/>
        </p:nvSpPr>
        <p:spPr>
          <a:xfrm>
            <a:off x="7255772" y="1076224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 Use case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874C99-87AF-460C-9044-B8539EAC1769}"/>
              </a:ext>
            </a:extLst>
          </p:cNvPr>
          <p:cNvSpPr/>
          <p:nvPr/>
        </p:nvSpPr>
        <p:spPr>
          <a:xfrm>
            <a:off x="7712976" y="2373010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data model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C13AF4-68B6-4226-9401-EDB6ED0540C2}"/>
              </a:ext>
            </a:extLst>
          </p:cNvPr>
          <p:cNvSpPr/>
          <p:nvPr/>
        </p:nvSpPr>
        <p:spPr>
          <a:xfrm>
            <a:off x="8207924" y="3739022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ALP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D0B4E-C408-458A-9E80-98D57A618BD5}"/>
              </a:ext>
            </a:extLst>
          </p:cNvPr>
          <p:cNvSpPr/>
          <p:nvPr/>
        </p:nvSpPr>
        <p:spPr>
          <a:xfrm>
            <a:off x="8554525" y="4986670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OVP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ABA602A-777F-01F1-3482-2AA68976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Development Flow of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2BF6A-7401-14BB-5D16-7B9BB93FFC96}"/>
              </a:ext>
            </a:extLst>
          </p:cNvPr>
          <p:cNvSpPr txBox="1"/>
          <p:nvPr/>
        </p:nvSpPr>
        <p:spPr>
          <a:xfrm>
            <a:off x="191294" y="785526"/>
            <a:ext cx="11867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5E75"/>
                </a:solidFill>
                <a:effectLst/>
                <a:latin typeface="72" panose="020B0503030000000003" pitchFamily="34" charset="0"/>
              </a:rPr>
              <a:t>With the 2102 release, the SAP BTP ABAP Environment opened up the door for analytics developments. The programming model follows the same “RAP” paradigm as in the transactional world: The entity model is implemented with CDS views that make use of additional analytical annotations that were now also released for the usage in the BTP ABAP Environment ("Steampunk”).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75E75"/>
                </a:solidFill>
                <a:effectLst/>
                <a:latin typeface="72" panose="020B0503030000000003" pitchFamily="34" charset="0"/>
              </a:rPr>
              <a:t>As there is no access to the analytical backend transactions nor to the analytical key user tools, an analytical preview was also introduced, so that a developer can test his developments directly in the ABAP Development Tools.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75E75"/>
                </a:solidFill>
                <a:effectLst/>
                <a:latin typeface="72" panose="020B0503030000000003" pitchFamily="34" charset="0"/>
              </a:rPr>
              <a:t>Another novelty is the introduction of an analytical service exposure. For an analytical service to be used as real time connection with a supported client (like e.g., SAP Analytics Cloud), the SAP Information Access protocol (</a:t>
            </a:r>
            <a:r>
              <a:rPr lang="en-US" b="0" i="0" dirty="0" err="1">
                <a:solidFill>
                  <a:srgbClr val="475E75"/>
                </a:solidFill>
                <a:effectLst/>
                <a:latin typeface="72" panose="020B0503030000000003" pitchFamily="34" charset="0"/>
              </a:rPr>
              <a:t>InA</a:t>
            </a:r>
            <a:r>
              <a:rPr lang="en-US" b="0" i="0" dirty="0">
                <a:solidFill>
                  <a:srgbClr val="475E75"/>
                </a:solidFill>
                <a:effectLst/>
                <a:latin typeface="72" panose="020B0503030000000003" pitchFamily="34" charset="0"/>
              </a:rPr>
              <a:t>) is required whereas transactional services rely on the OData protocol.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E675FC-13D1-8F2B-9883-EE79A0F0D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45" y="2947502"/>
            <a:ext cx="6439407" cy="35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20"/>
          <p:cNvSpPr txBox="1"/>
          <p:nvPr/>
        </p:nvSpPr>
        <p:spPr>
          <a:xfrm>
            <a:off x="224979" y="788088"/>
            <a:ext cx="11806237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ctr"/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An Analytical List Page (ALP) is a SAP Fiori element that allows users to analyze data and take action on it. It's a key component of SAP Fiori embedded analytics. </a:t>
            </a:r>
          </a:p>
          <a:p>
            <a:pPr fontAlgn="ctr"/>
            <a:endParaRPr lang="en-US" sz="16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Here are some things you can do with an ALP:</a:t>
            </a:r>
          </a:p>
          <a:p>
            <a:endParaRPr lang="en-US" sz="16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Analyze data: Use KPIs, charts, tables, and visual filters to analyze data from different perspectives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Investigate root causes: Drill down to find root causes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Act on transactional content: Take action on transactional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Build apps: Create apps that visualize and report data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Combine data: Combine transactional and analytical data using charts and tables </a:t>
            </a:r>
          </a:p>
          <a:p>
            <a:pPr fontAlgn="ctr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ALPs have a flexible layout that can be customized in a number of ways, including:</a:t>
            </a:r>
          </a:p>
          <a:p>
            <a:endParaRPr lang="en-US" sz="16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Sorting: Sort the work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Page layout: Set page layout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Filters: Set filters and save filter selections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Default views: Set default views </a:t>
            </a:r>
          </a:p>
          <a:p>
            <a:pPr fontAlgn="ctr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r>
              <a:rPr lang="en-US" sz="1600" b="0" i="0" dirty="0">
                <a:solidFill>
                  <a:schemeClr val="accent6"/>
                </a:solidFill>
                <a:effectLst/>
                <a:latin typeface="Google Sans"/>
              </a:rPr>
              <a:t>ALPs are organized into two sections: a header section for setting filters, and a content section for displaying charts and lists. </a:t>
            </a:r>
          </a:p>
        </p:txBody>
      </p:sp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ALP Analytic List Page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ALP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CA6DD-C9AA-4D18-5138-18DA1E29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8" y="1091258"/>
            <a:ext cx="9296752" cy="523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6DCFE-A299-214C-83D3-37EFD4A32849}"/>
              </a:ext>
            </a:extLst>
          </p:cNvPr>
          <p:cNvSpPr/>
          <p:nvPr/>
        </p:nvSpPr>
        <p:spPr>
          <a:xfrm>
            <a:off x="668923" y="5645960"/>
            <a:ext cx="2098825" cy="478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/</a:t>
            </a:r>
            <a:r>
              <a:rPr lang="en-IN" sz="2000" dirty="0" err="1"/>
              <a:t>dmo</a:t>
            </a:r>
            <a:r>
              <a:rPr lang="en-IN" sz="2000" dirty="0"/>
              <a:t>/travel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A9A34-2F9E-3D1A-B95D-9967A7EA86D5}"/>
              </a:ext>
            </a:extLst>
          </p:cNvPr>
          <p:cNvSpPr/>
          <p:nvPr/>
        </p:nvSpPr>
        <p:spPr>
          <a:xfrm>
            <a:off x="2978959" y="5652095"/>
            <a:ext cx="2098825" cy="478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/</a:t>
            </a:r>
            <a:r>
              <a:rPr lang="en-IN" sz="2000" dirty="0" err="1"/>
              <a:t>dmo</a:t>
            </a:r>
            <a:r>
              <a:rPr lang="en-IN" sz="2000" dirty="0"/>
              <a:t>/customer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CF9B7-4623-B659-C880-7D28DB523C28}"/>
              </a:ext>
            </a:extLst>
          </p:cNvPr>
          <p:cNvSpPr/>
          <p:nvPr/>
        </p:nvSpPr>
        <p:spPr>
          <a:xfrm>
            <a:off x="5355479" y="5645959"/>
            <a:ext cx="2098825" cy="478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/</a:t>
            </a:r>
            <a:r>
              <a:rPr lang="en-IN" sz="2000" dirty="0" err="1"/>
              <a:t>dmo</a:t>
            </a:r>
            <a:r>
              <a:rPr lang="en-IN" sz="2000" dirty="0"/>
              <a:t>/agency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469AFE-46D8-DFBD-69D9-63F346687E60}"/>
              </a:ext>
            </a:extLst>
          </p:cNvPr>
          <p:cNvSpPr/>
          <p:nvPr/>
        </p:nvSpPr>
        <p:spPr>
          <a:xfrm>
            <a:off x="2610744" y="4443125"/>
            <a:ext cx="2835254" cy="564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Travel Analytics CDS entity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DDDF214-0553-CF7C-796A-3AF9D4A2FF34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2554234" y="4171824"/>
            <a:ext cx="638239" cy="2310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709E6F-C837-3761-8EB8-6349D54F6262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4028371" y="5007721"/>
            <a:ext cx="1" cy="64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7F54002-69AE-E107-2C0D-165C17C493DF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4897513" y="4138579"/>
            <a:ext cx="638238" cy="2376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1DDDE-0A0C-3FD1-CCEC-BC5C47264188}"/>
              </a:ext>
            </a:extLst>
          </p:cNvPr>
          <p:cNvSpPr/>
          <p:nvPr/>
        </p:nvSpPr>
        <p:spPr>
          <a:xfrm>
            <a:off x="6683098" y="3295522"/>
            <a:ext cx="3534862" cy="478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Analytics CDS entity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B1C5E7-F0B7-A374-A505-428C1BC5C55B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rot="5400000" flipH="1" flipV="1">
            <a:off x="4901603" y="2661631"/>
            <a:ext cx="908263" cy="2654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732D77-B5CA-4945-4DE4-7046FF3813FD}"/>
              </a:ext>
            </a:extLst>
          </p:cNvPr>
          <p:cNvSpPr/>
          <p:nvPr/>
        </p:nvSpPr>
        <p:spPr>
          <a:xfrm>
            <a:off x="7683415" y="4854298"/>
            <a:ext cx="2376522" cy="478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Carrier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27693E-E90B-C579-88F8-ABDD58FF421A}"/>
              </a:ext>
            </a:extLst>
          </p:cNvPr>
          <p:cNvSpPr/>
          <p:nvPr/>
        </p:nvSpPr>
        <p:spPr>
          <a:xfrm>
            <a:off x="10279989" y="4860434"/>
            <a:ext cx="1908836" cy="478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A517D9-3725-2D28-7CAE-306A9926C2D0}"/>
              </a:ext>
            </a:extLst>
          </p:cNvPr>
          <p:cNvCxnSpPr>
            <a:endCxn id="18" idx="2"/>
          </p:cNvCxnSpPr>
          <p:nvPr/>
        </p:nvCxnSpPr>
        <p:spPr>
          <a:xfrm rot="16200000" flipV="1">
            <a:off x="8180505" y="4044226"/>
            <a:ext cx="1080097" cy="540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E43906-144B-46E3-369D-C5471255983F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rot="16200000" flipV="1">
            <a:off x="9299352" y="2925379"/>
            <a:ext cx="1086233" cy="2783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A553AC-5958-D6A6-60BB-81F331449148}"/>
              </a:ext>
            </a:extLst>
          </p:cNvPr>
          <p:cNvSpPr/>
          <p:nvPr/>
        </p:nvSpPr>
        <p:spPr>
          <a:xfrm>
            <a:off x="8990578" y="5571294"/>
            <a:ext cx="2376522" cy="478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F2953A3-E756-243E-EA16-754C644D6D5C}"/>
              </a:ext>
            </a:extLst>
          </p:cNvPr>
          <p:cNvCxnSpPr>
            <a:stCxn id="27" idx="0"/>
            <a:endCxn id="18" idx="2"/>
          </p:cNvCxnSpPr>
          <p:nvPr/>
        </p:nvCxnSpPr>
        <p:spPr>
          <a:xfrm rot="16200000" flipV="1">
            <a:off x="8416138" y="3808593"/>
            <a:ext cx="1797093" cy="1728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5EFFC7-F1AF-2AD9-4752-1EC09AC74693}"/>
              </a:ext>
            </a:extLst>
          </p:cNvPr>
          <p:cNvSpPr/>
          <p:nvPr/>
        </p:nvSpPr>
        <p:spPr>
          <a:xfrm>
            <a:off x="6461146" y="2301341"/>
            <a:ext cx="3978765" cy="509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Consumption Analytics View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62A165-860D-21FB-FAA8-BDB700B947A8}"/>
              </a:ext>
            </a:extLst>
          </p:cNvPr>
          <p:cNvCxnSpPr>
            <a:stCxn id="18" idx="0"/>
            <a:endCxn id="32" idx="2"/>
          </p:cNvCxnSpPr>
          <p:nvPr/>
        </p:nvCxnSpPr>
        <p:spPr>
          <a:xfrm flipV="1">
            <a:off x="8450529" y="2810707"/>
            <a:ext cx="0" cy="48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20"/>
          <p:cNvSpPr txBox="1"/>
          <p:nvPr/>
        </p:nvSpPr>
        <p:spPr>
          <a:xfrm>
            <a:off x="224979" y="788088"/>
            <a:ext cx="11806237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ctr"/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The Overview Page (OVP) in SAP is a data-driven app that provides users with a single page of information based on their role or domain. It helps users focus on important tasks by allowing them to quickly view, filter, and react to information. </a:t>
            </a:r>
          </a:p>
          <a:p>
            <a:pPr fontAlgn="ctr"/>
            <a:endParaRPr lang="en-US" sz="18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 fontAlgn="ctr"/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Here are some things to know about the OVP: </a:t>
            </a:r>
          </a:p>
          <a:p>
            <a:pPr fontAlgn="ctr"/>
            <a:endParaRPr lang="en-US" sz="18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Structure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The OVP has a header area and a content area. The content area displays cards that can contain charts, lists, tables, or text.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Cards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 fontAlgn="ctr"/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The OVP supports both standard and custom cards. Standard cards are entry-level views of the most relevant app data for a given topic or issue. Custom cards allow you to define the appearance and content of a card. </a:t>
            </a:r>
          </a:p>
          <a:p>
            <a:pPr fontAlgn="ctr"/>
            <a:endParaRPr lang="en-US" sz="18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List cards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The OVP supports three types of list cards: list card, bar chart list card, and link list card.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Flavors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accent6"/>
              </a:solidFill>
              <a:effectLst/>
              <a:latin typeface="Google Sans"/>
            </a:endParaRPr>
          </a:p>
          <a:p>
            <a:pPr fontAlgn="ctr"/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List cards can have two types of flavors: standard and bar. Standard flavor cards display items as numbers and text, while bar flavor cards display items as a combination of numbers, text, and a bar. </a:t>
            </a:r>
          </a:p>
          <a:p>
            <a:b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</a:br>
            <a:endParaRPr lang="en-US" b="0" i="0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OVP – Overview pages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  <p:extLst>
      <p:ext uri="{BB962C8B-B14F-4D97-AF65-F5344CB8AC3E}">
        <p14:creationId xmlns:p14="http://schemas.microsoft.com/office/powerpoint/2010/main" val="397239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OVP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72657-9D4D-24EF-A5D4-51328817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4" y="838444"/>
            <a:ext cx="10161844" cy="57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36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 - Sustainablity Strategy">
      <a:dk1>
        <a:srgbClr val="433835"/>
      </a:dk1>
      <a:lt1>
        <a:srgbClr val="FFFFFF"/>
      </a:lt1>
      <a:dk2>
        <a:srgbClr val="070707"/>
      </a:dk2>
      <a:lt2>
        <a:srgbClr val="FFFFFF"/>
      </a:lt2>
      <a:accent1>
        <a:srgbClr val="75C042"/>
      </a:accent1>
      <a:accent2>
        <a:srgbClr val="F0F6FB"/>
      </a:accent2>
      <a:accent3>
        <a:srgbClr val="243769"/>
      </a:accent3>
      <a:accent4>
        <a:srgbClr val="8FBBE1"/>
      </a:accent4>
      <a:accent5>
        <a:srgbClr val="E3F2D9"/>
      </a:accent5>
      <a:accent6>
        <a:srgbClr val="002060"/>
      </a:accent6>
      <a:hlink>
        <a:srgbClr val="FCD7DB"/>
      </a:hlink>
      <a:folHlink>
        <a:srgbClr val="F0E9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762</Words>
  <Application>Microsoft Office PowerPoint</Application>
  <PresentationFormat>Custom</PresentationFormat>
  <Paragraphs>92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Cooper Black</vt:lpstr>
      <vt:lpstr>Open Sans</vt:lpstr>
      <vt:lpstr>Google Sans</vt:lpstr>
      <vt:lpstr>Arial Black</vt:lpstr>
      <vt:lpstr>Quattrocento Sans</vt:lpstr>
      <vt:lpstr>Calibri</vt:lpstr>
      <vt:lpstr>72</vt:lpstr>
      <vt:lpstr>Cambria</vt:lpstr>
      <vt:lpstr>Arial</vt:lpstr>
      <vt:lpstr>Segoe UI</vt:lpstr>
      <vt:lpstr>Corben</vt:lpstr>
      <vt:lpstr>Segoe UI Light</vt:lpstr>
      <vt:lpstr>Office Theme</vt:lpstr>
      <vt:lpstr>2_Office Theme</vt:lpstr>
      <vt:lpstr>3_Office Theme</vt:lpstr>
      <vt:lpstr>SAP BTP ABAP  on Cloud / RAP 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ON CLOUD  RESTFUL APPLICATION  PROGRAMMING EMBEDDED STEAMPUNK TRAINING</dc:title>
  <dc:creator>anurag</dc:creator>
  <cp:lastModifiedBy>Anubhav Oberoy</cp:lastModifiedBy>
  <cp:revision>101</cp:revision>
  <dcterms:created xsi:type="dcterms:W3CDTF">2023-10-03T21:33:12Z</dcterms:created>
  <dcterms:modified xsi:type="dcterms:W3CDTF">2024-09-18T09:32:46Z</dcterms:modified>
</cp:coreProperties>
</file>