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Lst>
  <p:notesMasterIdLst>
    <p:notesMasterId r:id="rId15"/>
  </p:notesMasterIdLst>
  <p:sldIdLst>
    <p:sldId id="256" r:id="rId4"/>
    <p:sldId id="402" r:id="rId5"/>
    <p:sldId id="276" r:id="rId6"/>
    <p:sldId id="424" r:id="rId7"/>
    <p:sldId id="422" r:id="rId8"/>
    <p:sldId id="423" r:id="rId9"/>
    <p:sldId id="358" r:id="rId10"/>
    <p:sldId id="359" r:id="rId11"/>
    <p:sldId id="360" r:id="rId12"/>
    <p:sldId id="419" r:id="rId13"/>
    <p:sldId id="409" r:id="rId14"/>
  </p:sldIdLst>
  <p:sldSz cx="12188825" cy="6858000"/>
  <p:notesSz cx="6858000" cy="9144000"/>
  <p:embeddedFontLst>
    <p:embeddedFont>
      <p:font typeface="Arial Black" panose="020B0A04020102020204" pitchFamily="34" charset="0"/>
      <p:regular r:id="rId16"/>
      <p:bold r:id="rId17"/>
    </p:embeddedFont>
    <p:embeddedFont>
      <p:font typeface="Cambria" panose="02040503050406030204" pitchFamily="18" charset="0"/>
      <p:regular r:id="rId18"/>
      <p:bold r:id="rId19"/>
      <p:italic r:id="rId20"/>
      <p:boldItalic r:id="rId21"/>
    </p:embeddedFont>
    <p:embeddedFont>
      <p:font typeface="Cooper Black" panose="0208090404030B020404" pitchFamily="18" charset="0"/>
      <p:regular r:id="rId22"/>
    </p:embeddedFont>
    <p:embeddedFont>
      <p:font typeface="Corben" panose="020B0604020202020204" charset="0"/>
      <p:bold r:id="rId23"/>
    </p:embeddedFont>
    <p:embeddedFont>
      <p:font typeface="Open Sans" panose="020B0606030504020204" pitchFamily="34" charset="0"/>
      <p:regular r:id="rId24"/>
      <p:bold r:id="rId25"/>
      <p:italic r:id="rId26"/>
      <p:boldItalic r:id="rId27"/>
    </p:embeddedFont>
    <p:embeddedFont>
      <p:font typeface="Quattrocento Sans" panose="020B0502050000020003" pitchFamily="34" charset="0"/>
      <p:regular r:id="rId28"/>
      <p:bold r:id="rId29"/>
      <p:italic r:id="rId30"/>
      <p:boldItalic r:id="rId31"/>
    </p:embeddedFont>
    <p:embeddedFont>
      <p:font typeface="Segoe UI" panose="020B0502040204020203" pitchFamily="34" charset="0"/>
      <p:regular r:id="rId32"/>
      <p:bold r:id="rId33"/>
      <p:italic r:id="rId34"/>
      <p:boldItalic r:id="rId35"/>
    </p:embeddedFont>
    <p:embeddedFont>
      <p:font typeface="Segoe UI Light" panose="020B0502040204020203" pitchFamily="34" charset="0"/>
      <p:regular r:id="rId36"/>
      <p: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80" autoAdjust="0"/>
    <p:restoredTop sz="94660"/>
  </p:normalViewPr>
  <p:slideViewPr>
    <p:cSldViewPr snapToGrid="0">
      <p:cViewPr>
        <p:scale>
          <a:sx n="150" d="100"/>
          <a:sy n="150" d="100"/>
        </p:scale>
        <p:origin x="72" y="-988"/>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4.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20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203" Type="http://customschemas.google.com/relationships/presentationmetadata" Target="metadata"/><Relationship Id="rId10" Type="http://schemas.openxmlformats.org/officeDocument/2006/relationships/slide" Target="slides/slide7.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207" Type="http://schemas.openxmlformats.org/officeDocument/2006/relationships/tableStyles" Target="tableStyles.xml"/><Relationship Id="rId8" Type="http://schemas.openxmlformats.org/officeDocument/2006/relationships/slide" Target="slides/slide5.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0T08:02:12.009"/>
    </inkml:context>
    <inkml:brush xml:id="br0">
      <inkml:brushProperty name="width" value="0.05" units="cm"/>
      <inkml:brushProperty name="height" value="0.05" units="cm"/>
    </inkml:brush>
  </inkml:definitions>
  <inkml:trace contextRef="#ctx0" brushRef="#br0">1086 132 24575,'0'-2'0,"-1"-1"0,0 1 0,1 0 0,-1 0 0,0 0 0,0 0 0,0 0 0,0 0 0,0 0 0,-1 0 0,1 0 0,0 0 0,-1 1 0,0-1 0,1 0 0,-1 1 0,0 0 0,0-1 0,0 1 0,-2-2 0,-45-20 0,45 21 0,-9-3 0,0 1 0,0 1 0,-1 0 0,0 0 0,-20 0 0,-73 4 0,50 0 0,-153-1 0,-116 1 0,321-1 0,0 0 0,-1 0 0,1 1 0,-1-1 0,1 1 0,0 0 0,0 1 0,0-1 0,0 1 0,0 0 0,0 0 0,0 1 0,0-1 0,1 1 0,-1 0 0,1 0 0,0 1 0,0-1 0,0 1 0,0 0 0,1 0 0,0 0 0,0 1 0,-5 7 0,-5 14 0,0 1 0,2 0 0,1 1 0,2 0 0,0 1 0,2 0 0,-4 53 0,5 13 0,8 99 0,-2-185 0,0 0 0,0 0 0,1-1 0,0 1 0,1-1 0,0 0 0,0 1 0,1-1 0,-1-1 0,2 1 0,-1 0 0,1-1 0,1 0 0,-1 0 0,12 10 0,-7-8 0,1 0 0,0-1 0,0 0 0,0-1 0,1-1 0,0 1 0,0-2 0,1 0 0,22 6 0,244 74 0,-139-39 0,-99-35 0,0-2 0,0-1 0,66 2 0,128-8 0,-157-3 0,234 0 0,95-1 0,-358-1 0,-1-2 0,0-2 0,0-2 0,-1-2 0,-1-3 0,82-34 0,-125 46 0,39-16 0,53-33 0,-85 45 0,0-1 0,-1 1 0,1-2 0,-1 0 0,-1 0 0,0 0 0,0-1 0,0-1 0,-1 1 0,9-18 0,-11 15 0,-1-1 0,-1 0 0,-1-1 0,0 1 0,0 0 0,-1-1 0,-2-20 0,2-5 0,0 17 0,-2-43 0,-1 56 0,1 0 0,-1 0 0,-1 0 0,0 0 0,0 1 0,-1-1 0,-6-11 0,1 7 0,0 0 0,0 0 0,-1 1 0,-1 1 0,0 0 0,0 0 0,-1 1 0,0 1 0,-1 0 0,0 0 0,-15-6 0,-18-6 0,0 2 0,-53-14 0,41 14 0,-212-55 0,200 57 0,41 11 0,1 2 0,-57-1 0,57 5 0,1-2 0,-1-1 0,-35-8 0,-61-16 0,76 18 0,-91-29 0,124 32 0,0 1 0,0 1 0,-1 0 0,1 1 0,-1 0 0,0 2 0,-27 0 0,-83 3-1365,113-2-5461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0T08:02:19.185"/>
    </inkml:context>
    <inkml:brush xml:id="br0">
      <inkml:brushProperty name="width" value="0.05" units="cm"/>
      <inkml:brushProperty name="height" value="0.05" units="cm"/>
    </inkml:brush>
  </inkml:definitions>
  <inkml:trace contextRef="#ctx0" brushRef="#br0">108 1 24575,'-1'3'0,"0"1"0,0-1 0,0 0 0,-1 1 0,0-1 0,1 0 0,-1 0 0,0 0 0,-5 4 0,-1 6 0,-3 3 0,-5 9 0,-16 33 0,28-50 0,1 0 0,0 0 0,1 0 0,-1 0 0,1 0 0,1 0 0,0 0 0,0 1 0,1 11 0,0-18 0,0-1 0,0 1 0,1 0 0,-1 0 0,1 0 0,0 0 0,-1-1 0,1 1 0,0 0 0,0 0 0,0-1 0,0 1 0,0-1 0,1 1 0,-1-1 0,0 0 0,1 1 0,-1-1 0,1 0 0,-1 0 0,1 0 0,0 0 0,-1 0 0,1 0 0,0 0 0,0-1 0,-1 1 0,1-1 0,2 1 0,7 1 0,0-1 0,-1 0 0,1 0 0,12-2 0,-9 1 0,148-2-1365,-140 2-5461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0T08:02:19.665"/>
    </inkml:context>
    <inkml:brush xml:id="br0">
      <inkml:brushProperty name="width" value="0.05" units="cm"/>
      <inkml:brushProperty name="height" value="0.05" units="cm"/>
    </inkml:brush>
  </inkml:definitions>
  <inkml:trace contextRef="#ctx0" brushRef="#br0">1 204 24575,'2'-4'0,"3"-4"0,2 1 0,4-2 0,7 0 0,7-6 0,4-1 0,5-1 0,3-1 0,1-1 0,-2-2 0,-5 3 0,-4 0 0,-5 4 0,-5 3-8191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2"/>
        <p:cNvGrpSpPr/>
        <p:nvPr/>
      </p:nvGrpSpPr>
      <p:grpSpPr>
        <a:xfrm>
          <a:off x="0" y="0"/>
          <a:ext cx="0" cy="0"/>
          <a:chOff x="0" y="0"/>
          <a:chExt cx="0" cy="0"/>
        </a:xfrm>
      </p:grpSpPr>
      <p:sp>
        <p:nvSpPr>
          <p:cNvPr id="2013" name="Google Shape;2013;p1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4" name="Google Shape;2014;p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1852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2"/>
        <p:cNvGrpSpPr/>
        <p:nvPr/>
      </p:nvGrpSpPr>
      <p:grpSpPr>
        <a:xfrm>
          <a:off x="0" y="0"/>
          <a:ext cx="0" cy="0"/>
          <a:chOff x="0" y="0"/>
          <a:chExt cx="0" cy="0"/>
        </a:xfrm>
      </p:grpSpPr>
      <p:sp>
        <p:nvSpPr>
          <p:cNvPr id="2013" name="Google Shape;2013;p1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4" name="Google Shape;2014;p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3539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5"/>
        <p:cNvGrpSpPr/>
        <p:nvPr/>
      </p:nvGrpSpPr>
      <p:grpSpPr>
        <a:xfrm>
          <a:off x="0" y="0"/>
          <a:ext cx="0" cy="0"/>
          <a:chOff x="0" y="0"/>
          <a:chExt cx="0" cy="0"/>
        </a:xfrm>
      </p:grpSpPr>
      <p:sp>
        <p:nvSpPr>
          <p:cNvPr id="1816" name="Google Shape;1816;p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7" name="Google Shape;1817;p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2"/>
        <p:cNvGrpSpPr/>
        <p:nvPr/>
      </p:nvGrpSpPr>
      <p:grpSpPr>
        <a:xfrm>
          <a:off x="0" y="0"/>
          <a:ext cx="0" cy="0"/>
          <a:chOff x="0" y="0"/>
          <a:chExt cx="0" cy="0"/>
        </a:xfrm>
      </p:grpSpPr>
      <p:sp>
        <p:nvSpPr>
          <p:cNvPr id="1833" name="Google Shape;1833;p1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4" name="Google Shape;1834;p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2"/>
        <p:cNvGrpSpPr/>
        <p:nvPr/>
      </p:nvGrpSpPr>
      <p:grpSpPr>
        <a:xfrm>
          <a:off x="0" y="0"/>
          <a:ext cx="0" cy="0"/>
          <a:chOff x="0" y="0"/>
          <a:chExt cx="0" cy="0"/>
        </a:xfrm>
      </p:grpSpPr>
      <p:sp>
        <p:nvSpPr>
          <p:cNvPr id="1863" name="Google Shape;1863;p10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4" name="Google Shape;1864;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9/20/2024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9/20/2024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74548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theme" Target="../theme/theme2.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 id="214748374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9/20/2024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1.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tiff"/><Relationship Id="rId2" Type="http://schemas.openxmlformats.org/officeDocument/2006/relationships/notesSlide" Target="../notesSlides/notesSlide8.xml"/><Relationship Id="rId1" Type="http://schemas.openxmlformats.org/officeDocument/2006/relationships/slideLayout" Target="../slideLayouts/slideLayout38.xml"/><Relationship Id="rId6" Type="http://schemas.openxmlformats.org/officeDocument/2006/relationships/image" Target="../media/image13.tiff"/><Relationship Id="rId5" Type="http://schemas.openxmlformats.org/officeDocument/2006/relationships/image" Target="../media/image12.tiff"/><Relationship Id="rId4" Type="http://schemas.openxmlformats.org/officeDocument/2006/relationships/image" Target="../media/image11.tiff"/><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customXml" Target="../ink/ink2.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customXml" Target="../ink/ink1.xml"/><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customXml" Target="../ink/ink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DAY-14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14</a:t>
            </a: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44">
            <a:extLst>
              <a:ext uri="{FF2B5EF4-FFF2-40B4-BE49-F238E27FC236}">
                <a16:creationId xmlns:a16="http://schemas.microsoft.com/office/drawing/2014/main" id="{8D598D36-C5FC-4900-B880-D9AEBB01296E}"/>
              </a:ext>
            </a:extLst>
          </p:cNvPr>
          <p:cNvSpPr/>
          <p:nvPr/>
        </p:nvSpPr>
        <p:spPr>
          <a:xfrm>
            <a:off x="7255772" y="1076224"/>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Create OVP</a:t>
            </a:r>
          </a:p>
        </p:txBody>
      </p:sp>
      <p:sp>
        <p:nvSpPr>
          <p:cNvPr id="49" name="Rectangle 48">
            <a:extLst>
              <a:ext uri="{FF2B5EF4-FFF2-40B4-BE49-F238E27FC236}">
                <a16:creationId xmlns:a16="http://schemas.microsoft.com/office/drawing/2014/main" id="{C0874C99-87AF-460C-9044-B8539EAC1769}"/>
              </a:ext>
            </a:extLst>
          </p:cNvPr>
          <p:cNvSpPr/>
          <p:nvPr/>
        </p:nvSpPr>
        <p:spPr>
          <a:xfrm>
            <a:off x="7712976" y="2373010"/>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Custom Entity</a:t>
            </a:r>
          </a:p>
        </p:txBody>
      </p:sp>
      <p:sp>
        <p:nvSpPr>
          <p:cNvPr id="52" name="Rectangle 51">
            <a:extLst>
              <a:ext uri="{FF2B5EF4-FFF2-40B4-BE49-F238E27FC236}">
                <a16:creationId xmlns:a16="http://schemas.microsoft.com/office/drawing/2014/main" id="{20C13AF4-68B6-4226-9401-EDB6ED0540C2}"/>
              </a:ext>
            </a:extLst>
          </p:cNvPr>
          <p:cNvSpPr/>
          <p:nvPr/>
        </p:nvSpPr>
        <p:spPr>
          <a:xfrm>
            <a:off x="8207924" y="3739022"/>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Access External API</a:t>
            </a:r>
          </a:p>
        </p:txBody>
      </p:sp>
      <p:sp>
        <p:nvSpPr>
          <p:cNvPr id="55" name="Rectangle 54">
            <a:extLst>
              <a:ext uri="{FF2B5EF4-FFF2-40B4-BE49-F238E27FC236}">
                <a16:creationId xmlns:a16="http://schemas.microsoft.com/office/drawing/2014/main" id="{C08D0B4E-C408-458A-9E80-98D57A618BD5}"/>
              </a:ext>
            </a:extLst>
          </p:cNvPr>
          <p:cNvSpPr/>
          <p:nvPr/>
        </p:nvSpPr>
        <p:spPr>
          <a:xfrm>
            <a:off x="8554525" y="4986670"/>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Consume API</a:t>
            </a:r>
          </a:p>
        </p:txBody>
      </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26DCFE-A299-214C-83D3-37EFD4A32849}"/>
              </a:ext>
            </a:extLst>
          </p:cNvPr>
          <p:cNvSpPr/>
          <p:nvPr/>
        </p:nvSpPr>
        <p:spPr>
          <a:xfrm>
            <a:off x="668923" y="5645960"/>
            <a:ext cx="2098825" cy="4786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t>/</a:t>
            </a:r>
            <a:r>
              <a:rPr lang="en-IN" sz="2000" dirty="0" err="1"/>
              <a:t>dmo</a:t>
            </a:r>
            <a:r>
              <a:rPr lang="en-IN" sz="2000" dirty="0"/>
              <a:t>/travel</a:t>
            </a:r>
          </a:p>
        </p:txBody>
      </p:sp>
      <p:sp>
        <p:nvSpPr>
          <p:cNvPr id="5" name="Rectangle 4">
            <a:extLst>
              <a:ext uri="{FF2B5EF4-FFF2-40B4-BE49-F238E27FC236}">
                <a16:creationId xmlns:a16="http://schemas.microsoft.com/office/drawing/2014/main" id="{1CFA9A34-2F9E-3D1A-B95D-9967A7EA86D5}"/>
              </a:ext>
            </a:extLst>
          </p:cNvPr>
          <p:cNvSpPr/>
          <p:nvPr/>
        </p:nvSpPr>
        <p:spPr>
          <a:xfrm>
            <a:off x="2978959" y="5652095"/>
            <a:ext cx="2098825" cy="4786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t>/</a:t>
            </a:r>
            <a:r>
              <a:rPr lang="en-IN" sz="2000" dirty="0" err="1"/>
              <a:t>dmo</a:t>
            </a:r>
            <a:r>
              <a:rPr lang="en-IN" sz="2000" dirty="0"/>
              <a:t>/customer</a:t>
            </a:r>
          </a:p>
        </p:txBody>
      </p:sp>
      <p:sp>
        <p:nvSpPr>
          <p:cNvPr id="6" name="Rectangle 5">
            <a:extLst>
              <a:ext uri="{FF2B5EF4-FFF2-40B4-BE49-F238E27FC236}">
                <a16:creationId xmlns:a16="http://schemas.microsoft.com/office/drawing/2014/main" id="{425CF9B7-4623-B659-C880-7D28DB523C28}"/>
              </a:ext>
            </a:extLst>
          </p:cNvPr>
          <p:cNvSpPr/>
          <p:nvPr/>
        </p:nvSpPr>
        <p:spPr>
          <a:xfrm>
            <a:off x="5355479" y="5645959"/>
            <a:ext cx="2098825" cy="4786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t>/</a:t>
            </a:r>
            <a:r>
              <a:rPr lang="en-IN" sz="2000" dirty="0" err="1"/>
              <a:t>dmo</a:t>
            </a:r>
            <a:r>
              <a:rPr lang="en-IN" sz="2000" dirty="0"/>
              <a:t>/agency</a:t>
            </a:r>
          </a:p>
        </p:txBody>
      </p:sp>
      <p:sp>
        <p:nvSpPr>
          <p:cNvPr id="7" name="Rectangle: Rounded Corners 6">
            <a:extLst>
              <a:ext uri="{FF2B5EF4-FFF2-40B4-BE49-F238E27FC236}">
                <a16:creationId xmlns:a16="http://schemas.microsoft.com/office/drawing/2014/main" id="{CF469AFE-46D8-DFBD-69D9-63F346687E60}"/>
              </a:ext>
            </a:extLst>
          </p:cNvPr>
          <p:cNvSpPr/>
          <p:nvPr/>
        </p:nvSpPr>
        <p:spPr>
          <a:xfrm>
            <a:off x="2610744" y="4443125"/>
            <a:ext cx="2835254" cy="5645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Travel Analytics CDS entity</a:t>
            </a:r>
          </a:p>
        </p:txBody>
      </p:sp>
      <p:cxnSp>
        <p:nvCxnSpPr>
          <p:cNvPr id="9" name="Connector: Elbow 8">
            <a:extLst>
              <a:ext uri="{FF2B5EF4-FFF2-40B4-BE49-F238E27FC236}">
                <a16:creationId xmlns:a16="http://schemas.microsoft.com/office/drawing/2014/main" id="{6DDDF214-0553-CF7C-796A-3AF9D4A2FF34}"/>
              </a:ext>
            </a:extLst>
          </p:cNvPr>
          <p:cNvCxnSpPr>
            <a:stCxn id="4" idx="0"/>
            <a:endCxn id="7" idx="2"/>
          </p:cNvCxnSpPr>
          <p:nvPr/>
        </p:nvCxnSpPr>
        <p:spPr>
          <a:xfrm rot="5400000" flipH="1" flipV="1">
            <a:off x="2554234" y="4171824"/>
            <a:ext cx="638239" cy="23100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A709E6F-C837-3761-8EB8-6349D54F6262}"/>
              </a:ext>
            </a:extLst>
          </p:cNvPr>
          <p:cNvCxnSpPr>
            <a:stCxn id="5" idx="0"/>
            <a:endCxn id="7" idx="2"/>
          </p:cNvCxnSpPr>
          <p:nvPr/>
        </p:nvCxnSpPr>
        <p:spPr>
          <a:xfrm flipH="1" flipV="1">
            <a:off x="4028371" y="5007721"/>
            <a:ext cx="1" cy="644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77F54002-69AE-E107-2C0D-165C17C493DF}"/>
              </a:ext>
            </a:extLst>
          </p:cNvPr>
          <p:cNvCxnSpPr>
            <a:stCxn id="6" idx="0"/>
            <a:endCxn id="7" idx="2"/>
          </p:cNvCxnSpPr>
          <p:nvPr/>
        </p:nvCxnSpPr>
        <p:spPr>
          <a:xfrm rot="16200000" flipV="1">
            <a:off x="4897513" y="4138579"/>
            <a:ext cx="638238" cy="23765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0F1DDDE-0A0C-3FD1-CCEC-BC5C47264188}"/>
              </a:ext>
            </a:extLst>
          </p:cNvPr>
          <p:cNvSpPr/>
          <p:nvPr/>
        </p:nvSpPr>
        <p:spPr>
          <a:xfrm>
            <a:off x="6683098" y="3295522"/>
            <a:ext cx="3534862" cy="4786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Booking Analytics CDS entity</a:t>
            </a:r>
          </a:p>
        </p:txBody>
      </p:sp>
      <p:cxnSp>
        <p:nvCxnSpPr>
          <p:cNvPr id="20" name="Connector: Elbow 19">
            <a:extLst>
              <a:ext uri="{FF2B5EF4-FFF2-40B4-BE49-F238E27FC236}">
                <a16:creationId xmlns:a16="http://schemas.microsoft.com/office/drawing/2014/main" id="{9EB1C5E7-F0B7-A374-A505-428C1BC5C55B}"/>
              </a:ext>
            </a:extLst>
          </p:cNvPr>
          <p:cNvCxnSpPr>
            <a:stCxn id="7" idx="0"/>
            <a:endCxn id="18" idx="1"/>
          </p:cNvCxnSpPr>
          <p:nvPr/>
        </p:nvCxnSpPr>
        <p:spPr>
          <a:xfrm rot="5400000" flipH="1" flipV="1">
            <a:off x="4901603" y="2661631"/>
            <a:ext cx="908263" cy="26547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78732D77-B5CA-4945-4DE4-7046FF3813FD}"/>
              </a:ext>
            </a:extLst>
          </p:cNvPr>
          <p:cNvSpPr/>
          <p:nvPr/>
        </p:nvSpPr>
        <p:spPr>
          <a:xfrm>
            <a:off x="7683415" y="4854298"/>
            <a:ext cx="2376522" cy="4786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Carrier</a:t>
            </a:r>
          </a:p>
        </p:txBody>
      </p:sp>
      <p:sp>
        <p:nvSpPr>
          <p:cNvPr id="22" name="Rectangle: Rounded Corners 21">
            <a:extLst>
              <a:ext uri="{FF2B5EF4-FFF2-40B4-BE49-F238E27FC236}">
                <a16:creationId xmlns:a16="http://schemas.microsoft.com/office/drawing/2014/main" id="{A527693E-E90B-C579-88F8-ABDD58FF421A}"/>
              </a:ext>
            </a:extLst>
          </p:cNvPr>
          <p:cNvSpPr/>
          <p:nvPr/>
        </p:nvSpPr>
        <p:spPr>
          <a:xfrm>
            <a:off x="10279989" y="4860434"/>
            <a:ext cx="1908836" cy="4786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Connection</a:t>
            </a:r>
          </a:p>
        </p:txBody>
      </p:sp>
      <p:cxnSp>
        <p:nvCxnSpPr>
          <p:cNvPr id="24" name="Connector: Elbow 23">
            <a:extLst>
              <a:ext uri="{FF2B5EF4-FFF2-40B4-BE49-F238E27FC236}">
                <a16:creationId xmlns:a16="http://schemas.microsoft.com/office/drawing/2014/main" id="{A0A517D9-3725-2D28-7CAE-306A9926C2D0}"/>
              </a:ext>
            </a:extLst>
          </p:cNvPr>
          <p:cNvCxnSpPr>
            <a:endCxn id="18" idx="2"/>
          </p:cNvCxnSpPr>
          <p:nvPr/>
        </p:nvCxnSpPr>
        <p:spPr>
          <a:xfrm rot="16200000" flipV="1">
            <a:off x="8180505" y="4044226"/>
            <a:ext cx="1080097" cy="5400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FEE43906-144B-46E3-369D-C5471255983F}"/>
              </a:ext>
            </a:extLst>
          </p:cNvPr>
          <p:cNvCxnSpPr>
            <a:stCxn id="22" idx="0"/>
            <a:endCxn id="18" idx="2"/>
          </p:cNvCxnSpPr>
          <p:nvPr/>
        </p:nvCxnSpPr>
        <p:spPr>
          <a:xfrm rot="16200000" flipV="1">
            <a:off x="9299352" y="2925379"/>
            <a:ext cx="1086233" cy="278387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C0A553AC-5958-D6A6-60BB-81F331449148}"/>
              </a:ext>
            </a:extLst>
          </p:cNvPr>
          <p:cNvSpPr/>
          <p:nvPr/>
        </p:nvSpPr>
        <p:spPr>
          <a:xfrm>
            <a:off x="8990578" y="5571294"/>
            <a:ext cx="2376522" cy="4786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Bookings</a:t>
            </a:r>
          </a:p>
        </p:txBody>
      </p:sp>
      <p:cxnSp>
        <p:nvCxnSpPr>
          <p:cNvPr id="29" name="Connector: Elbow 28">
            <a:extLst>
              <a:ext uri="{FF2B5EF4-FFF2-40B4-BE49-F238E27FC236}">
                <a16:creationId xmlns:a16="http://schemas.microsoft.com/office/drawing/2014/main" id="{8F2953A3-E756-243E-EA16-754C644D6D5C}"/>
              </a:ext>
            </a:extLst>
          </p:cNvPr>
          <p:cNvCxnSpPr>
            <a:stCxn id="27" idx="0"/>
            <a:endCxn id="18" idx="2"/>
          </p:cNvCxnSpPr>
          <p:nvPr/>
        </p:nvCxnSpPr>
        <p:spPr>
          <a:xfrm rot="16200000" flipV="1">
            <a:off x="8416138" y="3808593"/>
            <a:ext cx="1797093" cy="172831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F55EFFC7-F1AF-2AD9-4752-1EC09AC74693}"/>
              </a:ext>
            </a:extLst>
          </p:cNvPr>
          <p:cNvSpPr/>
          <p:nvPr/>
        </p:nvSpPr>
        <p:spPr>
          <a:xfrm>
            <a:off x="6461146" y="2301341"/>
            <a:ext cx="3978765" cy="50936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Booking Consumption Analytics View</a:t>
            </a:r>
          </a:p>
        </p:txBody>
      </p:sp>
      <p:cxnSp>
        <p:nvCxnSpPr>
          <p:cNvPr id="34" name="Straight Arrow Connector 33">
            <a:extLst>
              <a:ext uri="{FF2B5EF4-FFF2-40B4-BE49-F238E27FC236}">
                <a16:creationId xmlns:a16="http://schemas.microsoft.com/office/drawing/2014/main" id="{5762A165-860D-21FB-FAA8-BDB700B947A8}"/>
              </a:ext>
            </a:extLst>
          </p:cNvPr>
          <p:cNvCxnSpPr>
            <a:stCxn id="18" idx="0"/>
            <a:endCxn id="32" idx="2"/>
          </p:cNvCxnSpPr>
          <p:nvPr/>
        </p:nvCxnSpPr>
        <p:spPr>
          <a:xfrm flipV="1">
            <a:off x="8450529" y="2810707"/>
            <a:ext cx="0" cy="484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0349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5"/>
        <p:cNvGrpSpPr/>
        <p:nvPr/>
      </p:nvGrpSpPr>
      <p:grpSpPr>
        <a:xfrm>
          <a:off x="0" y="0"/>
          <a:ext cx="0" cy="0"/>
          <a:chOff x="0" y="0"/>
          <a:chExt cx="0" cy="0"/>
        </a:xfrm>
      </p:grpSpPr>
      <p:sp>
        <p:nvSpPr>
          <p:cNvPr id="2017" name="Google Shape;2017;p120"/>
          <p:cNvSpPr txBox="1"/>
          <p:nvPr/>
        </p:nvSpPr>
        <p:spPr>
          <a:xfrm>
            <a:off x="224979" y="788088"/>
            <a:ext cx="11806237" cy="5570715"/>
          </a:xfrm>
          <a:prstGeom prst="rect">
            <a:avLst/>
          </a:prstGeom>
          <a:noFill/>
          <a:ln>
            <a:noFill/>
          </a:ln>
        </p:spPr>
        <p:txBody>
          <a:bodyPr spcFirstLastPara="1" wrap="square" lIns="91425" tIns="45700" rIns="91425" bIns="45700" anchor="t" anchorCtr="0">
            <a:spAutoFit/>
          </a:bodyPr>
          <a:lstStyle/>
          <a:p>
            <a:pPr fontAlgn="ctr"/>
            <a:r>
              <a:rPr lang="en-US" sz="1800" b="0" i="0" dirty="0">
                <a:solidFill>
                  <a:schemeClr val="accent6"/>
                </a:solidFill>
                <a:effectLst/>
                <a:latin typeface="Google Sans"/>
              </a:rPr>
              <a:t>The Overview Page (OVP) in SAP is a data-driven app that provides users with a single page of information based on their role or domain. It helps users focus on important tasks by allowing them to quickly view, filter, and react to information. </a:t>
            </a:r>
          </a:p>
          <a:p>
            <a:pPr fontAlgn="ctr"/>
            <a:endParaRPr lang="en-US" sz="1800" b="0" i="0" dirty="0">
              <a:solidFill>
                <a:schemeClr val="accent6"/>
              </a:solidFill>
              <a:effectLst/>
              <a:latin typeface="Google Sans"/>
            </a:endParaRPr>
          </a:p>
          <a:p>
            <a:pPr fontAlgn="ctr"/>
            <a:r>
              <a:rPr lang="en-US" sz="1800" b="0" i="0" dirty="0">
                <a:solidFill>
                  <a:schemeClr val="accent6"/>
                </a:solidFill>
                <a:effectLst/>
                <a:latin typeface="Google Sans"/>
              </a:rPr>
              <a:t>Here are some things to know about the OVP: </a:t>
            </a:r>
          </a:p>
          <a:p>
            <a:pPr fontAlgn="ctr"/>
            <a:endParaRPr lang="en-US" sz="1800" b="0" i="0" dirty="0">
              <a:solidFill>
                <a:schemeClr val="accent6"/>
              </a:solidFill>
              <a:effectLst/>
              <a:latin typeface="Google Sans"/>
            </a:endParaRPr>
          </a:p>
          <a:p>
            <a:pPr>
              <a:buFont typeface="Arial" panose="020B0604020202020204" pitchFamily="34" charset="0"/>
              <a:buChar char="•"/>
            </a:pPr>
            <a:r>
              <a:rPr lang="en-US" sz="1800" b="0" i="0" dirty="0">
                <a:solidFill>
                  <a:schemeClr val="accent6"/>
                </a:solidFill>
                <a:effectLst/>
                <a:latin typeface="Google Sans"/>
              </a:rPr>
              <a:t>Structure</a:t>
            </a:r>
          </a:p>
          <a:p>
            <a:pPr fontAlgn="ctr">
              <a:buFont typeface="Arial" panose="020B0604020202020204" pitchFamily="34" charset="0"/>
              <a:buChar char="•"/>
            </a:pPr>
            <a:r>
              <a:rPr lang="en-US" sz="1800" b="0" i="0" dirty="0">
                <a:solidFill>
                  <a:schemeClr val="accent6"/>
                </a:solidFill>
                <a:effectLst/>
                <a:latin typeface="Google Sans"/>
              </a:rPr>
              <a:t>The OVP has a header area and a content area. The content area displays cards that can contain charts, lists, tables, or text. </a:t>
            </a:r>
          </a:p>
          <a:p>
            <a:pPr>
              <a:buFont typeface="Arial" panose="020B0604020202020204" pitchFamily="34" charset="0"/>
              <a:buChar char="•"/>
            </a:pPr>
            <a:r>
              <a:rPr lang="en-US" sz="1800" b="0" i="0" dirty="0">
                <a:solidFill>
                  <a:schemeClr val="accent6"/>
                </a:solidFill>
                <a:effectLst/>
                <a:latin typeface="Google Sans"/>
              </a:rPr>
              <a:t>Cards</a:t>
            </a:r>
          </a:p>
          <a:p>
            <a:pPr>
              <a:buFont typeface="Arial" panose="020B0604020202020204" pitchFamily="34" charset="0"/>
              <a:buChar char="•"/>
            </a:pPr>
            <a:endParaRPr lang="en-US" sz="1800" b="0" i="0" dirty="0">
              <a:solidFill>
                <a:schemeClr val="accent6"/>
              </a:solidFill>
              <a:effectLst/>
              <a:latin typeface="Google Sans"/>
            </a:endParaRPr>
          </a:p>
          <a:p>
            <a:pPr fontAlgn="ctr"/>
            <a:r>
              <a:rPr lang="en-US" sz="1800" b="0" i="0" dirty="0">
                <a:solidFill>
                  <a:schemeClr val="accent6"/>
                </a:solidFill>
                <a:effectLst/>
                <a:latin typeface="Google Sans"/>
              </a:rPr>
              <a:t>The OVP supports both standard and custom cards. Standard cards are entry-level views of the most relevant app data for a given topic or issue. Custom cards allow you to define the appearance and content of a card. </a:t>
            </a:r>
          </a:p>
          <a:p>
            <a:pPr fontAlgn="ctr"/>
            <a:endParaRPr lang="en-US" sz="1800" b="0" i="0" dirty="0">
              <a:solidFill>
                <a:schemeClr val="accent6"/>
              </a:solidFill>
              <a:effectLst/>
              <a:latin typeface="Google Sans"/>
            </a:endParaRPr>
          </a:p>
          <a:p>
            <a:pPr>
              <a:buFont typeface="Arial" panose="020B0604020202020204" pitchFamily="34" charset="0"/>
              <a:buChar char="•"/>
            </a:pPr>
            <a:r>
              <a:rPr lang="en-US" sz="1800" b="0" i="0" dirty="0">
                <a:solidFill>
                  <a:schemeClr val="accent6"/>
                </a:solidFill>
                <a:effectLst/>
                <a:latin typeface="Google Sans"/>
              </a:rPr>
              <a:t>List cards</a:t>
            </a:r>
          </a:p>
          <a:p>
            <a:pPr fontAlgn="ctr">
              <a:buFont typeface="Arial" panose="020B0604020202020204" pitchFamily="34" charset="0"/>
              <a:buChar char="•"/>
            </a:pPr>
            <a:r>
              <a:rPr lang="en-US" sz="1800" b="0" i="0" dirty="0">
                <a:solidFill>
                  <a:schemeClr val="accent6"/>
                </a:solidFill>
                <a:effectLst/>
                <a:latin typeface="Google Sans"/>
              </a:rPr>
              <a:t>The OVP supports three types of list cards: list card, bar chart list card, and link list card. </a:t>
            </a:r>
          </a:p>
          <a:p>
            <a:pPr>
              <a:buFont typeface="Arial" panose="020B0604020202020204" pitchFamily="34" charset="0"/>
              <a:buChar char="•"/>
            </a:pPr>
            <a:r>
              <a:rPr lang="en-US" sz="1800" b="0" i="0" dirty="0">
                <a:solidFill>
                  <a:schemeClr val="accent6"/>
                </a:solidFill>
                <a:effectLst/>
                <a:latin typeface="Google Sans"/>
              </a:rPr>
              <a:t>Flavors</a:t>
            </a:r>
          </a:p>
          <a:p>
            <a:pPr>
              <a:buFont typeface="Arial" panose="020B0604020202020204" pitchFamily="34" charset="0"/>
              <a:buChar char="•"/>
            </a:pPr>
            <a:endParaRPr lang="en-US" sz="1800" b="0" i="0" dirty="0">
              <a:solidFill>
                <a:schemeClr val="accent6"/>
              </a:solidFill>
              <a:effectLst/>
              <a:latin typeface="Google Sans"/>
            </a:endParaRPr>
          </a:p>
          <a:p>
            <a:pPr fontAlgn="ctr"/>
            <a:r>
              <a:rPr lang="en-US" sz="1800" b="0" i="0" dirty="0">
                <a:solidFill>
                  <a:schemeClr val="accent6"/>
                </a:solidFill>
                <a:effectLst/>
                <a:latin typeface="Google Sans"/>
              </a:rPr>
              <a:t>List cards can have two types of flavors: standard and bar. Standard flavor cards display items as numbers and text, while bar flavor cards display items as a combination of numbers, text, and a bar. </a:t>
            </a:r>
          </a:p>
          <a:p>
            <a:br>
              <a:rPr lang="en-US" sz="1800" b="0" i="0" dirty="0">
                <a:solidFill>
                  <a:schemeClr val="accent6"/>
                </a:solidFill>
                <a:effectLst/>
                <a:latin typeface="Google Sans"/>
              </a:rPr>
            </a:br>
            <a:endParaRPr lang="en-US" b="0" i="0" dirty="0">
              <a:solidFill>
                <a:schemeClr val="accent6"/>
              </a:solidFill>
              <a:effectLst/>
              <a:latin typeface="Google Sans"/>
            </a:endParaRPr>
          </a:p>
        </p:txBody>
      </p:sp>
      <p:sp>
        <p:nvSpPr>
          <p:cNvPr id="2018" name="Google Shape;2018;p120"/>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OVP – Overview pages</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3972398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5"/>
        <p:cNvGrpSpPr/>
        <p:nvPr/>
      </p:nvGrpSpPr>
      <p:grpSpPr>
        <a:xfrm>
          <a:off x="0" y="0"/>
          <a:ext cx="0" cy="0"/>
          <a:chOff x="0" y="0"/>
          <a:chExt cx="0" cy="0"/>
        </a:xfrm>
      </p:grpSpPr>
      <p:sp>
        <p:nvSpPr>
          <p:cNvPr id="2018" name="Google Shape;2018;p120"/>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OVP</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2050" name="Picture 2">
            <a:extLst>
              <a:ext uri="{FF2B5EF4-FFF2-40B4-BE49-F238E27FC236}">
                <a16:creationId xmlns:a16="http://schemas.microsoft.com/office/drawing/2014/main" id="{A5D72657-9D4D-24EF-A5D4-513288174A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294" y="838444"/>
            <a:ext cx="10161844" cy="572498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8976570C-5A7F-2A10-69DA-29DC99536112}"/>
                  </a:ext>
                </a:extLst>
              </p14:cNvPr>
              <p14:cNvContentPartPr/>
              <p14:nvPr/>
            </p14:nvContentPartPr>
            <p14:xfrm>
              <a:off x="379560" y="2289433"/>
              <a:ext cx="923760" cy="383040"/>
            </p14:xfrm>
          </p:contentPart>
        </mc:Choice>
        <mc:Fallback>
          <p:pic>
            <p:nvPicPr>
              <p:cNvPr id="2" name="Ink 1">
                <a:extLst>
                  <a:ext uri="{FF2B5EF4-FFF2-40B4-BE49-F238E27FC236}">
                    <a16:creationId xmlns:a16="http://schemas.microsoft.com/office/drawing/2014/main" id="{8976570C-5A7F-2A10-69DA-29DC99536112}"/>
                  </a:ext>
                </a:extLst>
              </p:cNvPr>
              <p:cNvPicPr/>
              <p:nvPr/>
            </p:nvPicPr>
            <p:blipFill>
              <a:blip r:embed="rId6"/>
              <a:stretch>
                <a:fillRect/>
              </a:stretch>
            </p:blipFill>
            <p:spPr>
              <a:xfrm>
                <a:off x="370920" y="2280793"/>
                <a:ext cx="941400" cy="400680"/>
              </a:xfrm>
              <a:prstGeom prst="rect">
                <a:avLst/>
              </a:prstGeom>
            </p:spPr>
          </p:pic>
        </mc:Fallback>
      </mc:AlternateContent>
      <p:grpSp>
        <p:nvGrpSpPr>
          <p:cNvPr id="5" name="Group 4">
            <a:extLst>
              <a:ext uri="{FF2B5EF4-FFF2-40B4-BE49-F238E27FC236}">
                <a16:creationId xmlns:a16="http://schemas.microsoft.com/office/drawing/2014/main" id="{4BAF4407-83E8-A6F3-92FA-32FC39A65CBD}"/>
              </a:ext>
            </a:extLst>
          </p:cNvPr>
          <p:cNvGrpSpPr/>
          <p:nvPr/>
        </p:nvGrpSpPr>
        <p:grpSpPr>
          <a:xfrm>
            <a:off x="1269120" y="2326873"/>
            <a:ext cx="144000" cy="104400"/>
            <a:chOff x="1269120" y="2326873"/>
            <a:chExt cx="144000" cy="104400"/>
          </a:xfrm>
        </p:grpSpPr>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9C23E811-0CD7-83E2-2E61-ADD95B849DAC}"/>
                    </a:ext>
                  </a:extLst>
                </p14:cNvPr>
                <p14:cNvContentPartPr/>
                <p14:nvPr/>
              </p14:nvContentPartPr>
              <p14:xfrm>
                <a:off x="1269120" y="2327953"/>
                <a:ext cx="108720" cy="103320"/>
              </p14:xfrm>
            </p:contentPart>
          </mc:Choice>
          <mc:Fallback>
            <p:pic>
              <p:nvPicPr>
                <p:cNvPr id="3" name="Ink 2">
                  <a:extLst>
                    <a:ext uri="{FF2B5EF4-FFF2-40B4-BE49-F238E27FC236}">
                      <a16:creationId xmlns:a16="http://schemas.microsoft.com/office/drawing/2014/main" id="{9C23E811-0CD7-83E2-2E61-ADD95B849DAC}"/>
                    </a:ext>
                  </a:extLst>
                </p:cNvPr>
                <p:cNvPicPr/>
                <p:nvPr/>
              </p:nvPicPr>
              <p:blipFill>
                <a:blip r:embed="rId8"/>
                <a:stretch>
                  <a:fillRect/>
                </a:stretch>
              </p:blipFill>
              <p:spPr>
                <a:xfrm>
                  <a:off x="1260480" y="2319313"/>
                  <a:ext cx="12636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4" name="Ink 3">
                  <a:extLst>
                    <a:ext uri="{FF2B5EF4-FFF2-40B4-BE49-F238E27FC236}">
                      <a16:creationId xmlns:a16="http://schemas.microsoft.com/office/drawing/2014/main" id="{0D329C5B-AC7F-D567-9ADD-CC12D186EB9C}"/>
                    </a:ext>
                  </a:extLst>
                </p14:cNvPr>
                <p14:cNvContentPartPr/>
                <p14:nvPr/>
              </p14:nvContentPartPr>
              <p14:xfrm>
                <a:off x="1290720" y="2326873"/>
                <a:ext cx="122400" cy="73440"/>
              </p14:xfrm>
            </p:contentPart>
          </mc:Choice>
          <mc:Fallback>
            <p:pic>
              <p:nvPicPr>
                <p:cNvPr id="4" name="Ink 3">
                  <a:extLst>
                    <a:ext uri="{FF2B5EF4-FFF2-40B4-BE49-F238E27FC236}">
                      <a16:creationId xmlns:a16="http://schemas.microsoft.com/office/drawing/2014/main" id="{0D329C5B-AC7F-D567-9ADD-CC12D186EB9C}"/>
                    </a:ext>
                  </a:extLst>
                </p:cNvPr>
                <p:cNvPicPr/>
                <p:nvPr/>
              </p:nvPicPr>
              <p:blipFill>
                <a:blip r:embed="rId10"/>
                <a:stretch>
                  <a:fillRect/>
                </a:stretch>
              </p:blipFill>
              <p:spPr>
                <a:xfrm>
                  <a:off x="1282080" y="2317873"/>
                  <a:ext cx="140040" cy="91080"/>
                </a:xfrm>
                <a:prstGeom prst="rect">
                  <a:avLst/>
                </a:prstGeom>
              </p:spPr>
            </p:pic>
          </mc:Fallback>
        </mc:AlternateContent>
      </p:grpSp>
    </p:spTree>
    <p:extLst>
      <p:ext uri="{BB962C8B-B14F-4D97-AF65-F5344CB8AC3E}">
        <p14:creationId xmlns:p14="http://schemas.microsoft.com/office/powerpoint/2010/main" val="2963368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8"/>
        <p:cNvGrpSpPr/>
        <p:nvPr/>
      </p:nvGrpSpPr>
      <p:grpSpPr>
        <a:xfrm>
          <a:off x="0" y="0"/>
          <a:ext cx="0" cy="0"/>
          <a:chOff x="0" y="0"/>
          <a:chExt cx="0" cy="0"/>
        </a:xfrm>
      </p:grpSpPr>
      <p:sp>
        <p:nvSpPr>
          <p:cNvPr id="1820" name="Google Shape;1820;p103"/>
          <p:cNvSpPr txBox="1"/>
          <p:nvPr/>
        </p:nvSpPr>
        <p:spPr>
          <a:xfrm>
            <a:off x="224979" y="1115640"/>
            <a:ext cx="11806237"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Imagine in our company we had written all the business logic in the past </a:t>
            </a:r>
            <a:r>
              <a:rPr lang="en-US" sz="1800" dirty="0" err="1">
                <a:solidFill>
                  <a:schemeClr val="dk1"/>
                </a:solidFill>
                <a:latin typeface="Calibri"/>
                <a:ea typeface="Calibri"/>
                <a:cs typeface="Calibri"/>
                <a:sym typeface="Calibri"/>
              </a:rPr>
              <a:t>ourself</a:t>
            </a:r>
            <a:r>
              <a:rPr lang="en-US" sz="1800" dirty="0">
                <a:solidFill>
                  <a:schemeClr val="dk1"/>
                </a:solidFill>
                <a:latin typeface="Calibri"/>
                <a:ea typeface="Calibri"/>
                <a:cs typeface="Calibri"/>
                <a:sym typeface="Calibri"/>
              </a:rPr>
              <a:t> in form of FM, Classes. Today we want to reuse our old code which has the business logic, validation, sequence, processing, along with transaction buffer. So if you want to manage all these codes yourself and integrate your legacy (old code written by you or your team), you will opt for unmanaged (here RAP is not managing the CURD operation) scenario.</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SAP is providing a demo class for learning purpose viz. </a:t>
            </a:r>
            <a:r>
              <a:rPr lang="en-US" sz="1800" dirty="0">
                <a:solidFill>
                  <a:srgbClr val="000000"/>
                </a:solidFill>
                <a:highlight>
                  <a:srgbClr val="F0D8A8"/>
                </a:highlight>
                <a:latin typeface="Arial"/>
                <a:ea typeface="Arial"/>
                <a:cs typeface="Arial"/>
                <a:sym typeface="Arial"/>
              </a:rPr>
              <a:t>/</a:t>
            </a:r>
            <a:r>
              <a:rPr lang="en-US" sz="1800" dirty="0" err="1">
                <a:solidFill>
                  <a:srgbClr val="000000"/>
                </a:solidFill>
                <a:highlight>
                  <a:srgbClr val="F0D8A8"/>
                </a:highlight>
                <a:latin typeface="Arial"/>
                <a:ea typeface="Arial"/>
                <a:cs typeface="Arial"/>
                <a:sym typeface="Arial"/>
              </a:rPr>
              <a:t>dmo</a:t>
            </a:r>
            <a:r>
              <a:rPr lang="en-US" sz="1800" dirty="0">
                <a:solidFill>
                  <a:srgbClr val="000000"/>
                </a:solidFill>
                <a:highlight>
                  <a:srgbClr val="F0D8A8"/>
                </a:highlight>
                <a:latin typeface="Arial"/>
                <a:ea typeface="Arial"/>
                <a:cs typeface="Arial"/>
                <a:sym typeface="Arial"/>
              </a:rPr>
              <a:t>/</a:t>
            </a:r>
            <a:r>
              <a:rPr lang="en-US" sz="1800" dirty="0" err="1">
                <a:solidFill>
                  <a:srgbClr val="000000"/>
                </a:solidFill>
                <a:highlight>
                  <a:srgbClr val="F0D8A8"/>
                </a:highlight>
                <a:latin typeface="Arial"/>
                <a:ea typeface="Arial"/>
                <a:cs typeface="Arial"/>
                <a:sym typeface="Arial"/>
              </a:rPr>
              <a:t>cl_flight_legacy</a:t>
            </a:r>
            <a:endParaRPr sz="1800" dirty="0">
              <a:solidFill>
                <a:srgbClr val="000000"/>
              </a:solidFill>
              <a:highlight>
                <a:srgbClr val="F0D8A8"/>
              </a:highlight>
              <a:latin typeface="Arial"/>
              <a:ea typeface="Arial"/>
              <a:cs typeface="Arial"/>
              <a:sym typeface="Arial"/>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In this class we have our own old logic which contains the transaction buffer and business logic to maintain all the source code to interact with database </a:t>
            </a:r>
            <a:r>
              <a:rPr lang="en-US" sz="1800" dirty="0" err="1">
                <a:solidFill>
                  <a:schemeClr val="dk1"/>
                </a:solidFill>
                <a:latin typeface="Calibri"/>
                <a:ea typeface="Calibri"/>
                <a:cs typeface="Calibri"/>
                <a:sym typeface="Calibri"/>
              </a:rPr>
              <a:t>ourself</a:t>
            </a:r>
            <a:r>
              <a:rPr lang="en-US" sz="18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RAP framework allows us to implement the entire runtime of the BO</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Interaction Phase (code to interact and keep data inside </a:t>
            </a:r>
            <a:r>
              <a:rPr lang="en-US" sz="1800" dirty="0" err="1">
                <a:solidFill>
                  <a:schemeClr val="dk1"/>
                </a:solidFill>
                <a:latin typeface="Calibri"/>
                <a:ea typeface="Calibri"/>
                <a:cs typeface="Calibri"/>
                <a:sym typeface="Calibri"/>
              </a:rPr>
              <a:t>itab</a:t>
            </a:r>
            <a:r>
              <a:rPr lang="en-US" sz="1800" dirty="0">
                <a:solidFill>
                  <a:schemeClr val="dk1"/>
                </a:solidFill>
                <a:latin typeface="Calibri"/>
                <a:ea typeface="Calibri"/>
                <a:cs typeface="Calibri"/>
                <a:sym typeface="Calibri"/>
              </a:rPr>
              <a:t>)</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Transaction Buffer (like a internal table where we keep temporary data)</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Save Sequence (Commit work and Rollback)</a:t>
            </a:r>
            <a:endParaRPr dirty="0"/>
          </a:p>
        </p:txBody>
      </p:sp>
      <p:sp>
        <p:nvSpPr>
          <p:cNvPr id="1821" name="Google Shape;1821;p103"/>
          <p:cNvSpPr txBox="1"/>
          <p:nvPr/>
        </p:nvSpPr>
        <p:spPr>
          <a:xfrm>
            <a:off x="224979" y="178329"/>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Reference Scenario – Unmanaged </a:t>
            </a:r>
            <a:r>
              <a:rPr lang="en-US" sz="3599" dirty="0" err="1">
                <a:solidFill>
                  <a:srgbClr val="FFC000"/>
                </a:solidFill>
                <a:latin typeface="Cooper Black" panose="0208090404030B020404" pitchFamily="18" charset="0"/>
                <a:ea typeface="Corben"/>
                <a:cs typeface="Corben"/>
                <a:sym typeface="Corben"/>
              </a:rPr>
              <a:t>Impl</a:t>
            </a:r>
            <a:r>
              <a:rPr lang="en-US" sz="3599" dirty="0">
                <a:solidFill>
                  <a:srgbClr val="FFC000"/>
                </a:solidFill>
                <a:latin typeface="Cooper Black" panose="0208090404030B020404" pitchFamily="18" charset="0"/>
                <a:ea typeface="Corben"/>
                <a:cs typeface="Corben"/>
                <a:sym typeface="Corben"/>
              </a:rPr>
              <a:t>.</a:t>
            </a:r>
            <a:endParaRPr sz="3599" dirty="0">
              <a:solidFill>
                <a:srgbClr val="FFC000"/>
              </a:solidFill>
              <a:latin typeface="Cooper Black" panose="0208090404030B020404" pitchFamily="18" charset="0"/>
              <a:ea typeface="Corben"/>
              <a:cs typeface="Corben"/>
              <a:sym typeface="Corben"/>
            </a:endParaRPr>
          </a:p>
        </p:txBody>
      </p:sp>
      <p:sp>
        <p:nvSpPr>
          <p:cNvPr id="1824" name="Google Shape;1824;p103"/>
          <p:cNvSpPr/>
          <p:nvPr/>
        </p:nvSpPr>
        <p:spPr>
          <a:xfrm>
            <a:off x="1845940" y="4491487"/>
            <a:ext cx="2952328"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UPDATE_BAPI</a:t>
            </a:r>
            <a:endParaRPr/>
          </a:p>
          <a:p>
            <a:pPr marL="0" marR="0" lvl="0" indent="0" algn="ctr" rtl="0">
              <a:spcBef>
                <a:spcPts val="0"/>
              </a:spcBef>
              <a:spcAft>
                <a:spcPts val="0"/>
              </a:spcAft>
              <a:buNone/>
            </a:pPr>
            <a:r>
              <a:rPr lang="en-US" sz="2400">
                <a:solidFill>
                  <a:schemeClr val="lt1"/>
                </a:solidFill>
                <a:latin typeface="Calibri"/>
                <a:ea typeface="Calibri"/>
                <a:cs typeface="Calibri"/>
                <a:sym typeface="Calibri"/>
              </a:rPr>
              <a:t>(LUW)</a:t>
            </a:r>
            <a:endParaRPr/>
          </a:p>
        </p:txBody>
      </p:sp>
      <p:sp>
        <p:nvSpPr>
          <p:cNvPr id="1825" name="Google Shape;1825;p103"/>
          <p:cNvSpPr/>
          <p:nvPr/>
        </p:nvSpPr>
        <p:spPr>
          <a:xfrm>
            <a:off x="1125860" y="4644176"/>
            <a:ext cx="576064" cy="504056"/>
          </a:xfrm>
          <a:prstGeom prst="right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26" name="Google Shape;1826;p103"/>
          <p:cNvSpPr/>
          <p:nvPr/>
        </p:nvSpPr>
        <p:spPr>
          <a:xfrm>
            <a:off x="6022404" y="4932208"/>
            <a:ext cx="1152128" cy="576064"/>
          </a:xfrm>
          <a:prstGeom prst="flowChartMagneticDisk">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cxnSp>
        <p:nvCxnSpPr>
          <p:cNvPr id="1827" name="Google Shape;1827;p103"/>
          <p:cNvCxnSpPr>
            <a:endCxn id="1826" idx="2"/>
          </p:cNvCxnSpPr>
          <p:nvPr/>
        </p:nvCxnSpPr>
        <p:spPr>
          <a:xfrm>
            <a:off x="4726404" y="4788240"/>
            <a:ext cx="1296000" cy="432000"/>
          </a:xfrm>
          <a:prstGeom prst="straightConnector1">
            <a:avLst/>
          </a:prstGeom>
          <a:noFill/>
          <a:ln w="9525" cap="flat" cmpd="sng">
            <a:solidFill>
              <a:schemeClr val="accent1"/>
            </a:solidFill>
            <a:prstDash val="solid"/>
            <a:miter lim="800000"/>
            <a:headEnd type="none" w="sm" len="sm"/>
            <a:tailEnd type="triangle" w="med" len="med"/>
          </a:ln>
        </p:spPr>
      </p:cxnSp>
      <p:sp>
        <p:nvSpPr>
          <p:cNvPr id="1828" name="Google Shape;1828;p103"/>
          <p:cNvSpPr/>
          <p:nvPr/>
        </p:nvSpPr>
        <p:spPr>
          <a:xfrm>
            <a:off x="400608" y="5695912"/>
            <a:ext cx="2952328"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BAPI_TR_COMMIT</a:t>
            </a:r>
            <a:endParaRPr/>
          </a:p>
        </p:txBody>
      </p:sp>
      <p:sp>
        <p:nvSpPr>
          <p:cNvPr id="1829" name="Google Shape;1829;p103"/>
          <p:cNvSpPr/>
          <p:nvPr/>
        </p:nvSpPr>
        <p:spPr>
          <a:xfrm>
            <a:off x="3621560" y="5701411"/>
            <a:ext cx="2952328"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BAPI_TR_ROLLBACK</a:t>
            </a:r>
            <a:endParaRPr/>
          </a:p>
        </p:txBody>
      </p:sp>
      <p:cxnSp>
        <p:nvCxnSpPr>
          <p:cNvPr id="1830" name="Google Shape;1830;p103"/>
          <p:cNvCxnSpPr>
            <a:stCxn id="1828" idx="2"/>
            <a:endCxn id="1826" idx="4"/>
          </p:cNvCxnSpPr>
          <p:nvPr/>
        </p:nvCxnSpPr>
        <p:spPr>
          <a:xfrm rot="-5400000">
            <a:off x="3891722" y="3205250"/>
            <a:ext cx="1267800" cy="5297700"/>
          </a:xfrm>
          <a:prstGeom prst="bentConnector4">
            <a:avLst>
              <a:gd name="adj1" fmla="val -18031"/>
              <a:gd name="adj2" fmla="val 104316"/>
            </a:avLst>
          </a:prstGeom>
          <a:noFill/>
          <a:ln w="9525" cap="flat" cmpd="sng">
            <a:solidFill>
              <a:schemeClr val="accent1"/>
            </a:solidFill>
            <a:prstDash val="solid"/>
            <a:miter lim="800000"/>
            <a:headEnd type="none" w="sm" len="sm"/>
            <a:tailEnd type="triangle" w="med" len="med"/>
          </a:ln>
        </p:spPr>
      </p:cxnSp>
      <p:cxnSp>
        <p:nvCxnSpPr>
          <p:cNvPr id="1831" name="Google Shape;1831;p103"/>
          <p:cNvCxnSpPr>
            <a:stCxn id="1829" idx="2"/>
            <a:endCxn id="1826" idx="4"/>
          </p:cNvCxnSpPr>
          <p:nvPr/>
        </p:nvCxnSpPr>
        <p:spPr>
          <a:xfrm rot="-5400000">
            <a:off x="5499574" y="4818449"/>
            <a:ext cx="1273200" cy="2076900"/>
          </a:xfrm>
          <a:prstGeom prst="bentConnector4">
            <a:avLst>
              <a:gd name="adj1" fmla="val -17955"/>
              <a:gd name="adj2" fmla="val 111002"/>
            </a:avLst>
          </a:prstGeom>
          <a:noFill/>
          <a:ln w="9525" cap="flat" cmpd="sng">
            <a:solidFill>
              <a:schemeClr val="accent1"/>
            </a:solidFill>
            <a:prstDash val="solid"/>
            <a:miter lim="800000"/>
            <a:headEnd type="none" w="sm" len="sm"/>
            <a:tailEnd type="triangle" w="med" len="med"/>
          </a:ln>
        </p:spPr>
      </p:cxnSp>
      <p:pic>
        <p:nvPicPr>
          <p:cNvPr id="15"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1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5"/>
        <p:cNvGrpSpPr/>
        <p:nvPr/>
      </p:nvGrpSpPr>
      <p:grpSpPr>
        <a:xfrm>
          <a:off x="0" y="0"/>
          <a:ext cx="0" cy="0"/>
          <a:chOff x="0" y="0"/>
          <a:chExt cx="0" cy="0"/>
        </a:xfrm>
      </p:grpSpPr>
      <p:sp>
        <p:nvSpPr>
          <p:cNvPr id="1836" name="Google Shape;1836;p104"/>
          <p:cNvSpPr/>
          <p:nvPr/>
        </p:nvSpPr>
        <p:spPr>
          <a:xfrm>
            <a:off x="1197868" y="2708920"/>
            <a:ext cx="3060338" cy="1944216"/>
          </a:xfrm>
          <a:prstGeom prst="rect">
            <a:avLst/>
          </a:prstGeom>
          <a:solidFill>
            <a:schemeClr val="accent4"/>
          </a:solidFill>
          <a:ln w="12700" cap="flat" cmpd="sng">
            <a:solidFill>
              <a:srgbClr val="6B51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38" name="Google Shape;1838;p104"/>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a:t>
            </a:r>
            <a:endParaRPr sz="3599" dirty="0">
              <a:solidFill>
                <a:srgbClr val="FFC000"/>
              </a:solidFill>
              <a:latin typeface="Cooper Black" panose="0208090404030B020404" pitchFamily="18" charset="0"/>
              <a:ea typeface="Corben"/>
              <a:cs typeface="Corben"/>
              <a:sym typeface="Corben"/>
            </a:endParaRPr>
          </a:p>
        </p:txBody>
      </p:sp>
      <p:sp>
        <p:nvSpPr>
          <p:cNvPr id="1841" name="Google Shape;1841;p104"/>
          <p:cNvSpPr/>
          <p:nvPr/>
        </p:nvSpPr>
        <p:spPr>
          <a:xfrm>
            <a:off x="639805" y="5174087"/>
            <a:ext cx="2088232"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Agency</a:t>
            </a:r>
            <a:endParaRPr/>
          </a:p>
        </p:txBody>
      </p:sp>
      <p:sp>
        <p:nvSpPr>
          <p:cNvPr id="1842" name="Google Shape;1842;p104"/>
          <p:cNvSpPr/>
          <p:nvPr/>
        </p:nvSpPr>
        <p:spPr>
          <a:xfrm>
            <a:off x="3502124" y="5174087"/>
            <a:ext cx="2088232"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Customer</a:t>
            </a:r>
            <a:endParaRPr dirty="0"/>
          </a:p>
        </p:txBody>
      </p:sp>
      <p:sp>
        <p:nvSpPr>
          <p:cNvPr id="1843" name="Google Shape;1843;p104"/>
          <p:cNvSpPr/>
          <p:nvPr/>
        </p:nvSpPr>
        <p:spPr>
          <a:xfrm>
            <a:off x="909836" y="6283631"/>
            <a:ext cx="1512168" cy="325740"/>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agency</a:t>
            </a:r>
            <a:endParaRPr dirty="0"/>
          </a:p>
        </p:txBody>
      </p:sp>
      <p:sp>
        <p:nvSpPr>
          <p:cNvPr id="1844" name="Google Shape;1844;p104"/>
          <p:cNvSpPr/>
          <p:nvPr/>
        </p:nvSpPr>
        <p:spPr>
          <a:xfrm>
            <a:off x="3790156" y="6283631"/>
            <a:ext cx="1512168" cy="325740"/>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customer</a:t>
            </a:r>
            <a:endParaRPr dirty="0"/>
          </a:p>
        </p:txBody>
      </p:sp>
      <p:sp>
        <p:nvSpPr>
          <p:cNvPr id="1845" name="Google Shape;1845;p104"/>
          <p:cNvSpPr/>
          <p:nvPr/>
        </p:nvSpPr>
        <p:spPr>
          <a:xfrm>
            <a:off x="6670476" y="6263796"/>
            <a:ext cx="2150306" cy="325740"/>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a:t>
            </a:r>
            <a:r>
              <a:rPr lang="en-US" sz="1600" dirty="0" err="1">
                <a:solidFill>
                  <a:schemeClr val="lt1"/>
                </a:solidFill>
                <a:latin typeface="Calibri"/>
                <a:ea typeface="Calibri"/>
                <a:cs typeface="Calibri"/>
                <a:sym typeface="Calibri"/>
              </a:rPr>
              <a:t>dmo</a:t>
            </a:r>
            <a:r>
              <a:rPr lang="en-US" sz="1600" dirty="0">
                <a:solidFill>
                  <a:schemeClr val="lt1"/>
                </a:solidFill>
                <a:latin typeface="Calibri"/>
                <a:ea typeface="Calibri"/>
                <a:cs typeface="Calibri"/>
                <a:sym typeface="Calibri"/>
              </a:rPr>
              <a:t>/travel</a:t>
            </a:r>
            <a:endParaRPr dirty="0"/>
          </a:p>
        </p:txBody>
      </p:sp>
      <p:sp>
        <p:nvSpPr>
          <p:cNvPr id="1846" name="Google Shape;1846;p104"/>
          <p:cNvSpPr/>
          <p:nvPr/>
        </p:nvSpPr>
        <p:spPr>
          <a:xfrm>
            <a:off x="4745504" y="4004882"/>
            <a:ext cx="2088232" cy="520471"/>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err="1">
                <a:solidFill>
                  <a:schemeClr val="lt1"/>
                </a:solidFill>
                <a:latin typeface="Calibri"/>
                <a:ea typeface="Calibri"/>
                <a:cs typeface="Calibri"/>
                <a:sym typeface="Calibri"/>
              </a:rPr>
              <a:t>Travel_U</a:t>
            </a:r>
            <a:endParaRPr sz="2400" dirty="0">
              <a:solidFill>
                <a:schemeClr val="lt1"/>
              </a:solidFill>
              <a:latin typeface="Calibri"/>
              <a:ea typeface="Calibri"/>
              <a:cs typeface="Calibri"/>
              <a:sym typeface="Calibri"/>
            </a:endParaRPr>
          </a:p>
        </p:txBody>
      </p:sp>
      <p:cxnSp>
        <p:nvCxnSpPr>
          <p:cNvPr id="1847" name="Google Shape;1847;p104"/>
          <p:cNvCxnSpPr>
            <a:stCxn id="1844" idx="0"/>
            <a:endCxn id="1842" idx="2"/>
          </p:cNvCxnSpPr>
          <p:nvPr/>
        </p:nvCxnSpPr>
        <p:spPr>
          <a:xfrm rot="10800000">
            <a:off x="4546240" y="5966231"/>
            <a:ext cx="0" cy="317400"/>
          </a:xfrm>
          <a:prstGeom prst="straightConnector1">
            <a:avLst/>
          </a:prstGeom>
          <a:noFill/>
          <a:ln w="9525" cap="flat" cmpd="sng">
            <a:solidFill>
              <a:schemeClr val="accent1"/>
            </a:solidFill>
            <a:prstDash val="solid"/>
            <a:miter lim="800000"/>
            <a:headEnd type="none" w="sm" len="sm"/>
            <a:tailEnd type="triangle" w="med" len="med"/>
          </a:ln>
        </p:spPr>
      </p:cxnSp>
      <p:cxnSp>
        <p:nvCxnSpPr>
          <p:cNvPr id="1848" name="Google Shape;1848;p104"/>
          <p:cNvCxnSpPr>
            <a:stCxn id="1843" idx="0"/>
            <a:endCxn id="1841" idx="2"/>
          </p:cNvCxnSpPr>
          <p:nvPr/>
        </p:nvCxnSpPr>
        <p:spPr>
          <a:xfrm flipV="1">
            <a:off x="1665920" y="5966175"/>
            <a:ext cx="18001" cy="317456"/>
          </a:xfrm>
          <a:prstGeom prst="straightConnector1">
            <a:avLst/>
          </a:prstGeom>
          <a:noFill/>
          <a:ln w="9525" cap="flat" cmpd="sng">
            <a:solidFill>
              <a:schemeClr val="accent1"/>
            </a:solidFill>
            <a:prstDash val="solid"/>
            <a:miter lim="800000"/>
            <a:headEnd type="none" w="sm" len="sm"/>
            <a:tailEnd type="triangle" w="med" len="med"/>
          </a:ln>
        </p:spPr>
      </p:cxnSp>
      <p:cxnSp>
        <p:nvCxnSpPr>
          <p:cNvPr id="1849" name="Google Shape;1849;p104"/>
          <p:cNvCxnSpPr>
            <a:stCxn id="1842" idx="0"/>
            <a:endCxn id="1846" idx="2"/>
          </p:cNvCxnSpPr>
          <p:nvPr/>
        </p:nvCxnSpPr>
        <p:spPr>
          <a:xfrm rot="-5400000">
            <a:off x="4843690" y="4228037"/>
            <a:ext cx="648600" cy="1243500"/>
          </a:xfrm>
          <a:prstGeom prst="bentConnector3">
            <a:avLst>
              <a:gd name="adj1" fmla="val 50000"/>
            </a:avLst>
          </a:prstGeom>
          <a:noFill/>
          <a:ln w="9525" cap="flat" cmpd="sng">
            <a:solidFill>
              <a:schemeClr val="accent1"/>
            </a:solidFill>
            <a:prstDash val="solid"/>
            <a:miter lim="800000"/>
            <a:headEnd type="none" w="sm" len="sm"/>
            <a:tailEnd type="triangle" w="med" len="med"/>
          </a:ln>
        </p:spPr>
      </p:cxnSp>
      <p:cxnSp>
        <p:nvCxnSpPr>
          <p:cNvPr id="1850" name="Google Shape;1850;p104"/>
          <p:cNvCxnSpPr>
            <a:stCxn id="1841" idx="0"/>
            <a:endCxn id="1846" idx="2"/>
          </p:cNvCxnSpPr>
          <p:nvPr/>
        </p:nvCxnSpPr>
        <p:spPr>
          <a:xfrm rot="5400000" flipH="1" flipV="1">
            <a:off x="3412403" y="2796871"/>
            <a:ext cx="648734" cy="4105699"/>
          </a:xfrm>
          <a:prstGeom prst="bentConnector3">
            <a:avLst>
              <a:gd name="adj1" fmla="val 50000"/>
            </a:avLst>
          </a:prstGeom>
          <a:noFill/>
          <a:ln w="9525" cap="flat" cmpd="sng">
            <a:solidFill>
              <a:schemeClr val="accent1"/>
            </a:solidFill>
            <a:prstDash val="solid"/>
            <a:miter lim="800000"/>
            <a:headEnd type="none" w="sm" len="sm"/>
            <a:tailEnd type="triangle" w="med" len="med"/>
          </a:ln>
        </p:spPr>
      </p:cxnSp>
      <p:cxnSp>
        <p:nvCxnSpPr>
          <p:cNvPr id="1851" name="Google Shape;1851;p104"/>
          <p:cNvCxnSpPr>
            <a:stCxn id="1845" idx="0"/>
          </p:cNvCxnSpPr>
          <p:nvPr/>
        </p:nvCxnSpPr>
        <p:spPr>
          <a:xfrm rot="10800000">
            <a:off x="6204829" y="4509096"/>
            <a:ext cx="1540800" cy="1754700"/>
          </a:xfrm>
          <a:prstGeom prst="straightConnector1">
            <a:avLst/>
          </a:prstGeom>
          <a:noFill/>
          <a:ln w="9525" cap="flat" cmpd="sng">
            <a:solidFill>
              <a:schemeClr val="accent1"/>
            </a:solidFill>
            <a:prstDash val="solid"/>
            <a:miter lim="800000"/>
            <a:headEnd type="none" w="sm" len="sm"/>
            <a:tailEnd type="triangle" w="med" len="med"/>
          </a:ln>
        </p:spPr>
      </p:cxnSp>
      <p:sp>
        <p:nvSpPr>
          <p:cNvPr id="1852" name="Google Shape;1852;p104"/>
          <p:cNvSpPr/>
          <p:nvPr/>
        </p:nvSpPr>
        <p:spPr>
          <a:xfrm>
            <a:off x="7462565" y="4024743"/>
            <a:ext cx="2376264" cy="500791"/>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Travel_U_MDE</a:t>
            </a:r>
            <a:endParaRPr sz="2400">
              <a:solidFill>
                <a:schemeClr val="lt1"/>
              </a:solidFill>
              <a:latin typeface="Calibri"/>
              <a:ea typeface="Calibri"/>
              <a:cs typeface="Calibri"/>
              <a:sym typeface="Calibri"/>
            </a:endParaRPr>
          </a:p>
        </p:txBody>
      </p:sp>
      <p:cxnSp>
        <p:nvCxnSpPr>
          <p:cNvPr id="1853" name="Google Shape;1853;p104"/>
          <p:cNvCxnSpPr>
            <a:stCxn id="1846" idx="3"/>
            <a:endCxn id="1852" idx="1"/>
          </p:cNvCxnSpPr>
          <p:nvPr/>
        </p:nvCxnSpPr>
        <p:spPr>
          <a:xfrm>
            <a:off x="6833736" y="4265118"/>
            <a:ext cx="628800" cy="9900"/>
          </a:xfrm>
          <a:prstGeom prst="straightConnector1">
            <a:avLst/>
          </a:prstGeom>
          <a:noFill/>
          <a:ln w="9525" cap="flat" cmpd="sng">
            <a:solidFill>
              <a:schemeClr val="accent1"/>
            </a:solidFill>
            <a:prstDash val="solid"/>
            <a:miter lim="800000"/>
            <a:headEnd type="none" w="sm" len="sm"/>
            <a:tailEnd type="none" w="sm" len="sm"/>
          </a:ln>
        </p:spPr>
      </p:cxnSp>
      <p:sp>
        <p:nvSpPr>
          <p:cNvPr id="1854" name="Google Shape;1854;p104"/>
          <p:cNvSpPr/>
          <p:nvPr/>
        </p:nvSpPr>
        <p:spPr>
          <a:xfrm>
            <a:off x="4673496" y="2810772"/>
            <a:ext cx="2232248"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Serv definition</a:t>
            </a:r>
            <a:endParaRPr/>
          </a:p>
        </p:txBody>
      </p:sp>
      <p:cxnSp>
        <p:nvCxnSpPr>
          <p:cNvPr id="1855" name="Google Shape;1855;p104"/>
          <p:cNvCxnSpPr>
            <a:stCxn id="1846" idx="0"/>
            <a:endCxn id="1854" idx="2"/>
          </p:cNvCxnSpPr>
          <p:nvPr/>
        </p:nvCxnSpPr>
        <p:spPr>
          <a:xfrm rot="10800000">
            <a:off x="5789620" y="3530882"/>
            <a:ext cx="0" cy="474000"/>
          </a:xfrm>
          <a:prstGeom prst="straightConnector1">
            <a:avLst/>
          </a:prstGeom>
          <a:noFill/>
          <a:ln w="9525" cap="flat" cmpd="sng">
            <a:solidFill>
              <a:schemeClr val="accent1"/>
            </a:solidFill>
            <a:prstDash val="solid"/>
            <a:miter lim="800000"/>
            <a:headEnd type="none" w="sm" len="sm"/>
            <a:tailEnd type="triangle" w="med" len="med"/>
          </a:ln>
        </p:spPr>
      </p:cxnSp>
      <p:sp>
        <p:nvSpPr>
          <p:cNvPr id="1856" name="Google Shape;1856;p104"/>
          <p:cNvSpPr/>
          <p:nvPr/>
        </p:nvSpPr>
        <p:spPr>
          <a:xfrm>
            <a:off x="4673496" y="1570221"/>
            <a:ext cx="2232248"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Serv Impl.</a:t>
            </a:r>
            <a:endParaRPr/>
          </a:p>
        </p:txBody>
      </p:sp>
      <p:cxnSp>
        <p:nvCxnSpPr>
          <p:cNvPr id="1857" name="Google Shape;1857;p104"/>
          <p:cNvCxnSpPr>
            <a:stCxn id="1854" idx="0"/>
            <a:endCxn id="1856" idx="2"/>
          </p:cNvCxnSpPr>
          <p:nvPr/>
        </p:nvCxnSpPr>
        <p:spPr>
          <a:xfrm rot="10800000">
            <a:off x="5789620" y="2290272"/>
            <a:ext cx="0" cy="520500"/>
          </a:xfrm>
          <a:prstGeom prst="straightConnector1">
            <a:avLst/>
          </a:prstGeom>
          <a:noFill/>
          <a:ln w="9525" cap="flat" cmpd="sng">
            <a:solidFill>
              <a:schemeClr val="accent1"/>
            </a:solidFill>
            <a:prstDash val="solid"/>
            <a:miter lim="800000"/>
            <a:headEnd type="none" w="sm" len="sm"/>
            <a:tailEnd type="triangle" w="med" len="med"/>
          </a:ln>
        </p:spPr>
      </p:cxnSp>
      <p:sp>
        <p:nvSpPr>
          <p:cNvPr id="1858" name="Google Shape;1858;p104"/>
          <p:cNvSpPr/>
          <p:nvPr/>
        </p:nvSpPr>
        <p:spPr>
          <a:xfrm>
            <a:off x="1557909" y="3860386"/>
            <a:ext cx="2431510" cy="648734"/>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BDEF - unmanaged</a:t>
            </a:r>
            <a:endParaRPr dirty="0"/>
          </a:p>
        </p:txBody>
      </p:sp>
      <p:sp>
        <p:nvSpPr>
          <p:cNvPr id="1859" name="Google Shape;1859;p104"/>
          <p:cNvSpPr/>
          <p:nvPr/>
        </p:nvSpPr>
        <p:spPr>
          <a:xfrm>
            <a:off x="1557909" y="2894196"/>
            <a:ext cx="2431510" cy="648734"/>
          </a:xfrm>
          <a:prstGeom prst="rect">
            <a:avLst/>
          </a:prstGeom>
          <a:solidFill>
            <a:srgbClr val="FF000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BIMP-unmanaged</a:t>
            </a:r>
            <a:endParaRPr/>
          </a:p>
        </p:txBody>
      </p:sp>
      <p:cxnSp>
        <p:nvCxnSpPr>
          <p:cNvPr id="1860" name="Google Shape;1860;p104"/>
          <p:cNvCxnSpPr>
            <a:stCxn id="1858" idx="3"/>
            <a:endCxn id="1846" idx="1"/>
          </p:cNvCxnSpPr>
          <p:nvPr/>
        </p:nvCxnSpPr>
        <p:spPr>
          <a:xfrm>
            <a:off x="3989419" y="4184753"/>
            <a:ext cx="756000" cy="80400"/>
          </a:xfrm>
          <a:prstGeom prst="straightConnector1">
            <a:avLst/>
          </a:prstGeom>
          <a:noFill/>
          <a:ln w="9525" cap="flat" cmpd="sng">
            <a:solidFill>
              <a:schemeClr val="accent1"/>
            </a:solidFill>
            <a:prstDash val="solid"/>
            <a:miter lim="800000"/>
            <a:headEnd type="none" w="sm" len="sm"/>
            <a:tailEnd type="none" w="sm" len="sm"/>
          </a:ln>
        </p:spPr>
      </p:cxnSp>
      <p:cxnSp>
        <p:nvCxnSpPr>
          <p:cNvPr id="1861" name="Google Shape;1861;p104"/>
          <p:cNvCxnSpPr>
            <a:stCxn id="1859" idx="2"/>
            <a:endCxn id="1858" idx="0"/>
          </p:cNvCxnSpPr>
          <p:nvPr/>
        </p:nvCxnSpPr>
        <p:spPr>
          <a:xfrm>
            <a:off x="2773664" y="3542930"/>
            <a:ext cx="0" cy="317400"/>
          </a:xfrm>
          <a:prstGeom prst="straightConnector1">
            <a:avLst/>
          </a:prstGeom>
          <a:noFill/>
          <a:ln w="9525" cap="flat" cmpd="sng">
            <a:solidFill>
              <a:schemeClr val="accent1"/>
            </a:solidFill>
            <a:prstDash val="solid"/>
            <a:miter lim="800000"/>
            <a:headEnd type="none" w="sm" len="sm"/>
            <a:tailEnd type="none" w="sm" len="sm"/>
          </a:ln>
        </p:spPr>
      </p:cxnSp>
      <p:pic>
        <p:nvPicPr>
          <p:cNvPr id="2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29"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5"/>
        <p:cNvGrpSpPr/>
        <p:nvPr/>
      </p:nvGrpSpPr>
      <p:grpSpPr>
        <a:xfrm>
          <a:off x="0" y="0"/>
          <a:ext cx="0" cy="0"/>
          <a:chOff x="0" y="0"/>
          <a:chExt cx="0" cy="0"/>
        </a:xfrm>
      </p:grpSpPr>
      <p:sp>
        <p:nvSpPr>
          <p:cNvPr id="1867" name="Google Shape;1867;p105"/>
          <p:cNvSpPr txBox="1"/>
          <p:nvPr/>
        </p:nvSpPr>
        <p:spPr>
          <a:xfrm>
            <a:off x="224979" y="788088"/>
            <a:ext cx="1180623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&lt;&gt;</a:t>
            </a:r>
            <a:endParaRPr sz="1800">
              <a:solidFill>
                <a:schemeClr val="dk1"/>
              </a:solidFill>
              <a:latin typeface="Calibri"/>
              <a:ea typeface="Calibri"/>
              <a:cs typeface="Calibri"/>
              <a:sym typeface="Calibri"/>
            </a:endParaRPr>
          </a:p>
        </p:txBody>
      </p:sp>
      <p:sp>
        <p:nvSpPr>
          <p:cNvPr id="1868" name="Google Shape;1868;p10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Title</a:t>
            </a:r>
            <a:endParaRPr sz="3599" dirty="0">
              <a:solidFill>
                <a:srgbClr val="FFC000"/>
              </a:solidFill>
              <a:latin typeface="Cooper Black" panose="0208090404030B020404" pitchFamily="18" charset="0"/>
              <a:ea typeface="Corben"/>
              <a:cs typeface="Corben"/>
              <a:sym typeface="Corben"/>
            </a:endParaRPr>
          </a:p>
        </p:txBody>
      </p:sp>
      <p:sp>
        <p:nvSpPr>
          <p:cNvPr id="1871" name="Google Shape;1871;p105"/>
          <p:cNvSpPr/>
          <p:nvPr/>
        </p:nvSpPr>
        <p:spPr>
          <a:xfrm>
            <a:off x="612471" y="1145484"/>
            <a:ext cx="5544616" cy="46805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72" name="Google Shape;1872;p105"/>
          <p:cNvSpPr/>
          <p:nvPr/>
        </p:nvSpPr>
        <p:spPr>
          <a:xfrm>
            <a:off x="981844" y="1468836"/>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3" name="Google Shape;1873;p105"/>
          <p:cNvSpPr/>
          <p:nvPr/>
        </p:nvSpPr>
        <p:spPr>
          <a:xfrm>
            <a:off x="991516" y="2046611"/>
            <a:ext cx="2016224" cy="447996"/>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tx1"/>
                </a:solidFill>
                <a:latin typeface="Calibri"/>
                <a:ea typeface="Calibri"/>
                <a:cs typeface="Calibri"/>
                <a:sym typeface="Calibri"/>
              </a:rPr>
              <a:t>*</a:t>
            </a:r>
            <a:endParaRPr dirty="0">
              <a:solidFill>
                <a:schemeClr val="tx1"/>
              </a:solidFill>
            </a:endParaRPr>
          </a:p>
        </p:txBody>
      </p:sp>
      <p:sp>
        <p:nvSpPr>
          <p:cNvPr id="1874" name="Google Shape;1874;p105"/>
          <p:cNvSpPr/>
          <p:nvPr/>
        </p:nvSpPr>
        <p:spPr>
          <a:xfrm>
            <a:off x="981844" y="2641916"/>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5" name="Google Shape;1875;p105"/>
          <p:cNvSpPr/>
          <p:nvPr/>
        </p:nvSpPr>
        <p:spPr>
          <a:xfrm>
            <a:off x="981844" y="3379956"/>
            <a:ext cx="2016224" cy="447996"/>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tx1"/>
                </a:solidFill>
                <a:latin typeface="Calibri"/>
                <a:ea typeface="Calibri"/>
                <a:cs typeface="Calibri"/>
                <a:sym typeface="Calibri"/>
              </a:rPr>
              <a:t>*</a:t>
            </a:r>
            <a:endParaRPr dirty="0">
              <a:solidFill>
                <a:schemeClr val="tx1"/>
              </a:solidFill>
            </a:endParaRPr>
          </a:p>
        </p:txBody>
      </p:sp>
      <p:sp>
        <p:nvSpPr>
          <p:cNvPr id="1876" name="Google Shape;1876;p105"/>
          <p:cNvSpPr/>
          <p:nvPr/>
        </p:nvSpPr>
        <p:spPr>
          <a:xfrm>
            <a:off x="3914242" y="1451672"/>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7" name="Google Shape;1877;p105"/>
          <p:cNvSpPr/>
          <p:nvPr/>
        </p:nvSpPr>
        <p:spPr>
          <a:xfrm>
            <a:off x="3888183" y="2060848"/>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8" name="Google Shape;1878;p105"/>
          <p:cNvSpPr/>
          <p:nvPr/>
        </p:nvSpPr>
        <p:spPr>
          <a:xfrm>
            <a:off x="3898168" y="2714704"/>
            <a:ext cx="2016224" cy="447996"/>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tx1"/>
                </a:solidFill>
                <a:latin typeface="Calibri"/>
                <a:ea typeface="Calibri"/>
                <a:cs typeface="Calibri"/>
                <a:sym typeface="Calibri"/>
              </a:rPr>
              <a:t>*</a:t>
            </a:r>
            <a:endParaRPr dirty="0">
              <a:solidFill>
                <a:schemeClr val="tx1"/>
              </a:solidFill>
            </a:endParaRPr>
          </a:p>
        </p:txBody>
      </p:sp>
      <p:sp>
        <p:nvSpPr>
          <p:cNvPr id="1879" name="Google Shape;1879;p105"/>
          <p:cNvSpPr/>
          <p:nvPr/>
        </p:nvSpPr>
        <p:spPr>
          <a:xfrm>
            <a:off x="3881622" y="3323880"/>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80" name="Google Shape;1880;p105"/>
          <p:cNvSpPr/>
          <p:nvPr/>
        </p:nvSpPr>
        <p:spPr>
          <a:xfrm>
            <a:off x="6310436" y="2204864"/>
            <a:ext cx="1224136" cy="2160240"/>
          </a:xfrm>
          <a:prstGeom prst="right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81" name="Google Shape;1881;p105"/>
          <p:cNvSpPr txBox="1"/>
          <p:nvPr/>
        </p:nvSpPr>
        <p:spPr>
          <a:xfrm>
            <a:off x="7534572" y="1124744"/>
            <a:ext cx="4166530" cy="48936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How you know in the code which fields are changed on the screen by the user.</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So accordingly we can update the data into the database only for the changed fields??</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RAP provides a compiler structure called %control which will tell us what fields were changed on UI. </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We need to tell the RAP, what will be the datatype for the control structure.</a:t>
            </a:r>
            <a:endParaRPr dirty="0"/>
          </a:p>
        </p:txBody>
      </p:sp>
      <p:pic>
        <p:nvPicPr>
          <p:cNvPr id="1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2437</TotalTime>
  <Words>719</Words>
  <Application>Microsoft Office PowerPoint</Application>
  <PresentationFormat>Custom</PresentationFormat>
  <Paragraphs>103</Paragraphs>
  <Slides>11</Slides>
  <Notes>8</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11</vt:i4>
      </vt:variant>
    </vt:vector>
  </HeadingPairs>
  <TitlesOfParts>
    <vt:vector size="25" baseType="lpstr">
      <vt:lpstr>Segoe UI Light</vt:lpstr>
      <vt:lpstr>Calibri</vt:lpstr>
      <vt:lpstr>Cooper Black</vt:lpstr>
      <vt:lpstr>Open Sans</vt:lpstr>
      <vt:lpstr>Google Sans</vt:lpstr>
      <vt:lpstr>Corben</vt:lpstr>
      <vt:lpstr>Arial</vt:lpstr>
      <vt:lpstr>Arial Black</vt:lpstr>
      <vt:lpstr>Cambria</vt:lpstr>
      <vt:lpstr>Quattrocento Sans</vt:lpstr>
      <vt:lpstr>Segoe UI</vt:lpstr>
      <vt:lpstr>Office Theme</vt:lpstr>
      <vt:lpstr>2_Office Theme</vt:lpstr>
      <vt:lpstr>3_Office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104</cp:revision>
  <dcterms:created xsi:type="dcterms:W3CDTF">2023-10-03T21:33:12Z</dcterms:created>
  <dcterms:modified xsi:type="dcterms:W3CDTF">2024-09-20T10:05:07Z</dcterms:modified>
</cp:coreProperties>
</file>