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7"/>
  </p:notesMasterIdLst>
  <p:sldIdLst>
    <p:sldId id="256" r:id="rId4"/>
    <p:sldId id="402" r:id="rId5"/>
    <p:sldId id="276" r:id="rId6"/>
    <p:sldId id="358" r:id="rId7"/>
    <p:sldId id="359" r:id="rId8"/>
    <p:sldId id="360" r:id="rId9"/>
    <p:sldId id="361" r:id="rId10"/>
    <p:sldId id="362" r:id="rId11"/>
    <p:sldId id="365" r:id="rId12"/>
    <p:sldId id="367" r:id="rId13"/>
    <p:sldId id="368" r:id="rId14"/>
    <p:sldId id="419"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38:38.542"/>
    </inkml:context>
    <inkml:brush xml:id="br0">
      <inkml:brushProperty name="width" value="0.05" units="cm"/>
      <inkml:brushProperty name="height" value="0.05" units="cm"/>
    </inkml:brush>
  </inkml:definitions>
  <inkml:trace contextRef="#ctx0" brushRef="#br0">4 0 24575,'-3'3'0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7" name="Google Shape;1947;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4" name="Google Shape;1884;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7" name="Google Shape;1897;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4" name="Google Shape;1924;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8" name="Google Shape;1938;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1" name="Google Shape;1941;p112"/>
          <p:cNvSpPr txBox="1"/>
          <p:nvPr/>
        </p:nvSpPr>
        <p:spPr>
          <a:xfrm>
            <a:off x="191294" y="1279407"/>
            <a:ext cx="11806237"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APIs (local or remote) released by SAP to access SAP functionality and SAP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public SAP extension points released by SAP to extend SAP objects. Modifications to SAP standard objects are not supported (applies to S/4HANA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of </a:t>
            </a:r>
            <a:r>
              <a:rPr lang="en-US" sz="1800" dirty="0" err="1">
                <a:solidFill>
                  <a:schemeClr val="dk1"/>
                </a:solidFill>
                <a:latin typeface="Calibri"/>
                <a:ea typeface="Calibri"/>
                <a:cs typeface="Calibri"/>
                <a:sym typeface="Calibri"/>
              </a:rPr>
              <a:t>Adt</a:t>
            </a:r>
            <a:r>
              <a:rPr lang="en-US" sz="1800" dirty="0">
                <a:solidFill>
                  <a:schemeClr val="dk1"/>
                </a:solidFill>
                <a:latin typeface="Calibri"/>
                <a:ea typeface="Calibri"/>
                <a:cs typeface="Calibri"/>
                <a:sym typeface="Calibri"/>
              </a:rPr>
              <a:t> (ABAP development tools) on eclipse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Use Steampunk (RAP – Restful Application Programming model) to build Fiori Applications and services. SAP technologies like </a:t>
            </a:r>
            <a:r>
              <a:rPr lang="en-US" sz="1800" dirty="0" err="1">
                <a:solidFill>
                  <a:schemeClr val="dk1"/>
                </a:solidFill>
                <a:latin typeface="Calibri"/>
                <a:ea typeface="Calibri"/>
                <a:cs typeface="Calibri"/>
                <a:sym typeface="Calibri"/>
              </a:rPr>
              <a:t>Dynpro</a:t>
            </a:r>
            <a:r>
              <a:rPr lang="en-US" sz="1800" dirty="0">
                <a:solidFill>
                  <a:schemeClr val="dk1"/>
                </a:solidFill>
                <a:latin typeface="Calibri"/>
                <a:ea typeface="Calibri"/>
                <a:cs typeface="Calibri"/>
                <a:sym typeface="Calibri"/>
              </a:rPr>
              <a:t> and </a:t>
            </a:r>
            <a:r>
              <a:rPr lang="en-US" sz="1800" dirty="0" err="1">
                <a:solidFill>
                  <a:schemeClr val="dk1"/>
                </a:solidFill>
                <a:latin typeface="Calibri"/>
                <a:ea typeface="Calibri"/>
                <a:cs typeface="Calibri"/>
                <a:sym typeface="Calibri"/>
              </a:rPr>
              <a:t>webdynpro</a:t>
            </a:r>
            <a:r>
              <a:rPr lang="en-US" sz="1800" dirty="0">
                <a:solidFill>
                  <a:schemeClr val="dk1"/>
                </a:solidFill>
                <a:latin typeface="Calibri"/>
                <a:ea typeface="Calibri"/>
                <a:cs typeface="Calibri"/>
                <a:sym typeface="Calibri"/>
              </a:rPr>
              <a:t> are not released for cloud development.</a:t>
            </a:r>
            <a:endParaRPr dirty="0"/>
          </a:p>
        </p:txBody>
      </p:sp>
      <p:sp>
        <p:nvSpPr>
          <p:cNvPr id="1942" name="Google Shape;1942;p112"/>
          <p:cNvSpPr txBox="1"/>
          <p:nvPr/>
        </p:nvSpPr>
        <p:spPr>
          <a:xfrm>
            <a:off x="191294" y="219259"/>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ABAP Cloud Development Means: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50" name="Google Shape;1950;p11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SAP BTP to develop side by side extensions, full stack SAP applications in BTP (Steampunk)</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are using In-app Developer extensibility with released objects in S/4HANA (all editions) with RAP (Embedded Steampunk)</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using RAP and enhancing your Standard SAP Applications delivered by SAP in S/4HANA system, the recommended approach is Embedded Steampunk.</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Every Customer using S/4HANA can decide whether they want to use new approach (embedded Steampunk) or classic extension approach (BADI) @ Object level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can be done by switching a setting @ object level.</a:t>
            </a:r>
            <a:endParaRPr/>
          </a:p>
        </p:txBody>
      </p:sp>
      <p:sp>
        <p:nvSpPr>
          <p:cNvPr id="1951" name="Google Shape;1951;p11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What is Embedded Steampunk</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Unmanaged Scenario</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Implement the CURD</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Attachments</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848171"/>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Implementing Attachments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33115" y="867968"/>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3674740" y="4228143"/>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2954660" y="4380832"/>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7851204" y="4668864"/>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6555204" y="4524896"/>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2229408" y="5432568"/>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5450360" y="543806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5720522" y="2941906"/>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7328374" y="4555105"/>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2EC49A-4812-8B02-5684-5CD94DB4A79B}"/>
                  </a:ext>
                </a:extLst>
              </p14:cNvPr>
              <p14:cNvContentPartPr/>
              <p14:nvPr/>
            </p14:nvContentPartPr>
            <p14:xfrm>
              <a:off x="5761372" y="1920639"/>
              <a:ext cx="1440" cy="1440"/>
            </p14:xfrm>
          </p:contentPart>
        </mc:Choice>
        <mc:Fallback xmlns="">
          <p:pic>
            <p:nvPicPr>
              <p:cNvPr id="2" name="Ink 1">
                <a:extLst>
                  <a:ext uri="{FF2B5EF4-FFF2-40B4-BE49-F238E27FC236}">
                    <a16:creationId xmlns:a16="http://schemas.microsoft.com/office/drawing/2014/main" id="{5D2EC49A-4812-8B02-5684-5CD94DB4A79B}"/>
                  </a:ext>
                </a:extLst>
              </p:cNvPr>
              <p:cNvPicPr/>
              <p:nvPr/>
            </p:nvPicPr>
            <p:blipFill>
              <a:blip r:embed="rId5"/>
              <a:stretch>
                <a:fillRect/>
              </a:stretch>
            </p:blipFill>
            <p:spPr>
              <a:xfrm>
                <a:off x="5752732" y="1911639"/>
                <a:ext cx="19080" cy="190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2069310" y="2052271"/>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1511247"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4373566"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178127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466159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7541918" y="5607147"/>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5616946" y="3348233"/>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5417682" y="5309582"/>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2537362" y="5309526"/>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5715132" y="3571388"/>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4283845" y="2140222"/>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7076271" y="3852447"/>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8334007" y="3368094"/>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7705178" y="3608469"/>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5544938" y="2154123"/>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6661062" y="2874233"/>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5544938" y="9135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6661062" y="1633623"/>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2429351" y="3203737"/>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2429351" y="2237547"/>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4860861" y="3528104"/>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3645106" y="2886281"/>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7" name="Google Shape;1887;p106"/>
          <p:cNvSpPr txBox="1"/>
          <p:nvPr/>
        </p:nvSpPr>
        <p:spPr>
          <a:xfrm>
            <a:off x="224979" y="788088"/>
            <a:ext cx="1180623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Starring SAP ABAP on Cloud release 2208 SAP started direct support for attachments (PDF, Excel, Images, TXT, Word) including binary files. We must need to create a database table with </a:t>
            </a:r>
            <a:r>
              <a:rPr lang="en-US" sz="1600" dirty="0" err="1">
                <a:solidFill>
                  <a:schemeClr val="dk1"/>
                </a:solidFill>
                <a:latin typeface="Calibri"/>
                <a:ea typeface="Calibri"/>
                <a:cs typeface="Calibri"/>
                <a:sym typeface="Calibri"/>
              </a:rPr>
              <a:t>atleast</a:t>
            </a:r>
            <a:r>
              <a:rPr lang="en-US" sz="1600" dirty="0">
                <a:solidFill>
                  <a:schemeClr val="dk1"/>
                </a:solidFill>
                <a:latin typeface="Calibri"/>
                <a:ea typeface="Calibri"/>
                <a:cs typeface="Calibri"/>
                <a:sym typeface="Calibri"/>
              </a:rPr>
              <a:t> following columns</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Attachment (Data type: RAWSTRING length 0)</a:t>
            </a:r>
            <a:endParaRPr dirty="0"/>
          </a:p>
          <a:p>
            <a:pPr marL="285750" marR="0" lvl="0" indent="-285750" algn="l" rtl="0">
              <a:spcBef>
                <a:spcPts val="0"/>
              </a:spcBef>
              <a:spcAft>
                <a:spcPts val="0"/>
              </a:spcAft>
              <a:buClr>
                <a:schemeClr val="dk1"/>
              </a:buClr>
              <a:buSzPts val="1600"/>
              <a:buFont typeface="Arial"/>
              <a:buChar char="•"/>
            </a:pPr>
            <a:r>
              <a:rPr lang="en-US" sz="1600" dirty="0" err="1">
                <a:solidFill>
                  <a:schemeClr val="dk1"/>
                </a:solidFill>
                <a:latin typeface="Calibri"/>
                <a:ea typeface="Calibri"/>
                <a:cs typeface="Calibri"/>
                <a:sym typeface="Calibri"/>
              </a:rPr>
              <a:t>Mimetype</a:t>
            </a:r>
            <a:r>
              <a:rPr lang="en-US" sz="1600" dirty="0">
                <a:solidFill>
                  <a:schemeClr val="dk1"/>
                </a:solidFill>
                <a:latin typeface="Calibri"/>
                <a:ea typeface="Calibri"/>
                <a:cs typeface="Calibri"/>
                <a:sym typeface="Calibri"/>
              </a:rPr>
              <a:t> (Document type, String128)</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Filename (Document Name, String128)</a:t>
            </a:r>
            <a:endParaRPr dirty="0"/>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
        <p:nvSpPr>
          <p:cNvPr id="1888" name="Google Shape;1888;p10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Attachments</a:t>
            </a:r>
            <a:endParaRPr sz="3599" dirty="0">
              <a:solidFill>
                <a:srgbClr val="FFC000"/>
              </a:solidFill>
              <a:latin typeface="Cooper Black" panose="0208090404030B020404" pitchFamily="18" charset="0"/>
              <a:ea typeface="Corben"/>
              <a:cs typeface="Corben"/>
              <a:sym typeface="Corben"/>
            </a:endParaRPr>
          </a:p>
        </p:txBody>
      </p:sp>
      <p:sp>
        <p:nvSpPr>
          <p:cNvPr id="1891" name="Google Shape;1891;p106"/>
          <p:cNvSpPr/>
          <p:nvPr/>
        </p:nvSpPr>
        <p:spPr>
          <a:xfrm>
            <a:off x="1773932" y="2852936"/>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a:t>
            </a:r>
            <a:endParaRPr/>
          </a:p>
        </p:txBody>
      </p:sp>
      <p:sp>
        <p:nvSpPr>
          <p:cNvPr id="1892" name="Google Shape;1892;p106"/>
          <p:cNvSpPr/>
          <p:nvPr/>
        </p:nvSpPr>
        <p:spPr>
          <a:xfrm>
            <a:off x="7894612" y="2832711"/>
            <a:ext cx="2448272" cy="171932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Attachments</a:t>
            </a:r>
            <a:endParaRPr/>
          </a:p>
        </p:txBody>
      </p:sp>
      <p:cxnSp>
        <p:nvCxnSpPr>
          <p:cNvPr id="1893" name="Google Shape;1893;p106"/>
          <p:cNvCxnSpPr>
            <a:stCxn id="1891" idx="3"/>
            <a:endCxn id="1892" idx="1"/>
          </p:cNvCxnSpPr>
          <p:nvPr/>
        </p:nvCxnSpPr>
        <p:spPr>
          <a:xfrm rot="10800000" flipH="1">
            <a:off x="4222204" y="3692499"/>
            <a:ext cx="3672300" cy="20100"/>
          </a:xfrm>
          <a:prstGeom prst="straightConnector1">
            <a:avLst/>
          </a:prstGeom>
          <a:noFill/>
          <a:ln w="9525" cap="flat" cmpd="sng">
            <a:solidFill>
              <a:schemeClr val="accent1"/>
            </a:solidFill>
            <a:prstDash val="solid"/>
            <a:miter lim="800000"/>
            <a:headEnd type="none" w="sm" len="sm"/>
            <a:tailEnd type="none" w="sm" len="sm"/>
          </a:ln>
        </p:spPr>
      </p:cxnSp>
      <p:sp>
        <p:nvSpPr>
          <p:cNvPr id="1894" name="Google Shape;1894;p106"/>
          <p:cNvSpPr txBox="1"/>
          <p:nvPr/>
        </p:nvSpPr>
        <p:spPr>
          <a:xfrm>
            <a:off x="4366220" y="3140968"/>
            <a:ext cx="34563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n</a:t>
            </a:r>
            <a:endParaRPr/>
          </a:p>
        </p:txBody>
      </p:sp>
      <p:pic>
        <p:nvPicPr>
          <p:cNvPr id="1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0" name="Google Shape;1900;p107"/>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new attachment table according to need and design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Interface Entity for the attachment table and mark our attachment field with special attachment annotation, So the RAP framework can treat it as an attachment accordingly.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annotations for admin fields, and user labels.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composition of our attachment table with travel entity like we had the composition of booking with travel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projection view for attachment</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Relationship between Travel processor view with attachment processor view entity</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Enhance the BDEF with attachment like booking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Also expose the attachment functionality with draft to processor in behavior projection for processor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Expose the entity of attachment processor in service definition</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Republish the OData V4 binding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Add the metadata extension for attachment scenario and link a new facet in travel for attachment table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a:t>
            </a:r>
            <a:endParaRPr sz="1800" dirty="0">
              <a:solidFill>
                <a:schemeClr val="dk1"/>
              </a:solidFill>
              <a:latin typeface="Calibri"/>
              <a:ea typeface="Calibri"/>
              <a:cs typeface="Calibri"/>
              <a:sym typeface="Calibri"/>
            </a:endParaRPr>
          </a:p>
        </p:txBody>
      </p:sp>
      <p:sp>
        <p:nvSpPr>
          <p:cNvPr id="1901" name="Google Shape;1901;p10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7" name="Google Shape;1927;p110"/>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928" name="Google Shape;1928;p110"/>
          <p:cNvSpPr txBox="1"/>
          <p:nvPr/>
        </p:nvSpPr>
        <p:spPr>
          <a:xfrm>
            <a:off x="191294" y="895"/>
            <a:ext cx="11231710" cy="12000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From classic ABAP extensions to ABAP Cloud development</a:t>
            </a:r>
            <a:endParaRPr dirty="0">
              <a:solidFill>
                <a:srgbClr val="FFC000"/>
              </a:solidFill>
              <a:latin typeface="Cooper Black" panose="0208090404030B020404" pitchFamily="18" charset="0"/>
            </a:endParaRPr>
          </a:p>
        </p:txBody>
      </p:sp>
      <p:pic>
        <p:nvPicPr>
          <p:cNvPr id="1931" name="Google Shape;1931;p110"/>
          <p:cNvPicPr preferRelativeResize="0"/>
          <p:nvPr/>
        </p:nvPicPr>
        <p:blipFill rotWithShape="1">
          <a:blip r:embed="rId3">
            <a:alphaModFix/>
          </a:blip>
          <a:srcRect/>
          <a:stretch/>
        </p:blipFill>
        <p:spPr>
          <a:xfrm>
            <a:off x="333772" y="1412776"/>
            <a:ext cx="7772400" cy="3971925"/>
          </a:xfrm>
          <a:prstGeom prst="rect">
            <a:avLst/>
          </a:prstGeom>
          <a:noFill/>
          <a:ln>
            <a:noFill/>
          </a:ln>
        </p:spPr>
      </p:pic>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TotalTime>
  <Words>936</Words>
  <Application>Microsoft Office PowerPoint</Application>
  <PresentationFormat>Custom</PresentationFormat>
  <Paragraphs>115</Paragraphs>
  <Slides>13</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 Black</vt:lpstr>
      <vt:lpstr>Cooper Black</vt:lpstr>
      <vt:lpstr>Quattrocento Sans</vt:lpstr>
      <vt:lpstr>Segoe UI Light</vt:lpstr>
      <vt:lpstr>Cambria</vt:lpstr>
      <vt:lpstr>Arial</vt:lpstr>
      <vt:lpstr>Segoe UI</vt:lpstr>
      <vt:lpstr>Calibri</vt:lpstr>
      <vt:lpstr>Corben</vt:lpstr>
      <vt:lpstr>Open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112</cp:revision>
  <dcterms:created xsi:type="dcterms:W3CDTF">2023-10-03T21:33:12Z</dcterms:created>
  <dcterms:modified xsi:type="dcterms:W3CDTF">2024-09-25T09:41:55Z</dcterms:modified>
</cp:coreProperties>
</file>