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3"/>
  </p:notesMasterIdLst>
  <p:sldIdLst>
    <p:sldId id="256" r:id="rId4"/>
    <p:sldId id="402" r:id="rId5"/>
    <p:sldId id="276" r:id="rId6"/>
    <p:sldId id="4798" r:id="rId7"/>
    <p:sldId id="4807" r:id="rId8"/>
    <p:sldId id="4808" r:id="rId9"/>
    <p:sldId id="1232" r:id="rId10"/>
    <p:sldId id="419" r:id="rId11"/>
    <p:sldId id="409" r:id="rId12"/>
  </p:sldIdLst>
  <p:sldSz cx="12188825" cy="6858000"/>
  <p:notesSz cx="6858000" cy="9144000"/>
  <p:embeddedFontLst>
    <p:embeddedFont>
      <p:font typeface="Arial Black" panose="020B0A04020102020204" pitchFamily="34" charset="0"/>
      <p:regular r:id="rId14"/>
      <p:bold r:id="rId15"/>
    </p:embeddedFont>
    <p:embeddedFont>
      <p:font typeface="Cambria" panose="02040503050406030204" pitchFamily="18" charset="0"/>
      <p:regular r:id="rId16"/>
      <p:bold r:id="rId17"/>
      <p:italic r:id="rId18"/>
      <p:boldItalic r:id="rId19"/>
    </p:embeddedFont>
    <p:embeddedFont>
      <p:font typeface="Cooper Black" panose="0208090404030B020404" pitchFamily="18" charset="0"/>
      <p:regular r:id="rId20"/>
    </p:embeddedFont>
    <p:embeddedFont>
      <p:font typeface="Corben" panose="020B0604020202020204" charset="0"/>
      <p:bold r:id="rId21"/>
    </p:embeddedFont>
    <p:embeddedFont>
      <p:font typeface="Open Sans" panose="020B0606030504020204" pitchFamily="34" charset="0"/>
      <p:regular r:id="rId22"/>
      <p:bold r:id="rId23"/>
      <p:italic r:id="rId24"/>
      <p:boldItalic r:id="rId25"/>
    </p:embeddedFont>
    <p:embeddedFont>
      <p:font typeface="Quattrocento Sans" panose="020B0502050000020003"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Segoe UI Black" panose="020B0A02040204020203" pitchFamily="34" charset="0"/>
      <p:bold r:id="rId34"/>
      <p:boldItalic r:id="rId35"/>
    </p:embeddedFont>
    <p:embeddedFont>
      <p:font typeface="Segoe UI Light" panose="020B0502040204020203" pitchFamily="34"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10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7" name="Google Shape;1947;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487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7" name="Google Shape;1947;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54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7" name="Google Shape;1947;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967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10/4/2024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45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github.com/SAP-samples/abap-platform-rap630/tree/main/exercises/ex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raining.sap.com/certification/c_abapd_2309-sap-certified-associate--back-end-developer---abap-cloud-g/" TargetMode="External"/><Relationship Id="rId2" Type="http://schemas.openxmlformats.org/officeDocument/2006/relationships/hyperlink" Target="https://training.sap.com/certification/validity?keepQueryParams=1&amp;keepRequestMethod=1" TargetMode="Externa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hyperlink" Target="mailto:Anubhav.abap@gmail.com" TargetMode="External"/><Relationship Id="rId4" Type="http://schemas.openxmlformats.org/officeDocument/2006/relationships/hyperlink" Target="mailto:Raj.shettyhyd@gmail.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DAY-20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Attachment</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Extensibility</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Embedded Steampunk</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a:solidFill>
                  <a:schemeClr val="accent4"/>
                </a:solidFill>
                <a:latin typeface="Open Sans" panose="020B0606030504020204" pitchFamily="34" charset="0"/>
                <a:ea typeface="Open Sans" panose="020B0606030504020204" pitchFamily="34" charset="0"/>
                <a:cs typeface="Open Sans" panose="020B0606030504020204" pitchFamily="34" charset="0"/>
              </a:rPr>
              <a:t>Scenario</a:t>
            </a:r>
            <a:endPar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51" name="Google Shape;1951;p11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Extensibility Patterns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5" name="Picture 4">
            <a:extLst>
              <a:ext uri="{FF2B5EF4-FFF2-40B4-BE49-F238E27FC236}">
                <a16:creationId xmlns:a16="http://schemas.microsoft.com/office/drawing/2014/main" id="{8DE9823B-13DA-59ED-C65B-37162033D002}"/>
              </a:ext>
            </a:extLst>
          </p:cNvPr>
          <p:cNvPicPr>
            <a:picLocks noChangeAspect="1"/>
          </p:cNvPicPr>
          <p:nvPr/>
        </p:nvPicPr>
        <p:blipFill>
          <a:blip r:embed="rId4"/>
          <a:stretch>
            <a:fillRect/>
          </a:stretch>
        </p:blipFill>
        <p:spPr>
          <a:xfrm>
            <a:off x="131508" y="761938"/>
            <a:ext cx="11557594" cy="5905804"/>
          </a:xfrm>
          <a:prstGeom prst="rect">
            <a:avLst/>
          </a:prstGeom>
        </p:spPr>
      </p:pic>
    </p:spTree>
    <p:extLst>
      <p:ext uri="{BB962C8B-B14F-4D97-AF65-F5344CB8AC3E}">
        <p14:creationId xmlns:p14="http://schemas.microsoft.com/office/powerpoint/2010/main" val="55916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51" name="Google Shape;1951;p11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
        <p:nvSpPr>
          <p:cNvPr id="5" name="TextBox 4">
            <a:extLst>
              <a:ext uri="{FF2B5EF4-FFF2-40B4-BE49-F238E27FC236}">
                <a16:creationId xmlns:a16="http://schemas.microsoft.com/office/drawing/2014/main" id="{609AF144-089A-5331-E3F4-19F6224F47F0}"/>
              </a:ext>
            </a:extLst>
          </p:cNvPr>
          <p:cNvSpPr txBox="1"/>
          <p:nvPr/>
        </p:nvSpPr>
        <p:spPr>
          <a:xfrm>
            <a:off x="182158" y="647098"/>
            <a:ext cx="11677495" cy="3754874"/>
          </a:xfrm>
          <a:prstGeom prst="rect">
            <a:avLst/>
          </a:prstGeom>
          <a:noFill/>
        </p:spPr>
        <p:txBody>
          <a:bodyPr wrap="square">
            <a:spAutoFit/>
          </a:bodyPr>
          <a:lstStyle/>
          <a:p>
            <a:r>
              <a:rPr lang="en-US" dirty="0"/>
              <a:t>The first aspect of developer extensibility is how to use RAP business objects that have been C1-released by SAP or SAP partners for the use in ABAP Cloud development.</a:t>
            </a:r>
          </a:p>
          <a:p>
            <a:endParaRPr lang="en-US" dirty="0"/>
          </a:p>
          <a:p>
            <a:r>
              <a:rPr lang="en-US" dirty="0"/>
              <a:t>In Exercise 1 you will learn how you can leverage the released RAP business object </a:t>
            </a:r>
            <a:r>
              <a:rPr lang="en-US" dirty="0" err="1"/>
              <a:t>I_BankTP</a:t>
            </a:r>
            <a:r>
              <a:rPr lang="en-US" dirty="0"/>
              <a:t>. You will learn how you can use a new wizard in ADT that lets you generate a custom UI on top of a released RAP business object without having to write a single line of code. An additional (optional) task is to call the same released RAP business object from within a class which shows how released RAP business objects can also be used in application jobs.</a:t>
            </a:r>
          </a:p>
          <a:p>
            <a:endParaRPr lang="en-US" dirty="0"/>
          </a:p>
          <a:p>
            <a:r>
              <a:rPr lang="en-US" dirty="0"/>
              <a:t>The second aspect of developer extensibility is the option to extend an extensible RAP business object that has been delivered by SAP or a SAP partner.</a:t>
            </a:r>
          </a:p>
          <a:p>
            <a:endParaRPr lang="en-US" dirty="0"/>
          </a:p>
          <a:p>
            <a:r>
              <a:rPr lang="en-US" dirty="0"/>
              <a:t>In Exercise 2 you will extend the behavior of the base RAP business object that has been generated in the Getting Started section. You will learn how extend the behavior of the base RAP BEO by validations, determinations and side effects.</a:t>
            </a:r>
          </a:p>
          <a:p>
            <a:endParaRPr lang="en-US" dirty="0"/>
          </a:p>
          <a:p>
            <a:r>
              <a:rPr lang="en-US" dirty="0"/>
              <a:t>In Exercise 3 you will then continue to extend the data model with additional fields.</a:t>
            </a:r>
          </a:p>
          <a:p>
            <a:endParaRPr lang="en-US" dirty="0"/>
          </a:p>
          <a:p>
            <a:endParaRPr lang="en-IN" dirty="0"/>
          </a:p>
        </p:txBody>
      </p:sp>
      <p:pic>
        <p:nvPicPr>
          <p:cNvPr id="1027" name="Picture 3" descr="New App on Stack">
            <a:extLst>
              <a:ext uri="{FF2B5EF4-FFF2-40B4-BE49-F238E27FC236}">
                <a16:creationId xmlns:a16="http://schemas.microsoft.com/office/drawing/2014/main" id="{B0BE5E53-B4A0-0BA6-9FCF-732A9C5C7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73" y="3477162"/>
            <a:ext cx="5311765" cy="302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26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51" name="Google Shape;1951;p11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Scenario – Shop Application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
        <p:nvSpPr>
          <p:cNvPr id="3" name="TextBox 2">
            <a:extLst>
              <a:ext uri="{FF2B5EF4-FFF2-40B4-BE49-F238E27FC236}">
                <a16:creationId xmlns:a16="http://schemas.microsoft.com/office/drawing/2014/main" id="{0F9CBAC4-62D8-1FD3-DF31-C5884A2992AA}"/>
              </a:ext>
            </a:extLst>
          </p:cNvPr>
          <p:cNvSpPr txBox="1"/>
          <p:nvPr/>
        </p:nvSpPr>
        <p:spPr>
          <a:xfrm>
            <a:off x="182158" y="647098"/>
            <a:ext cx="11677495" cy="954107"/>
          </a:xfrm>
          <a:prstGeom prst="rect">
            <a:avLst/>
          </a:prstGeom>
          <a:noFill/>
        </p:spPr>
        <p:txBody>
          <a:bodyPr wrap="square">
            <a:spAutoFit/>
          </a:bodyPr>
          <a:lstStyle/>
          <a:p>
            <a:r>
              <a:rPr lang="en-US" dirty="0"/>
              <a:t>You have an existing Shop application delivered by SAP, you need to extend extra field and business logic to the application which is standard.</a:t>
            </a:r>
          </a:p>
          <a:p>
            <a:endParaRPr lang="en-US" dirty="0"/>
          </a:p>
          <a:p>
            <a:r>
              <a:rPr lang="en-IN" dirty="0">
                <a:hlinkClick r:id="rId4"/>
              </a:rPr>
              <a:t>https://github.com/SAP-samples/abap-platform-rap630/tree/main/exercises/ex0</a:t>
            </a:r>
            <a:endParaRPr lang="en-US" dirty="0"/>
          </a:p>
          <a:p>
            <a:endParaRPr lang="en-IN" dirty="0"/>
          </a:p>
        </p:txBody>
      </p:sp>
    </p:spTree>
    <p:extLst>
      <p:ext uri="{BB962C8B-B14F-4D97-AF65-F5344CB8AC3E}">
        <p14:creationId xmlns:p14="http://schemas.microsoft.com/office/powerpoint/2010/main" val="263354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847207"/>
          </a:xfrm>
          <a:prstGeom prst="rect">
            <a:avLst/>
          </a:prstGeom>
          <a:noFill/>
        </p:spPr>
        <p:txBody>
          <a:bodyPr wrap="square" rtlCol="0">
            <a:spAutoFit/>
          </a:bodyPr>
          <a:lstStyle/>
          <a:p>
            <a:r>
              <a:rPr lang="en-US" sz="1800" dirty="0">
                <a:hlinkClick r:id="rId2"/>
              </a:rPr>
              <a:t>https://training.sap.com/certification/validity?keepQueryParams=1&amp;keepRequestMethod=1</a:t>
            </a:r>
            <a:endParaRPr lang="en-US" sz="1800" dirty="0"/>
          </a:p>
          <a:p>
            <a:r>
              <a:rPr lang="en-IN" sz="1800" dirty="0">
                <a:hlinkClick r:id="rId3"/>
              </a:rPr>
              <a:t>https://training.sap.com/certification/c_abapd_2309-sap-certified-associate--back-end-developer---abap-cloud-g/</a:t>
            </a:r>
            <a:r>
              <a:rPr lang="en-IN" sz="1800" dirty="0"/>
              <a:t>?</a:t>
            </a:r>
          </a:p>
          <a:p>
            <a:endParaRPr lang="en-IN" sz="1800" dirty="0"/>
          </a:p>
          <a:p>
            <a:endParaRPr lang="en-IN" sz="1800" b="1" dirty="0"/>
          </a:p>
          <a:p>
            <a:pPr algn="l"/>
            <a:r>
              <a:rPr lang="en-US" sz="1400" b="1" i="0" dirty="0">
                <a:effectLst/>
                <a:highlight>
                  <a:srgbClr val="FFFFFF"/>
                </a:highlight>
                <a:latin typeface="bentonsans"/>
              </a:rPr>
              <a:t>C_ABAPD_2309</a:t>
            </a:r>
          </a:p>
          <a:p>
            <a:pPr algn="l"/>
            <a:r>
              <a:rPr lang="en-US" sz="1400" b="1" i="0" dirty="0">
                <a:effectLst/>
                <a:highlight>
                  <a:srgbClr val="FFFFFF"/>
                </a:highlight>
                <a:latin typeface="bentonsans"/>
              </a:rPr>
              <a:t>SAP Certified Associate – Back-End Developer - ABAP Cloud</a:t>
            </a:r>
          </a:p>
          <a:p>
            <a:endParaRPr lang="en-IN" sz="1800" dirty="0"/>
          </a:p>
          <a:p>
            <a:endParaRPr lang="en-IN" sz="1800" dirty="0"/>
          </a:p>
          <a:p>
            <a:r>
              <a:rPr lang="en-IN" sz="1800" dirty="0">
                <a:hlinkClick r:id="rId4"/>
              </a:rPr>
              <a:t>Raj.shettyhyd@gmail.com</a:t>
            </a:r>
            <a:endParaRPr lang="en-IN" sz="1800" dirty="0"/>
          </a:p>
          <a:p>
            <a:r>
              <a:rPr lang="en-IN" sz="1800" dirty="0"/>
              <a:t>DYOR</a:t>
            </a:r>
          </a:p>
          <a:p>
            <a:endParaRPr lang="en-IN" sz="1800" dirty="0"/>
          </a:p>
          <a:p>
            <a:endParaRPr lang="en-IN" sz="1800" dirty="0"/>
          </a:p>
          <a:p>
            <a:r>
              <a:rPr lang="en-IN" sz="1800" dirty="0">
                <a:hlinkClick r:id="rId5"/>
              </a:rPr>
              <a:t>Anubhav.abap@gmail.com</a:t>
            </a:r>
            <a:endParaRPr lang="en-IN" sz="1800" dirty="0"/>
          </a:p>
          <a:p>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Certification</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6934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20</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3335</TotalTime>
  <Words>503</Words>
  <Application>Microsoft Office PowerPoint</Application>
  <PresentationFormat>Custom</PresentationFormat>
  <Paragraphs>72</Paragraphs>
  <Slides>9</Slides>
  <Notes>6</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9</vt:i4>
      </vt:variant>
    </vt:vector>
  </HeadingPairs>
  <TitlesOfParts>
    <vt:vector size="24" baseType="lpstr">
      <vt:lpstr>Segoe UI</vt:lpstr>
      <vt:lpstr>Calibri</vt:lpstr>
      <vt:lpstr>Open Sans</vt:lpstr>
      <vt:lpstr>Segoe UI Black</vt:lpstr>
      <vt:lpstr>bentonsans</vt:lpstr>
      <vt:lpstr>Quattrocento Sans</vt:lpstr>
      <vt:lpstr>Arial Black</vt:lpstr>
      <vt:lpstr>Cooper Black</vt:lpstr>
      <vt:lpstr>Segoe UI Light</vt:lpstr>
      <vt:lpstr>Cambria</vt:lpstr>
      <vt:lpstr>Arial</vt:lpstr>
      <vt:lpstr>Corben</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140</cp:revision>
  <dcterms:created xsi:type="dcterms:W3CDTF">2023-10-03T21:33:12Z</dcterms:created>
  <dcterms:modified xsi:type="dcterms:W3CDTF">2024-10-04T08:40:34Z</dcterms:modified>
</cp:coreProperties>
</file>