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2"/>
  </p:notesMasterIdLst>
  <p:sldIdLst>
    <p:sldId id="256" r:id="rId5"/>
    <p:sldId id="402" r:id="rId6"/>
    <p:sldId id="276" r:id="rId7"/>
    <p:sldId id="314" r:id="rId8"/>
    <p:sldId id="324" r:id="rId9"/>
    <p:sldId id="328" r:id="rId10"/>
    <p:sldId id="329" r:id="rId11"/>
    <p:sldId id="330" r:id="rId12"/>
    <p:sldId id="331" r:id="rId13"/>
    <p:sldId id="1178" r:id="rId14"/>
    <p:sldId id="1179" r:id="rId15"/>
    <p:sldId id="1180" r:id="rId16"/>
    <p:sldId id="1181" r:id="rId17"/>
    <p:sldId id="1182" r:id="rId18"/>
    <p:sldId id="1183" r:id="rId19"/>
    <p:sldId id="419" r:id="rId20"/>
    <p:sldId id="409" r:id="rId21"/>
  </p:sldIdLst>
  <p:sldSz cx="12188825" cy="6858000"/>
  <p:notesSz cx="6858000" cy="9144000"/>
  <p:embeddedFontLst>
    <p:embeddedFont>
      <p:font typeface="72 Monospace" panose="020B0509030603020204" pitchFamily="49" charset="0"/>
      <p:regular r:id="rId23"/>
      <p:bold r:id="rId24"/>
    </p:embeddedFont>
    <p:embeddedFont>
      <p:font typeface="Arial Black" panose="020B0A04020102020204" pitchFamily="34" charset="0"/>
      <p:regular r:id="rId25"/>
      <p:bold r:id="rId26"/>
    </p:embeddedFont>
    <p:embeddedFont>
      <p:font typeface="Cambria" panose="02040503050406030204" pitchFamily="18"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Cooper Black" panose="0208090404030B020404" pitchFamily="18" charset="0"/>
      <p:regular r:id="rId35"/>
    </p:embeddedFont>
    <p:embeddedFont>
      <p:font typeface="Corben" panose="020B0604020202020204" charset="0"/>
      <p:bold r:id="rId36"/>
    </p:embeddedFont>
    <p:embeddedFont>
      <p:font typeface="Open Sans" panose="020B060603050402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Black" panose="020B0A02040204020203" pitchFamily="34" charset="0"/>
      <p:bold r:id="rId49"/>
      <p:boldItalic r:id="rId50"/>
    </p:embeddedFont>
    <p:embeddedFont>
      <p:font typeface="Segoe UI Light" panose="020B0502040204020203"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9.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10" Type="http://schemas.openxmlformats.org/officeDocument/2006/relationships/slide" Target="slides/slide6.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8:09:35.640"/>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8/30/2024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38.xml"/><Relationship Id="rId4" Type="http://schemas.openxmlformats.org/officeDocument/2006/relationships/image" Target="../media/image545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7.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165089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231459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993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60413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98276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165999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937725"/>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Understanding BDEF in detail</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Compiler fields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Entity Manipulation Language</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EML Code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80" y="836712"/>
            <a:ext cx="8173206"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MODIFY ENTITY OF </a:t>
            </a:r>
            <a:r>
              <a:rPr lang="en-US" sz="2800" b="1" dirty="0" err="1">
                <a:solidFill>
                  <a:schemeClr val="dk1"/>
                </a:solidFill>
                <a:latin typeface="Calibri"/>
                <a:ea typeface="Calibri"/>
                <a:cs typeface="Calibri"/>
                <a:sym typeface="Calibri"/>
              </a:rPr>
              <a:t>EntityName</a:t>
            </a:r>
            <a:r>
              <a:rPr lang="en-US" sz="2800" dirty="0">
                <a:solidFill>
                  <a:schemeClr val="dk1"/>
                </a:solidFill>
                <a:latin typeface="Calibri"/>
                <a:ea typeface="Calibri"/>
                <a:cs typeface="Calibri"/>
                <a:sym typeface="Calibri"/>
              </a:rPr>
              <a:t> AS </a:t>
            </a:r>
            <a:r>
              <a:rPr lang="en-US" sz="2800" dirty="0" err="1">
                <a:solidFill>
                  <a:schemeClr val="dk1"/>
                </a:solidFill>
                <a:latin typeface="Calibri"/>
                <a:ea typeface="Calibri"/>
                <a:cs typeface="Calibri"/>
                <a:sym typeface="Calibri"/>
              </a:rPr>
              <a:t>alias_name</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ENTITY </a:t>
            </a:r>
            <a:r>
              <a:rPr lang="en-US" sz="2800" b="1" dirty="0" err="1">
                <a:solidFill>
                  <a:schemeClr val="dk1"/>
                </a:solidFill>
                <a:latin typeface="Calibri"/>
                <a:ea typeface="Calibri"/>
                <a:cs typeface="Calibri"/>
                <a:sym typeface="Calibri"/>
              </a:rPr>
              <a:t>EntityName</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CREATE FROM </a:t>
            </a:r>
            <a:r>
              <a:rPr lang="en-US" sz="2800" dirty="0" err="1">
                <a:solidFill>
                  <a:schemeClr val="dk1"/>
                </a:solidFill>
                <a:latin typeface="Calibri"/>
                <a:ea typeface="Calibri"/>
                <a:cs typeface="Calibri"/>
                <a:sym typeface="Calibri"/>
              </a:rPr>
              <a:t>lt_create</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UPDATE FROM </a:t>
            </a:r>
            <a:r>
              <a:rPr lang="en-US" sz="2800" dirty="0" err="1">
                <a:solidFill>
                  <a:schemeClr val="dk1"/>
                </a:solidFill>
                <a:latin typeface="Calibri"/>
                <a:ea typeface="Calibri"/>
                <a:cs typeface="Calibri"/>
                <a:sym typeface="Calibri"/>
              </a:rPr>
              <a:t>lt_update</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DELETE FROM </a:t>
            </a:r>
            <a:r>
              <a:rPr lang="en-US" sz="2800" dirty="0" err="1">
                <a:solidFill>
                  <a:schemeClr val="dk1"/>
                </a:solidFill>
                <a:latin typeface="Calibri"/>
                <a:ea typeface="Calibri"/>
                <a:cs typeface="Calibri"/>
                <a:sym typeface="Calibri"/>
              </a:rPr>
              <a:t>lt_delete</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CREATE BY </a:t>
            </a:r>
            <a:r>
              <a:rPr lang="en-US" sz="2800" b="1" dirty="0">
                <a:solidFill>
                  <a:schemeClr val="dk1"/>
                </a:solidFill>
                <a:latin typeface="Calibri"/>
                <a:ea typeface="Calibri"/>
                <a:cs typeface="Calibri"/>
                <a:sym typeface="Calibri"/>
              </a:rPr>
              <a:t>\_</a:t>
            </a:r>
            <a:r>
              <a:rPr lang="en-US" sz="2800" b="1" dirty="0" err="1">
                <a:solidFill>
                  <a:schemeClr val="dk1"/>
                </a:solidFill>
                <a:latin typeface="Calibri"/>
                <a:ea typeface="Calibri"/>
                <a:cs typeface="Calibri"/>
                <a:sym typeface="Calibri"/>
              </a:rPr>
              <a:t>AssociationName</a:t>
            </a:r>
            <a:r>
              <a:rPr lang="en-US" sz="2800" dirty="0">
                <a:solidFill>
                  <a:schemeClr val="dk1"/>
                </a:solidFill>
                <a:latin typeface="Calibri"/>
                <a:ea typeface="Calibri"/>
                <a:cs typeface="Calibri"/>
                <a:sym typeface="Calibri"/>
              </a:rPr>
              <a:t> FROM </a:t>
            </a:r>
            <a:r>
              <a:rPr lang="en-US" sz="2800" dirty="0" err="1">
                <a:solidFill>
                  <a:schemeClr val="dk1"/>
                </a:solidFill>
                <a:latin typeface="Calibri"/>
                <a:ea typeface="Calibri"/>
                <a:cs typeface="Calibri"/>
                <a:sym typeface="Calibri"/>
              </a:rPr>
              <a:t>lt_instance_cba</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RESULT </a:t>
            </a:r>
            <a:r>
              <a:rPr lang="en-US" sz="2800" dirty="0" err="1">
                <a:solidFill>
                  <a:schemeClr val="dk1"/>
                </a:solidFill>
                <a:latin typeface="Calibri"/>
                <a:ea typeface="Calibri"/>
                <a:cs typeface="Calibri"/>
                <a:sym typeface="Calibri"/>
              </a:rPr>
              <a:t>lt_result</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FAILED </a:t>
            </a:r>
            <a:r>
              <a:rPr lang="en-US" sz="2800" dirty="0" err="1">
                <a:solidFill>
                  <a:schemeClr val="dk1"/>
                </a:solidFill>
                <a:latin typeface="Calibri"/>
                <a:ea typeface="Calibri"/>
                <a:cs typeface="Calibri"/>
                <a:sym typeface="Calibri"/>
              </a:rPr>
              <a:t>lt_failed</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REPORTED </a:t>
            </a:r>
            <a:r>
              <a:rPr lang="en-US" sz="2800" dirty="0" err="1">
                <a:solidFill>
                  <a:schemeClr val="dk1"/>
                </a:solidFill>
                <a:latin typeface="Calibri"/>
                <a:ea typeface="Calibri"/>
                <a:cs typeface="Calibri"/>
                <a:sym typeface="Calibri"/>
              </a:rPr>
              <a:t>lt_messages</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MAPPED </a:t>
            </a:r>
            <a:r>
              <a:rPr lang="en-US" sz="2800" dirty="0" err="1">
                <a:solidFill>
                  <a:schemeClr val="dk1"/>
                </a:solidFill>
                <a:latin typeface="Calibri"/>
                <a:ea typeface="Calibri"/>
                <a:cs typeface="Calibri"/>
                <a:sym typeface="Calibri"/>
              </a:rPr>
              <a:t>lt_mapped</a:t>
            </a:r>
            <a:r>
              <a:rPr lang="en-US" sz="2800" dirty="0">
                <a:solidFill>
                  <a:schemeClr val="dk1"/>
                </a:solidFill>
                <a:latin typeface="Calibri"/>
                <a:ea typeface="Calibri"/>
                <a:cs typeface="Calibri"/>
                <a:sym typeface="Calibri"/>
              </a:rPr>
              <a:t>. </a:t>
            </a:r>
            <a:endParaRPr dirty="0"/>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0291BB2-7846-CE3C-19B8-F6507E8E3753}"/>
                  </a:ext>
                </a:extLst>
              </p14:cNvPr>
              <p14:cNvContentPartPr/>
              <p14:nvPr/>
            </p14:nvContentPartPr>
            <p14:xfrm>
              <a:off x="5946412" y="1435702"/>
              <a:ext cx="360" cy="360"/>
            </p14:xfrm>
          </p:contentPart>
        </mc:Choice>
        <mc:Fallback>
          <p:pic>
            <p:nvPicPr>
              <p:cNvPr id="2" name="Ink 1">
                <a:extLst>
                  <a:ext uri="{FF2B5EF4-FFF2-40B4-BE49-F238E27FC236}">
                    <a16:creationId xmlns:a16="http://schemas.microsoft.com/office/drawing/2014/main" id="{E0291BB2-7846-CE3C-19B8-F6507E8E3753}"/>
                  </a:ext>
                </a:extLst>
              </p:cNvPr>
              <p:cNvPicPr/>
              <p:nvPr/>
            </p:nvPicPr>
            <p:blipFill>
              <a:blip r:embed="rId5"/>
              <a:stretch>
                <a:fillRect/>
              </a:stretch>
            </p:blipFill>
            <p:spPr>
              <a:xfrm>
                <a:off x="5937772" y="1427062"/>
                <a:ext cx="18000" cy="18000"/>
              </a:xfrm>
              <a:prstGeom prst="rect">
                <a:avLst/>
              </a:prstGeom>
            </p:spPr>
          </p:pic>
        </mc:Fallback>
      </mc:AlternateContent>
      <p:sp>
        <p:nvSpPr>
          <p:cNvPr id="3" name="Arrow: Down 2">
            <a:extLst>
              <a:ext uri="{FF2B5EF4-FFF2-40B4-BE49-F238E27FC236}">
                <a16:creationId xmlns:a16="http://schemas.microsoft.com/office/drawing/2014/main" id="{52791CCE-48F8-0AAE-E107-F8D6F6D90E09}"/>
              </a:ext>
            </a:extLst>
          </p:cNvPr>
          <p:cNvSpPr/>
          <p:nvPr/>
        </p:nvSpPr>
        <p:spPr>
          <a:xfrm>
            <a:off x="8475076" y="1843745"/>
            <a:ext cx="1687291" cy="14970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20E337B-4722-B40E-D3D5-22097A4F2353}"/>
              </a:ext>
            </a:extLst>
          </p:cNvPr>
          <p:cNvSpPr txBox="1"/>
          <p:nvPr/>
        </p:nvSpPr>
        <p:spPr>
          <a:xfrm>
            <a:off x="8398186" y="862362"/>
            <a:ext cx="1571050" cy="738664"/>
          </a:xfrm>
          <a:prstGeom prst="rect">
            <a:avLst/>
          </a:prstGeom>
          <a:noFill/>
        </p:spPr>
        <p:txBody>
          <a:bodyPr wrap="square" rtlCol="0">
            <a:spAutoFit/>
          </a:bodyPr>
          <a:lstStyle/>
          <a:p>
            <a:r>
              <a:rPr lang="en-IN" dirty="0"/>
              <a:t>	%CID</a:t>
            </a:r>
          </a:p>
          <a:p>
            <a:r>
              <a:rPr lang="en-IN" dirty="0"/>
              <a:t>Rec 1	t1</a:t>
            </a:r>
          </a:p>
          <a:p>
            <a:r>
              <a:rPr lang="en-IN" dirty="0"/>
              <a:t>Rec 2	t2</a:t>
            </a:r>
          </a:p>
        </p:txBody>
      </p:sp>
      <p:sp>
        <p:nvSpPr>
          <p:cNvPr id="6" name="Rectangle 5">
            <a:extLst>
              <a:ext uri="{FF2B5EF4-FFF2-40B4-BE49-F238E27FC236}">
                <a16:creationId xmlns:a16="http://schemas.microsoft.com/office/drawing/2014/main" id="{4E72D17C-B1F7-3E7C-1B09-B8E8552A5C02}"/>
              </a:ext>
            </a:extLst>
          </p:cNvPr>
          <p:cNvSpPr/>
          <p:nvPr/>
        </p:nvSpPr>
        <p:spPr>
          <a:xfrm>
            <a:off x="9395613" y="3556056"/>
            <a:ext cx="1687291" cy="798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 BO</a:t>
            </a:r>
          </a:p>
        </p:txBody>
      </p:sp>
      <p:sp>
        <p:nvSpPr>
          <p:cNvPr id="9" name="Arrow: Down 8">
            <a:extLst>
              <a:ext uri="{FF2B5EF4-FFF2-40B4-BE49-F238E27FC236}">
                <a16:creationId xmlns:a16="http://schemas.microsoft.com/office/drawing/2014/main" id="{BF6D6D5F-5810-D606-B210-2A8566303AEA}"/>
              </a:ext>
            </a:extLst>
          </p:cNvPr>
          <p:cNvSpPr/>
          <p:nvPr/>
        </p:nvSpPr>
        <p:spPr>
          <a:xfrm rot="10800000">
            <a:off x="10239258" y="1736113"/>
            <a:ext cx="1687291" cy="14970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Magnetic Disk 9">
            <a:extLst>
              <a:ext uri="{FF2B5EF4-FFF2-40B4-BE49-F238E27FC236}">
                <a16:creationId xmlns:a16="http://schemas.microsoft.com/office/drawing/2014/main" id="{328B235F-5140-7B88-E593-72C59E91F62B}"/>
              </a:ext>
            </a:extLst>
          </p:cNvPr>
          <p:cNvSpPr/>
          <p:nvPr/>
        </p:nvSpPr>
        <p:spPr>
          <a:xfrm>
            <a:off x="8290969" y="4805203"/>
            <a:ext cx="1185014" cy="108623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400005</a:t>
            </a:r>
          </a:p>
        </p:txBody>
      </p:sp>
      <p:sp>
        <p:nvSpPr>
          <p:cNvPr id="11" name="TextBox 10">
            <a:extLst>
              <a:ext uri="{FF2B5EF4-FFF2-40B4-BE49-F238E27FC236}">
                <a16:creationId xmlns:a16="http://schemas.microsoft.com/office/drawing/2014/main" id="{7240710A-FA06-E755-8973-86A98B31A18B}"/>
              </a:ext>
            </a:extLst>
          </p:cNvPr>
          <p:cNvSpPr txBox="1"/>
          <p:nvPr/>
        </p:nvSpPr>
        <p:spPr>
          <a:xfrm>
            <a:off x="10543216" y="1146804"/>
            <a:ext cx="1488831" cy="276999"/>
          </a:xfrm>
          <a:prstGeom prst="rect">
            <a:avLst/>
          </a:prstGeom>
          <a:noFill/>
        </p:spPr>
        <p:txBody>
          <a:bodyPr wrap="square" rtlCol="0">
            <a:spAutoFit/>
          </a:bodyPr>
          <a:lstStyle/>
          <a:p>
            <a:r>
              <a:rPr lang="en-IN" sz="1200" dirty="0"/>
              <a:t>T1 -&gt; 400005</a:t>
            </a:r>
          </a:p>
        </p:txBody>
      </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TotalTime>
  <Words>2018</Words>
  <Application>Microsoft Office PowerPoint</Application>
  <PresentationFormat>Custom</PresentationFormat>
  <Paragraphs>201</Paragraphs>
  <Slides>17</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17</vt:i4>
      </vt:variant>
    </vt:vector>
  </HeadingPairs>
  <TitlesOfParts>
    <vt:vector size="34" baseType="lpstr">
      <vt:lpstr>Arial Black</vt:lpstr>
      <vt:lpstr>Arial</vt:lpstr>
      <vt:lpstr>Consolas</vt:lpstr>
      <vt:lpstr>Cambria</vt:lpstr>
      <vt:lpstr>Open Sans</vt:lpstr>
      <vt:lpstr>Corben</vt:lpstr>
      <vt:lpstr>Segoe UI</vt:lpstr>
      <vt:lpstr>Segoe UI Black</vt:lpstr>
      <vt:lpstr>Calibri</vt:lpstr>
      <vt:lpstr>Segoe UI Light</vt:lpstr>
      <vt:lpstr>72 Monospace</vt:lpstr>
      <vt:lpstr>Cooper Black</vt:lpstr>
      <vt:lpstr>Quattrocento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58</cp:revision>
  <dcterms:created xsi:type="dcterms:W3CDTF">2023-10-03T21:33:12Z</dcterms:created>
  <dcterms:modified xsi:type="dcterms:W3CDTF">2024-08-30T08:36:27Z</dcterms:modified>
</cp:coreProperties>
</file>