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17"/>
  </p:notesMasterIdLst>
  <p:sldIdLst>
    <p:sldId id="256" r:id="rId5"/>
    <p:sldId id="402" r:id="rId6"/>
    <p:sldId id="276" r:id="rId7"/>
    <p:sldId id="314" r:id="rId8"/>
    <p:sldId id="1184" r:id="rId9"/>
    <p:sldId id="1185" r:id="rId10"/>
    <p:sldId id="1208" r:id="rId11"/>
    <p:sldId id="1209" r:id="rId12"/>
    <p:sldId id="340" r:id="rId13"/>
    <p:sldId id="341" r:id="rId14"/>
    <p:sldId id="419" r:id="rId15"/>
    <p:sldId id="409" r:id="rId16"/>
  </p:sldIdLst>
  <p:sldSz cx="12188825" cy="6858000"/>
  <p:notesSz cx="6858000" cy="9144000"/>
  <p:embeddedFontLst>
    <p:embeddedFont>
      <p:font typeface="Arial Black" panose="020B0A04020102020204" pitchFamily="34" charset="0"/>
      <p:regular r:id="rId18"/>
      <p:bold r:id="rId19"/>
    </p:embeddedFont>
    <p:embeddedFont>
      <p:font typeface="Cambria" panose="02040503050406030204" pitchFamily="18" charset="0"/>
      <p:regular r:id="rId20"/>
      <p:bold r:id="rId21"/>
      <p:italic r:id="rId22"/>
      <p:boldItalic r:id="rId23"/>
    </p:embeddedFont>
    <p:embeddedFont>
      <p:font typeface="Cooper Black" panose="0208090404030B020404" pitchFamily="18" charset="0"/>
      <p:regular r:id="rId24"/>
    </p:embeddedFont>
    <p:embeddedFont>
      <p:font typeface="Corben" panose="020B0604020202020204" charset="0"/>
      <p:bold r:id="rId25"/>
    </p:embeddedFont>
    <p:embeddedFont>
      <p:font typeface="Open Sans" panose="020B0606030504020204" pitchFamily="34" charset="0"/>
      <p:regular r:id="rId26"/>
      <p:bold r:id="rId27"/>
      <p:italic r:id="rId28"/>
      <p:boldItalic r:id="rId29"/>
    </p:embeddedFont>
    <p:embeddedFont>
      <p:font typeface="Quattrocento Sans" panose="020B0502050000020003" pitchFamily="34"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
      <p:font typeface="Segoe UI Black" panose="020B0A02040204020203" pitchFamily="34" charset="0"/>
      <p:bold r:id="rId38"/>
      <p:boldItalic r:id="rId39"/>
    </p:embeddedFont>
    <p:embeddedFont>
      <p:font typeface="Segoe UI Light" panose="020B0502040204020203" pitchFamily="34"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10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20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0" Type="http://schemas.openxmlformats.org/officeDocument/2006/relationships/font" Target="fonts/font3.fntdata"/><Relationship Id="rId41" Type="http://schemas.openxmlformats.org/officeDocument/2006/relationships/font" Target="fonts/font24.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6:04:36.903"/>
    </inkml:context>
    <inkml:brush xml:id="br0">
      <inkml:brushProperty name="width" value="0.1" units="cm"/>
      <inkml:brushProperty name="height" value="0.1"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6" name="Google Shape;1656;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5" name="Google Shape;1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9/2/2024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9/2/2024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4" r:id="rId2"/>
    <p:sldLayoutId id="2147483735" r:id="rId3"/>
    <p:sldLayoutId id="2147483736" r:id="rId4"/>
    <p:sldLayoutId id="2147483737" r:id="rId5"/>
    <p:sldLayoutId id="2147483738" r:id="rId6"/>
    <p:sldLayoutId id="2147483739" r:id="rId7"/>
    <p:sldLayoutId id="214748374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tiff"/><Relationship Id="rId2" Type="http://schemas.openxmlformats.org/officeDocument/2006/relationships/notesSlide" Target="../notesSlides/notesSlide6.xml"/><Relationship Id="rId1" Type="http://schemas.openxmlformats.org/officeDocument/2006/relationships/slideLayout" Target="../slideLayouts/slideLayout37.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38.xml"/><Relationship Id="rId4" Type="http://schemas.openxmlformats.org/officeDocument/2006/relationships/image" Target="../media/image22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DAY-8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8" name="Google Shape;1668;p86"/>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Many times we would like to perform business specific checks in our application, The rap framework is only responsible to perform CURDQ operations. It does not know what are all the business rules applies to our code.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If we return FAILED and MESSAGE then the RAP will terminate the update/create and shows the message to the user on Fiori App.</a:t>
            </a:r>
            <a:endParaRPr sz="1800" dirty="0">
              <a:solidFill>
                <a:schemeClr val="dk1"/>
              </a:solidFill>
              <a:latin typeface="Calibri"/>
              <a:ea typeface="Calibri"/>
              <a:cs typeface="Calibri"/>
              <a:sym typeface="Calibri"/>
            </a:endParaRPr>
          </a:p>
        </p:txBody>
      </p:sp>
      <p:sp>
        <p:nvSpPr>
          <p:cNvPr id="1669" name="Google Shape;1669;p8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Validations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8">
                                            <p:txEl>
                                              <p:pRg st="0" end="0"/>
                                            </p:txEl>
                                          </p:spTgt>
                                        </p:tgtEl>
                                        <p:attrNameLst>
                                          <p:attrName>style.visibility</p:attrName>
                                        </p:attrNameLst>
                                      </p:cBhvr>
                                      <p:to>
                                        <p:strVal val="visible"/>
                                      </p:to>
                                    </p:set>
                                    <p:animEffect transition="in" filter="fade">
                                      <p:cBhvr>
                                        <p:cTn id="7" dur="1000"/>
                                        <p:tgtEl>
                                          <p:spTgt spid="1668">
                                            <p:txEl>
                                              <p:pRg st="0" end="0"/>
                                            </p:txEl>
                                          </p:spTgt>
                                        </p:tgtEl>
                                      </p:cBhvr>
                                    </p:animEffect>
                                    <p:anim calcmode="lin" valueType="num">
                                      <p:cBhvr>
                                        <p:cTn id="8" dur="1000" fill="hold"/>
                                        <p:tgtEl>
                                          <p:spTgt spid="16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8">
                                            <p:txEl>
                                              <p:pRg st="1" end="1"/>
                                            </p:txEl>
                                          </p:spTgt>
                                        </p:tgtEl>
                                        <p:attrNameLst>
                                          <p:attrName>style.visibility</p:attrName>
                                        </p:attrNameLst>
                                      </p:cBhvr>
                                      <p:to>
                                        <p:strVal val="visible"/>
                                      </p:to>
                                    </p:set>
                                    <p:animEffect transition="in" filter="fade">
                                      <p:cBhvr>
                                        <p:cTn id="12" dur="1000"/>
                                        <p:tgtEl>
                                          <p:spTgt spid="1668">
                                            <p:txEl>
                                              <p:pRg st="1" end="1"/>
                                            </p:txEl>
                                          </p:spTgt>
                                        </p:tgtEl>
                                      </p:cBhvr>
                                    </p:animEffect>
                                    <p:anim calcmode="lin" valueType="num">
                                      <p:cBhvr>
                                        <p:cTn id="13" dur="1000" fill="hold"/>
                                        <p:tgtEl>
                                          <p:spTgt spid="166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a:t>
            </a:r>
            <a:r>
              <a:rPr lang="en-US" sz="5400" b="1" dirty="0">
                <a:solidFill>
                  <a:srgbClr val="75C042"/>
                </a:solidFill>
                <a:latin typeface="Segoe UI" panose="020B0502040204020203" pitchFamily="34" charset="0"/>
                <a:ea typeface="Calibri Light" charset="0"/>
                <a:cs typeface="Segoe UI" panose="020B0502040204020203" pitchFamily="34" charset="0"/>
              </a:rPr>
              <a:t>7</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Early Numbering</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Static Feature Control</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600523"/>
            <a:ext cx="2597506" cy="646331"/>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Dynamic Feature Control</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Actions</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5</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Sequence of calls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Smiley Face 4">
            <a:extLst>
              <a:ext uri="{FF2B5EF4-FFF2-40B4-BE49-F238E27FC236}">
                <a16:creationId xmlns:a16="http://schemas.microsoft.com/office/drawing/2014/main" id="{397C1A14-8545-15D4-A4BE-883A4A247DF4}"/>
              </a:ext>
            </a:extLst>
          </p:cNvPr>
          <p:cNvSpPr/>
          <p:nvPr/>
        </p:nvSpPr>
        <p:spPr>
          <a:xfrm>
            <a:off x="333772" y="620688"/>
            <a:ext cx="432049" cy="43204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39F3C4B-CCF8-C0B5-DB02-9D9A5CE7C4C7}"/>
              </a:ext>
            </a:extLst>
          </p:cNvPr>
          <p:cNvCxnSpPr>
            <a:stCxn id="5" idx="4"/>
          </p:cNvCxnSpPr>
          <p:nvPr/>
        </p:nvCxnSpPr>
        <p:spPr>
          <a:xfrm flipH="1">
            <a:off x="549796" y="10527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9BDCE121-3119-56ED-A335-B960F01B5B4D}"/>
              </a:ext>
            </a:extLst>
          </p:cNvPr>
          <p:cNvSpPr/>
          <p:nvPr/>
        </p:nvSpPr>
        <p:spPr>
          <a:xfrm>
            <a:off x="1485900" y="62068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Fiori app</a:t>
            </a:r>
          </a:p>
        </p:txBody>
      </p:sp>
      <p:cxnSp>
        <p:nvCxnSpPr>
          <p:cNvPr id="9" name="Straight Connector 8">
            <a:extLst>
              <a:ext uri="{FF2B5EF4-FFF2-40B4-BE49-F238E27FC236}">
                <a16:creationId xmlns:a16="http://schemas.microsoft.com/office/drawing/2014/main" id="{2BEE97BF-4614-BD76-12F5-DD97C3F87440}"/>
              </a:ext>
            </a:extLst>
          </p:cNvPr>
          <p:cNvCxnSpPr/>
          <p:nvPr/>
        </p:nvCxnSpPr>
        <p:spPr>
          <a:xfrm flipH="1">
            <a:off x="2241984" y="103157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BE766A60-0B77-9765-9547-75DA3C9E35D8}"/>
              </a:ext>
            </a:extLst>
          </p:cNvPr>
          <p:cNvSpPr/>
          <p:nvPr/>
        </p:nvSpPr>
        <p:spPr>
          <a:xfrm>
            <a:off x="3646140" y="61754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OData</a:t>
            </a:r>
          </a:p>
        </p:txBody>
      </p:sp>
      <p:cxnSp>
        <p:nvCxnSpPr>
          <p:cNvPr id="11" name="Straight Connector 10">
            <a:extLst>
              <a:ext uri="{FF2B5EF4-FFF2-40B4-BE49-F238E27FC236}">
                <a16:creationId xmlns:a16="http://schemas.microsoft.com/office/drawing/2014/main" id="{5CC8DF21-EA0F-9512-CEF2-B1ECA3B42F08}"/>
              </a:ext>
            </a:extLst>
          </p:cNvPr>
          <p:cNvCxnSpPr/>
          <p:nvPr/>
        </p:nvCxnSpPr>
        <p:spPr>
          <a:xfrm flipH="1">
            <a:off x="4402224" y="10284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BD51BE1F-ACBE-B1AD-32FF-87583ACDEE22}"/>
              </a:ext>
            </a:extLst>
          </p:cNvPr>
          <p:cNvSpPr/>
          <p:nvPr/>
        </p:nvSpPr>
        <p:spPr>
          <a:xfrm>
            <a:off x="6038971" y="61495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RAP</a:t>
            </a:r>
          </a:p>
        </p:txBody>
      </p:sp>
      <p:cxnSp>
        <p:nvCxnSpPr>
          <p:cNvPr id="13" name="Straight Connector 12">
            <a:extLst>
              <a:ext uri="{FF2B5EF4-FFF2-40B4-BE49-F238E27FC236}">
                <a16:creationId xmlns:a16="http://schemas.microsoft.com/office/drawing/2014/main" id="{18729125-FE73-9F26-4CBC-38C2E30231B4}"/>
              </a:ext>
            </a:extLst>
          </p:cNvPr>
          <p:cNvCxnSpPr/>
          <p:nvPr/>
        </p:nvCxnSpPr>
        <p:spPr>
          <a:xfrm flipH="1">
            <a:off x="6795055" y="102584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17B78569-0C1B-210A-D929-CD73423A176B}"/>
              </a:ext>
            </a:extLst>
          </p:cNvPr>
          <p:cNvSpPr/>
          <p:nvPr/>
        </p:nvSpPr>
        <p:spPr>
          <a:xfrm>
            <a:off x="10378888" y="63611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HANADB</a:t>
            </a:r>
          </a:p>
        </p:txBody>
      </p:sp>
      <p:cxnSp>
        <p:nvCxnSpPr>
          <p:cNvPr id="15" name="Straight Connector 14">
            <a:extLst>
              <a:ext uri="{FF2B5EF4-FFF2-40B4-BE49-F238E27FC236}">
                <a16:creationId xmlns:a16="http://schemas.microsoft.com/office/drawing/2014/main" id="{8EB3ACAC-1578-5827-40B1-A7819B4B37D8}"/>
              </a:ext>
            </a:extLst>
          </p:cNvPr>
          <p:cNvCxnSpPr/>
          <p:nvPr/>
        </p:nvCxnSpPr>
        <p:spPr>
          <a:xfrm flipH="1">
            <a:off x="11134972" y="104700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388A78-D9C3-6072-DA2E-C462DCA5E7A9}"/>
              </a:ext>
            </a:extLst>
          </p:cNvPr>
          <p:cNvCxnSpPr/>
          <p:nvPr/>
        </p:nvCxnSpPr>
        <p:spPr>
          <a:xfrm>
            <a:off x="549796" y="1340768"/>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8B3EDD-CC43-3268-28A6-756C333A62DE}"/>
              </a:ext>
            </a:extLst>
          </p:cNvPr>
          <p:cNvCxnSpPr>
            <a:cxnSpLocks/>
          </p:cNvCxnSpPr>
          <p:nvPr/>
        </p:nvCxnSpPr>
        <p:spPr>
          <a:xfrm>
            <a:off x="2277988" y="1556792"/>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1A387C-3FD3-BAC8-A05C-510332A11559}"/>
              </a:ext>
            </a:extLst>
          </p:cNvPr>
          <p:cNvCxnSpPr>
            <a:cxnSpLocks/>
            <a:endCxn id="27" idx="0"/>
          </p:cNvCxnSpPr>
          <p:nvPr/>
        </p:nvCxnSpPr>
        <p:spPr>
          <a:xfrm flipV="1">
            <a:off x="4402224" y="1823664"/>
            <a:ext cx="2369972" cy="2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4CEBFA-7D66-E94D-D40A-63258B060367}"/>
              </a:ext>
            </a:extLst>
          </p:cNvPr>
          <p:cNvCxnSpPr>
            <a:cxnSpLocks/>
            <a:endCxn id="24" idx="0"/>
          </p:cNvCxnSpPr>
          <p:nvPr/>
        </p:nvCxnSpPr>
        <p:spPr>
          <a:xfrm flipV="1">
            <a:off x="6814492" y="2330347"/>
            <a:ext cx="4309049" cy="1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F6AAB8-91A8-D9A9-2E76-87F7A9BBECAA}"/>
              </a:ext>
            </a:extLst>
          </p:cNvPr>
          <p:cNvSpPr/>
          <p:nvPr/>
        </p:nvSpPr>
        <p:spPr>
          <a:xfrm>
            <a:off x="11100681" y="2330347"/>
            <a:ext cx="45719" cy="276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092014B3-4B0B-2CF8-1AB7-DB3DB9197B27}"/>
              </a:ext>
            </a:extLst>
          </p:cNvPr>
          <p:cNvCxnSpPr>
            <a:cxnSpLocks/>
            <a:stCxn id="24" idx="2"/>
            <a:endCxn id="27" idx="2"/>
          </p:cNvCxnSpPr>
          <p:nvPr/>
        </p:nvCxnSpPr>
        <p:spPr>
          <a:xfrm flipH="1" flipV="1">
            <a:off x="6772196" y="2600327"/>
            <a:ext cx="4351345"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EB172FB-168C-E9B2-8D4F-1E62E12E083D}"/>
              </a:ext>
            </a:extLst>
          </p:cNvPr>
          <p:cNvSpPr/>
          <p:nvPr/>
        </p:nvSpPr>
        <p:spPr>
          <a:xfrm>
            <a:off x="6749336" y="1823664"/>
            <a:ext cx="45719" cy="776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E22502EA-3465-5BBA-216F-3403C31FEB87}"/>
              </a:ext>
            </a:extLst>
          </p:cNvPr>
          <p:cNvCxnSpPr>
            <a:cxnSpLocks/>
            <a:stCxn id="27" idx="2"/>
          </p:cNvCxnSpPr>
          <p:nvPr/>
        </p:nvCxnSpPr>
        <p:spPr>
          <a:xfrm flipH="1">
            <a:off x="4447943" y="2600327"/>
            <a:ext cx="2324253"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FA871-0F65-385D-2234-09E1A99F32E3}"/>
              </a:ext>
            </a:extLst>
          </p:cNvPr>
          <p:cNvCxnSpPr/>
          <p:nvPr/>
        </p:nvCxnSpPr>
        <p:spPr>
          <a:xfrm flipH="1">
            <a:off x="2277988" y="2924944"/>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4F9DC7-B795-4DA8-C1EB-5C6E338265E0}"/>
              </a:ext>
            </a:extLst>
          </p:cNvPr>
          <p:cNvCxnSpPr/>
          <p:nvPr/>
        </p:nvCxnSpPr>
        <p:spPr>
          <a:xfrm flipH="1">
            <a:off x="549796" y="3212976"/>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7295707-1C64-EFC0-49D4-938F2BA18F41}"/>
              </a:ext>
            </a:extLst>
          </p:cNvPr>
          <p:cNvSpPr/>
          <p:nvPr/>
        </p:nvSpPr>
        <p:spPr>
          <a:xfrm>
            <a:off x="4402224" y="1553654"/>
            <a:ext cx="45719" cy="129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8EFCCC11-1FB8-B25F-1B53-A6D149BFC7BA}"/>
              </a:ext>
            </a:extLst>
          </p:cNvPr>
          <p:cNvSpPr/>
          <p:nvPr/>
        </p:nvSpPr>
        <p:spPr>
          <a:xfrm>
            <a:off x="2232269" y="1364624"/>
            <a:ext cx="45719" cy="1848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5524566F-6F2A-F095-3C3F-14536EC01361}"/>
              </a:ext>
            </a:extLst>
          </p:cNvPr>
          <p:cNvSpPr/>
          <p:nvPr/>
        </p:nvSpPr>
        <p:spPr>
          <a:xfrm>
            <a:off x="8263679" y="633381"/>
            <a:ext cx="1512168" cy="43204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BIMP</a:t>
            </a:r>
          </a:p>
        </p:txBody>
      </p:sp>
      <p:cxnSp>
        <p:nvCxnSpPr>
          <p:cNvPr id="41" name="Straight Connector 40">
            <a:extLst>
              <a:ext uri="{FF2B5EF4-FFF2-40B4-BE49-F238E27FC236}">
                <a16:creationId xmlns:a16="http://schemas.microsoft.com/office/drawing/2014/main" id="{36274AFA-4073-6370-09FC-0ADFF13210E0}"/>
              </a:ext>
            </a:extLst>
          </p:cNvPr>
          <p:cNvCxnSpPr/>
          <p:nvPr/>
        </p:nvCxnSpPr>
        <p:spPr>
          <a:xfrm flipH="1">
            <a:off x="9019763" y="1044269"/>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EE8236B2-722A-E639-A076-5E475FCD4754}"/>
              </a:ext>
            </a:extLst>
          </p:cNvPr>
          <p:cNvCxnSpPr>
            <a:cxnSpLocks/>
          </p:cNvCxnSpPr>
          <p:nvPr/>
        </p:nvCxnSpPr>
        <p:spPr>
          <a:xfrm flipV="1">
            <a:off x="6772195" y="1927172"/>
            <a:ext cx="2222764" cy="3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423030E-0BC3-B0EB-9AF5-5B7317FC2842}"/>
              </a:ext>
            </a:extLst>
          </p:cNvPr>
          <p:cNvSpPr/>
          <p:nvPr/>
        </p:nvSpPr>
        <p:spPr>
          <a:xfrm>
            <a:off x="8994959" y="1902658"/>
            <a:ext cx="45719" cy="2769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FD4F023D-62A2-84DC-13E9-CCCB5798C126}"/>
              </a:ext>
            </a:extLst>
          </p:cNvPr>
          <p:cNvCxnSpPr>
            <a:cxnSpLocks/>
            <a:stCxn id="45" idx="2"/>
            <a:endCxn id="27" idx="3"/>
          </p:cNvCxnSpPr>
          <p:nvPr/>
        </p:nvCxnSpPr>
        <p:spPr>
          <a:xfrm flipH="1">
            <a:off x="6795055" y="2179653"/>
            <a:ext cx="2222764" cy="32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954C2E5-2E6E-9944-4977-9EA616E9186C}"/>
              </a:ext>
            </a:extLst>
          </p:cNvPr>
          <p:cNvSpPr/>
          <p:nvPr/>
        </p:nvSpPr>
        <p:spPr>
          <a:xfrm>
            <a:off x="6605309" y="2078118"/>
            <a:ext cx="315572" cy="307725"/>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B741D58F-CF33-EF1D-4FA0-64B8701356A6}"/>
              </a:ext>
            </a:extLst>
          </p:cNvPr>
          <p:cNvSpPr txBox="1"/>
          <p:nvPr/>
        </p:nvSpPr>
        <p:spPr>
          <a:xfrm>
            <a:off x="8248590" y="1695744"/>
            <a:ext cx="1584175" cy="276999"/>
          </a:xfrm>
          <a:prstGeom prst="rect">
            <a:avLst/>
          </a:prstGeom>
          <a:noFill/>
        </p:spPr>
        <p:txBody>
          <a:bodyPr wrap="square" rtlCol="0">
            <a:spAutoFit/>
          </a:bodyPr>
          <a:lstStyle/>
          <a:p>
            <a:r>
              <a:rPr lang="en-IN" sz="1200" b="1" dirty="0"/>
              <a:t>entities</a:t>
            </a:r>
          </a:p>
        </p:txBody>
      </p:sp>
      <p:sp>
        <p:nvSpPr>
          <p:cNvPr id="55" name="TextBox 54">
            <a:extLst>
              <a:ext uri="{FF2B5EF4-FFF2-40B4-BE49-F238E27FC236}">
                <a16:creationId xmlns:a16="http://schemas.microsoft.com/office/drawing/2014/main" id="{C45C42B8-4DED-2C78-C934-FD2ABA6B6483}"/>
              </a:ext>
            </a:extLst>
          </p:cNvPr>
          <p:cNvSpPr txBox="1"/>
          <p:nvPr/>
        </p:nvSpPr>
        <p:spPr>
          <a:xfrm>
            <a:off x="8264034" y="2098994"/>
            <a:ext cx="1584175" cy="461665"/>
          </a:xfrm>
          <a:prstGeom prst="rect">
            <a:avLst/>
          </a:prstGeom>
          <a:noFill/>
        </p:spPr>
        <p:txBody>
          <a:bodyPr wrap="square" rtlCol="0">
            <a:spAutoFit/>
          </a:bodyPr>
          <a:lstStyle/>
          <a:p>
            <a:r>
              <a:rPr lang="en-IN" sz="1200" b="1" dirty="0"/>
              <a:t>FAILED, MAPPED, REPORTED</a:t>
            </a:r>
          </a:p>
        </p:txBody>
      </p:sp>
    </p:spTree>
    <p:extLst>
      <p:ext uri="{BB962C8B-B14F-4D97-AF65-F5344CB8AC3E}">
        <p14:creationId xmlns:p14="http://schemas.microsoft.com/office/powerpoint/2010/main" val="405990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6</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369332"/>
          </a:xfrm>
          <a:prstGeom prst="rect">
            <a:avLst/>
          </a:prstGeom>
          <a:noFill/>
        </p:spPr>
        <p:txBody>
          <a:bodyPr wrap="square" rtlCol="0">
            <a:spAutoFit/>
          </a:bodyPr>
          <a:lstStyle/>
          <a:p>
            <a:r>
              <a:rPr lang="en-US" sz="1800" dirty="0"/>
              <a:t>Assign the booking Supplement ID automatically during creation with </a:t>
            </a:r>
            <a:r>
              <a:rPr lang="en-US" sz="1800"/>
              <a:t>early numbering.</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Exercise</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45F1575-E708-EF6C-633A-2AD5D9EB5792}"/>
                  </a:ext>
                </a:extLst>
              </p14:cNvPr>
              <p14:cNvContentPartPr/>
              <p14:nvPr/>
            </p14:nvContentPartPr>
            <p14:xfrm>
              <a:off x="2418052" y="957143"/>
              <a:ext cx="360" cy="360"/>
            </p14:xfrm>
          </p:contentPart>
        </mc:Choice>
        <mc:Fallback xmlns="">
          <p:pic>
            <p:nvPicPr>
              <p:cNvPr id="5" name="Ink 4">
                <a:extLst>
                  <a:ext uri="{FF2B5EF4-FFF2-40B4-BE49-F238E27FC236}">
                    <a16:creationId xmlns:a16="http://schemas.microsoft.com/office/drawing/2014/main" id="{A45F1575-E708-EF6C-633A-2AD5D9EB5792}"/>
                  </a:ext>
                </a:extLst>
              </p:cNvPr>
              <p:cNvPicPr/>
              <p:nvPr/>
            </p:nvPicPr>
            <p:blipFill>
              <a:blip r:embed="rId4"/>
              <a:stretch>
                <a:fillRect/>
              </a:stretch>
            </p:blipFill>
            <p:spPr>
              <a:xfrm>
                <a:off x="2400052" y="939503"/>
                <a:ext cx="36000" cy="36000"/>
              </a:xfrm>
              <a:prstGeom prst="rect">
                <a:avLst/>
              </a:prstGeom>
            </p:spPr>
          </p:pic>
        </mc:Fallback>
      </mc:AlternateContent>
    </p:spTree>
    <p:extLst>
      <p:ext uri="{BB962C8B-B14F-4D97-AF65-F5344CB8AC3E}">
        <p14:creationId xmlns:p14="http://schemas.microsoft.com/office/powerpoint/2010/main" val="829890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7</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031325"/>
          </a:xfrm>
          <a:prstGeom prst="rect">
            <a:avLst/>
          </a:prstGeom>
          <a:noFill/>
        </p:spPr>
        <p:txBody>
          <a:bodyPr wrap="square" rtlCol="0">
            <a:spAutoFit/>
          </a:bodyPr>
          <a:lstStyle/>
          <a:p>
            <a:r>
              <a:rPr lang="en-US" sz="1800" dirty="0"/>
              <a:t>As an application developer we want to determine which entities of our BO needs to allow create-, update-, delete- operations. Apart from that which properties of BO are allowed to be mandatory, read only, creatable, updatable. We can also control the availability of our data actions.</a:t>
            </a:r>
          </a:p>
          <a:p>
            <a:r>
              <a:rPr lang="en-US" sz="1800" dirty="0"/>
              <a:t>In RAP, feature controls are of 2 types:</a:t>
            </a:r>
          </a:p>
          <a:p>
            <a:pPr marL="342900" indent="-342900">
              <a:buAutoNum type="arabicPeriod"/>
            </a:pPr>
            <a:r>
              <a:rPr lang="en-US" sz="1800" dirty="0"/>
              <a:t>Static feature control – are specified at the level of behavior definition only. Statically declared and easy to implement.</a:t>
            </a:r>
          </a:p>
          <a:p>
            <a:pPr marL="342900" indent="-342900">
              <a:buAutoNum type="arabicPeriod"/>
            </a:pPr>
            <a:r>
              <a:rPr lang="en-US" sz="1800" dirty="0"/>
              <a:t>Dynamic feature control – complex to implement for more complex requirements. They require a mandatory implementation in BIMP class. We use keyword </a:t>
            </a:r>
            <a:r>
              <a:rPr lang="en-US" sz="1800" b="1" dirty="0" err="1"/>
              <a:t>features:instance</a:t>
            </a:r>
            <a:endParaRPr lang="en-IN" sz="1800" b="1"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Feature Control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F197B89D-2325-12C8-E987-51633A1ECDD4}"/>
              </a:ext>
            </a:extLst>
          </p:cNvPr>
          <p:cNvPicPr>
            <a:picLocks noChangeAspect="1"/>
          </p:cNvPicPr>
          <p:nvPr/>
        </p:nvPicPr>
        <p:blipFill>
          <a:blip r:embed="rId3"/>
          <a:stretch>
            <a:fillRect/>
          </a:stretch>
        </p:blipFill>
        <p:spPr>
          <a:xfrm>
            <a:off x="1978950" y="3270974"/>
            <a:ext cx="7773521" cy="3089713"/>
          </a:xfrm>
          <a:prstGeom prst="rect">
            <a:avLst/>
          </a:prstGeom>
        </p:spPr>
      </p:pic>
    </p:spTree>
    <p:extLst>
      <p:ext uri="{BB962C8B-B14F-4D97-AF65-F5344CB8AC3E}">
        <p14:creationId xmlns:p14="http://schemas.microsoft.com/office/powerpoint/2010/main" val="60861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8</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4524315"/>
          </a:xfrm>
          <a:prstGeom prst="rect">
            <a:avLst/>
          </a:prstGeom>
          <a:noFill/>
        </p:spPr>
        <p:txBody>
          <a:bodyPr wrap="square" rtlCol="0">
            <a:spAutoFit/>
          </a:bodyPr>
          <a:lstStyle/>
          <a:p>
            <a:r>
              <a:rPr lang="en-US" sz="1800" dirty="0"/>
              <a:t>In the context of RAP, an action is a non-standard operation that change the data of a BO instance or create new BO instances. They are self implemented operations. There are two main categories of data actions can be implemented in </a:t>
            </a:r>
            <a:r>
              <a:rPr lang="en-US" sz="1800"/>
              <a:t>RAP:</a:t>
            </a:r>
          </a:p>
          <a:p>
            <a:endParaRPr lang="en-US" sz="1800" dirty="0"/>
          </a:p>
          <a:p>
            <a:r>
              <a:rPr lang="en-US" sz="1800" b="1" dirty="0"/>
              <a:t>Non factory action: </a:t>
            </a:r>
            <a:r>
              <a:rPr lang="en-US" sz="1800" dirty="0"/>
              <a:t>Defines a RAP action which offers the non-standard behavior and implement custom logic in handler with MODIFY clause. A non factory action can be of 2 sub types (</a:t>
            </a:r>
            <a:r>
              <a:rPr lang="en-US" sz="1800" b="1" dirty="0"/>
              <a:t>change a property of a record)</a:t>
            </a:r>
            <a:endParaRPr lang="en-US" sz="1800" dirty="0"/>
          </a:p>
          <a:p>
            <a:pPr marL="342900" indent="-342900">
              <a:buAutoNum type="alphaLcPeriod"/>
            </a:pPr>
            <a:r>
              <a:rPr lang="en-US" sz="1800" b="1" dirty="0"/>
              <a:t>Static – </a:t>
            </a:r>
            <a:r>
              <a:rPr lang="en-US" sz="1800" dirty="0"/>
              <a:t>they are not bound to any instance, they are generic and can be applied to all instances, like we want to change the booking fees for all travel request as fix price during promotion period.</a:t>
            </a:r>
          </a:p>
          <a:p>
            <a:pPr marL="342900" indent="-342900">
              <a:buAutoNum type="alphaLcPeriod"/>
            </a:pPr>
            <a:r>
              <a:rPr lang="en-US" sz="1800" b="1" dirty="0"/>
              <a:t>Instance – </a:t>
            </a:r>
            <a:r>
              <a:rPr lang="en-US" sz="1800" dirty="0"/>
              <a:t>An action that, by default relates to a BO RAP entity instance and changes the state of BO instance. E.g. like approve or reject a travel request where user choose a instance which they want to work with.</a:t>
            </a:r>
          </a:p>
          <a:p>
            <a:pPr marL="342900" indent="-342900">
              <a:buAutoNum type="alphaLcPeriod"/>
            </a:pPr>
            <a:endParaRPr lang="en-US" sz="1800" b="1" dirty="0"/>
          </a:p>
          <a:p>
            <a:r>
              <a:rPr lang="en-US" sz="1800" b="1" dirty="0"/>
              <a:t>Factory Action – </a:t>
            </a:r>
            <a:r>
              <a:rPr lang="en-US" sz="1800" dirty="0"/>
              <a:t>A factory action used to </a:t>
            </a:r>
            <a:r>
              <a:rPr lang="en-US" sz="1800" b="1" dirty="0"/>
              <a:t>create</a:t>
            </a:r>
            <a:r>
              <a:rPr lang="en-US" sz="1800" dirty="0"/>
              <a:t> new BO instances. A factory action can be instance-bound (default) or static.</a:t>
            </a:r>
            <a:endParaRPr lang="en-IN" sz="1800" dirty="0"/>
          </a:p>
          <a:p>
            <a:pPr marL="342900" indent="-342900">
              <a:buAutoNum type="alphaLcPeriod"/>
            </a:pPr>
            <a:r>
              <a:rPr lang="en-IN" sz="1800" dirty="0"/>
              <a:t>Instance – that copy specific values of an instance and create new instances based on copied data</a:t>
            </a:r>
          </a:p>
          <a:p>
            <a:pPr marL="342900" indent="-342900">
              <a:buAutoNum type="alphaLcPeriod"/>
            </a:pPr>
            <a:r>
              <a:rPr lang="en-IN" sz="1800" dirty="0"/>
              <a:t>Static – can be used to create instances with prefilled default values</a:t>
            </a:r>
          </a:p>
          <a:p>
            <a:endParaRPr lang="en-US"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Data Actions in RAP</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01519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9" name="Google Shape;1659;p85"/>
          <p:cNvSpPr txBox="1"/>
          <p:nvPr/>
        </p:nvSpPr>
        <p:spPr>
          <a:xfrm>
            <a:off x="224979" y="788088"/>
            <a:ext cx="11806237"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A determination modifies instance of business object based on trigger condition. Trigger condition can be modify operations such as create, update, and delete and modified field. There are 2 types of determination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modify – will be triggered before save whenever trigger condition is met e.g. when I change booking fee</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save – will always trigger at the time of save</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Steps</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Add the code for defining the determination in behavior definition, we want to do it in reusable way</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Use quick fix to generate the code for determination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Define a structure where we can store all the booking fees and currency code</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Read all travel instances, subsequent bookings using EML</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Total all booking and supplement amounts which are in common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Delete the values w/o any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Loop at all amounts and compare with target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Perform currency conversion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Put back the total amount</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Return the total amount in </a:t>
            </a:r>
            <a:r>
              <a:rPr lang="en-US" sz="1600" b="1" i="0" u="none" strike="noStrike" cap="none" dirty="0">
                <a:solidFill>
                  <a:schemeClr val="dk1"/>
                </a:solidFill>
                <a:latin typeface="Calibri"/>
                <a:ea typeface="Calibri"/>
                <a:cs typeface="Calibri"/>
                <a:sym typeface="Calibri"/>
              </a:rPr>
              <a:t>mapped</a:t>
            </a:r>
            <a:r>
              <a:rPr lang="en-US" sz="1600" b="0" i="0" u="none" strike="noStrike" cap="none" dirty="0">
                <a:solidFill>
                  <a:schemeClr val="dk1"/>
                </a:solidFill>
                <a:latin typeface="Calibri"/>
                <a:ea typeface="Calibri"/>
                <a:cs typeface="Calibri"/>
                <a:sym typeface="Calibri"/>
              </a:rPr>
              <a:t> so the RAP will modify this data to DB</a:t>
            </a:r>
            <a:endParaRPr dirty="0"/>
          </a:p>
          <a:p>
            <a:pPr marL="952393" marR="0" lvl="1" indent="-241300" algn="l" rtl="0">
              <a:spcBef>
                <a:spcPts val="0"/>
              </a:spcBef>
              <a:spcAft>
                <a:spcPts val="0"/>
              </a:spcAft>
              <a:buClr>
                <a:schemeClr val="dk1"/>
              </a:buClr>
              <a:buSzPts val="1600"/>
              <a:buFont typeface="Calibri"/>
              <a:buNone/>
            </a:pPr>
            <a:endParaRPr sz="1600" b="0" i="0" u="none" strike="noStrike" cap="none" dirty="0">
              <a:solidFill>
                <a:schemeClr val="dk1"/>
              </a:solidFill>
              <a:latin typeface="Calibri"/>
              <a:ea typeface="Calibri"/>
              <a:cs typeface="Calibri"/>
              <a:sym typeface="Calibri"/>
            </a:endParaRPr>
          </a:p>
        </p:txBody>
      </p:sp>
      <p:sp>
        <p:nvSpPr>
          <p:cNvPr id="1660" name="Google Shape;1660;p8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Determination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9">
                                            <p:txEl>
                                              <p:pRg st="0" end="0"/>
                                            </p:txEl>
                                          </p:spTgt>
                                        </p:tgtEl>
                                        <p:attrNameLst>
                                          <p:attrName>style.visibility</p:attrName>
                                        </p:attrNameLst>
                                      </p:cBhvr>
                                      <p:to>
                                        <p:strVal val="visible"/>
                                      </p:to>
                                    </p:set>
                                    <p:animEffect transition="in" filter="fade">
                                      <p:cBhvr>
                                        <p:cTn id="7" dur="1000"/>
                                        <p:tgtEl>
                                          <p:spTgt spid="1659">
                                            <p:txEl>
                                              <p:pRg st="0" end="0"/>
                                            </p:txEl>
                                          </p:spTgt>
                                        </p:tgtEl>
                                      </p:cBhvr>
                                    </p:animEffect>
                                    <p:anim calcmode="lin" valueType="num">
                                      <p:cBhvr>
                                        <p:cTn id="8" dur="1000" fill="hold"/>
                                        <p:tgtEl>
                                          <p:spTgt spid="1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9">
                                            <p:txEl>
                                              <p:pRg st="1" end="1"/>
                                            </p:txEl>
                                          </p:spTgt>
                                        </p:tgtEl>
                                        <p:attrNameLst>
                                          <p:attrName>style.visibility</p:attrName>
                                        </p:attrNameLst>
                                      </p:cBhvr>
                                      <p:to>
                                        <p:strVal val="visible"/>
                                      </p:to>
                                    </p:set>
                                    <p:animEffect transition="in" filter="fade">
                                      <p:cBhvr>
                                        <p:cTn id="12" dur="1000"/>
                                        <p:tgtEl>
                                          <p:spTgt spid="1659">
                                            <p:txEl>
                                              <p:pRg st="1" end="1"/>
                                            </p:txEl>
                                          </p:spTgt>
                                        </p:tgtEl>
                                      </p:cBhvr>
                                    </p:animEffect>
                                    <p:anim calcmode="lin" valueType="num">
                                      <p:cBhvr>
                                        <p:cTn id="13" dur="1000" fill="hold"/>
                                        <p:tgtEl>
                                          <p:spTgt spid="16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5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59">
                                            <p:txEl>
                                              <p:pRg st="2" end="2"/>
                                            </p:txEl>
                                          </p:spTgt>
                                        </p:tgtEl>
                                        <p:attrNameLst>
                                          <p:attrName>style.visibility</p:attrName>
                                        </p:attrNameLst>
                                      </p:cBhvr>
                                      <p:to>
                                        <p:strVal val="visible"/>
                                      </p:to>
                                    </p:set>
                                    <p:animEffect transition="in" filter="fade">
                                      <p:cBhvr>
                                        <p:cTn id="17" dur="1000"/>
                                        <p:tgtEl>
                                          <p:spTgt spid="1659">
                                            <p:txEl>
                                              <p:pRg st="2" end="2"/>
                                            </p:txEl>
                                          </p:spTgt>
                                        </p:tgtEl>
                                      </p:cBhvr>
                                    </p:animEffect>
                                    <p:anim calcmode="lin" valueType="num">
                                      <p:cBhvr>
                                        <p:cTn id="18" dur="1000" fill="hold"/>
                                        <p:tgtEl>
                                          <p:spTgt spid="165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59">
                                            <p:txEl>
                                              <p:pRg st="4" end="4"/>
                                            </p:txEl>
                                          </p:spTgt>
                                        </p:tgtEl>
                                        <p:attrNameLst>
                                          <p:attrName>style.visibility</p:attrName>
                                        </p:attrNameLst>
                                      </p:cBhvr>
                                      <p:to>
                                        <p:strVal val="visible"/>
                                      </p:to>
                                    </p:set>
                                    <p:animEffect transition="in" filter="fade">
                                      <p:cBhvr>
                                        <p:cTn id="24" dur="1000"/>
                                        <p:tgtEl>
                                          <p:spTgt spid="1659">
                                            <p:txEl>
                                              <p:pRg st="4" end="4"/>
                                            </p:txEl>
                                          </p:spTgt>
                                        </p:tgtEl>
                                      </p:cBhvr>
                                    </p:animEffect>
                                    <p:anim calcmode="lin" valueType="num">
                                      <p:cBhvr>
                                        <p:cTn id="25" dur="1000" fill="hold"/>
                                        <p:tgtEl>
                                          <p:spTgt spid="165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5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59">
                                            <p:txEl>
                                              <p:pRg st="5" end="5"/>
                                            </p:txEl>
                                          </p:spTgt>
                                        </p:tgtEl>
                                        <p:attrNameLst>
                                          <p:attrName>style.visibility</p:attrName>
                                        </p:attrNameLst>
                                      </p:cBhvr>
                                      <p:to>
                                        <p:strVal val="visible"/>
                                      </p:to>
                                    </p:set>
                                    <p:animEffect transition="in" filter="fade">
                                      <p:cBhvr>
                                        <p:cTn id="29" dur="1000"/>
                                        <p:tgtEl>
                                          <p:spTgt spid="1659">
                                            <p:txEl>
                                              <p:pRg st="5" end="5"/>
                                            </p:txEl>
                                          </p:spTgt>
                                        </p:tgtEl>
                                      </p:cBhvr>
                                    </p:animEffect>
                                    <p:anim calcmode="lin" valueType="num">
                                      <p:cBhvr>
                                        <p:cTn id="30" dur="1000" fill="hold"/>
                                        <p:tgtEl>
                                          <p:spTgt spid="165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5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59">
                                            <p:txEl>
                                              <p:pRg st="6" end="6"/>
                                            </p:txEl>
                                          </p:spTgt>
                                        </p:tgtEl>
                                        <p:attrNameLst>
                                          <p:attrName>style.visibility</p:attrName>
                                        </p:attrNameLst>
                                      </p:cBhvr>
                                      <p:to>
                                        <p:strVal val="visible"/>
                                      </p:to>
                                    </p:set>
                                    <p:animEffect transition="in" filter="fade">
                                      <p:cBhvr>
                                        <p:cTn id="34" dur="1000"/>
                                        <p:tgtEl>
                                          <p:spTgt spid="1659">
                                            <p:txEl>
                                              <p:pRg st="6" end="6"/>
                                            </p:txEl>
                                          </p:spTgt>
                                        </p:tgtEl>
                                      </p:cBhvr>
                                    </p:animEffect>
                                    <p:anim calcmode="lin" valueType="num">
                                      <p:cBhvr>
                                        <p:cTn id="35" dur="1000" fill="hold"/>
                                        <p:tgtEl>
                                          <p:spTgt spid="165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5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659">
                                            <p:txEl>
                                              <p:pRg st="7" end="7"/>
                                            </p:txEl>
                                          </p:spTgt>
                                        </p:tgtEl>
                                        <p:attrNameLst>
                                          <p:attrName>style.visibility</p:attrName>
                                        </p:attrNameLst>
                                      </p:cBhvr>
                                      <p:to>
                                        <p:strVal val="visible"/>
                                      </p:to>
                                    </p:set>
                                    <p:animEffect transition="in" filter="fade">
                                      <p:cBhvr>
                                        <p:cTn id="39" dur="1000"/>
                                        <p:tgtEl>
                                          <p:spTgt spid="1659">
                                            <p:txEl>
                                              <p:pRg st="7" end="7"/>
                                            </p:txEl>
                                          </p:spTgt>
                                        </p:tgtEl>
                                      </p:cBhvr>
                                    </p:animEffect>
                                    <p:anim calcmode="lin" valueType="num">
                                      <p:cBhvr>
                                        <p:cTn id="40" dur="1000" fill="hold"/>
                                        <p:tgtEl>
                                          <p:spTgt spid="165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65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59">
                                            <p:txEl>
                                              <p:pRg st="8" end="8"/>
                                            </p:txEl>
                                          </p:spTgt>
                                        </p:tgtEl>
                                        <p:attrNameLst>
                                          <p:attrName>style.visibility</p:attrName>
                                        </p:attrNameLst>
                                      </p:cBhvr>
                                      <p:to>
                                        <p:strVal val="visible"/>
                                      </p:to>
                                    </p:set>
                                    <p:animEffect transition="in" filter="fade">
                                      <p:cBhvr>
                                        <p:cTn id="44" dur="1000"/>
                                        <p:tgtEl>
                                          <p:spTgt spid="1659">
                                            <p:txEl>
                                              <p:pRg st="8" end="8"/>
                                            </p:txEl>
                                          </p:spTgt>
                                        </p:tgtEl>
                                      </p:cBhvr>
                                    </p:animEffect>
                                    <p:anim calcmode="lin" valueType="num">
                                      <p:cBhvr>
                                        <p:cTn id="45" dur="1000" fill="hold"/>
                                        <p:tgtEl>
                                          <p:spTgt spid="165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65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59">
                                            <p:txEl>
                                              <p:pRg st="9" end="9"/>
                                            </p:txEl>
                                          </p:spTgt>
                                        </p:tgtEl>
                                        <p:attrNameLst>
                                          <p:attrName>style.visibility</p:attrName>
                                        </p:attrNameLst>
                                      </p:cBhvr>
                                      <p:to>
                                        <p:strVal val="visible"/>
                                      </p:to>
                                    </p:set>
                                    <p:animEffect transition="in" filter="fade">
                                      <p:cBhvr>
                                        <p:cTn id="49" dur="1000"/>
                                        <p:tgtEl>
                                          <p:spTgt spid="1659">
                                            <p:txEl>
                                              <p:pRg st="9" end="9"/>
                                            </p:txEl>
                                          </p:spTgt>
                                        </p:tgtEl>
                                      </p:cBhvr>
                                    </p:animEffect>
                                    <p:anim calcmode="lin" valueType="num">
                                      <p:cBhvr>
                                        <p:cTn id="50" dur="1000" fill="hold"/>
                                        <p:tgtEl>
                                          <p:spTgt spid="165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659">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59">
                                            <p:txEl>
                                              <p:pRg st="10" end="10"/>
                                            </p:txEl>
                                          </p:spTgt>
                                        </p:tgtEl>
                                        <p:attrNameLst>
                                          <p:attrName>style.visibility</p:attrName>
                                        </p:attrNameLst>
                                      </p:cBhvr>
                                      <p:to>
                                        <p:strVal val="visible"/>
                                      </p:to>
                                    </p:set>
                                    <p:animEffect transition="in" filter="fade">
                                      <p:cBhvr>
                                        <p:cTn id="54" dur="1000"/>
                                        <p:tgtEl>
                                          <p:spTgt spid="1659">
                                            <p:txEl>
                                              <p:pRg st="10" end="10"/>
                                            </p:txEl>
                                          </p:spTgt>
                                        </p:tgtEl>
                                      </p:cBhvr>
                                    </p:animEffect>
                                    <p:anim calcmode="lin" valueType="num">
                                      <p:cBhvr>
                                        <p:cTn id="55" dur="1000" fill="hold"/>
                                        <p:tgtEl>
                                          <p:spTgt spid="1659">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1659">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659">
                                            <p:txEl>
                                              <p:pRg st="11" end="11"/>
                                            </p:txEl>
                                          </p:spTgt>
                                        </p:tgtEl>
                                        <p:attrNameLst>
                                          <p:attrName>style.visibility</p:attrName>
                                        </p:attrNameLst>
                                      </p:cBhvr>
                                      <p:to>
                                        <p:strVal val="visible"/>
                                      </p:to>
                                    </p:set>
                                    <p:animEffect transition="in" filter="fade">
                                      <p:cBhvr>
                                        <p:cTn id="59" dur="1000"/>
                                        <p:tgtEl>
                                          <p:spTgt spid="1659">
                                            <p:txEl>
                                              <p:pRg st="11" end="11"/>
                                            </p:txEl>
                                          </p:spTgt>
                                        </p:tgtEl>
                                      </p:cBhvr>
                                    </p:animEffect>
                                    <p:anim calcmode="lin" valueType="num">
                                      <p:cBhvr>
                                        <p:cTn id="60" dur="1000" fill="hold"/>
                                        <p:tgtEl>
                                          <p:spTgt spid="1659">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659">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59">
                                            <p:txEl>
                                              <p:pRg st="12" end="12"/>
                                            </p:txEl>
                                          </p:spTgt>
                                        </p:tgtEl>
                                        <p:attrNameLst>
                                          <p:attrName>style.visibility</p:attrName>
                                        </p:attrNameLst>
                                      </p:cBhvr>
                                      <p:to>
                                        <p:strVal val="visible"/>
                                      </p:to>
                                    </p:set>
                                    <p:animEffect transition="in" filter="fade">
                                      <p:cBhvr>
                                        <p:cTn id="64" dur="1000"/>
                                        <p:tgtEl>
                                          <p:spTgt spid="1659">
                                            <p:txEl>
                                              <p:pRg st="12" end="12"/>
                                            </p:txEl>
                                          </p:spTgt>
                                        </p:tgtEl>
                                      </p:cBhvr>
                                    </p:animEffect>
                                    <p:anim calcmode="lin" valueType="num">
                                      <p:cBhvr>
                                        <p:cTn id="65" dur="1000" fill="hold"/>
                                        <p:tgtEl>
                                          <p:spTgt spid="1659">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1659">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59">
                                            <p:txEl>
                                              <p:pRg st="13" end="13"/>
                                            </p:txEl>
                                          </p:spTgt>
                                        </p:tgtEl>
                                        <p:attrNameLst>
                                          <p:attrName>style.visibility</p:attrName>
                                        </p:attrNameLst>
                                      </p:cBhvr>
                                      <p:to>
                                        <p:strVal val="visible"/>
                                      </p:to>
                                    </p:set>
                                    <p:animEffect transition="in" filter="fade">
                                      <p:cBhvr>
                                        <p:cTn id="69" dur="1000"/>
                                        <p:tgtEl>
                                          <p:spTgt spid="1659">
                                            <p:txEl>
                                              <p:pRg st="13" end="13"/>
                                            </p:txEl>
                                          </p:spTgt>
                                        </p:tgtEl>
                                      </p:cBhvr>
                                    </p:animEffect>
                                    <p:anim calcmode="lin" valueType="num">
                                      <p:cBhvr>
                                        <p:cTn id="70" dur="1000" fill="hold"/>
                                        <p:tgtEl>
                                          <p:spTgt spid="1659">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1659">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659">
                                            <p:txEl>
                                              <p:pRg st="14" end="14"/>
                                            </p:txEl>
                                          </p:spTgt>
                                        </p:tgtEl>
                                        <p:attrNameLst>
                                          <p:attrName>style.visibility</p:attrName>
                                        </p:attrNameLst>
                                      </p:cBhvr>
                                      <p:to>
                                        <p:strVal val="visible"/>
                                      </p:to>
                                    </p:set>
                                    <p:animEffect transition="in" filter="fade">
                                      <p:cBhvr>
                                        <p:cTn id="74" dur="1000"/>
                                        <p:tgtEl>
                                          <p:spTgt spid="1659">
                                            <p:txEl>
                                              <p:pRg st="14" end="14"/>
                                            </p:txEl>
                                          </p:spTgt>
                                        </p:tgtEl>
                                      </p:cBhvr>
                                    </p:animEffect>
                                    <p:anim calcmode="lin" valueType="num">
                                      <p:cBhvr>
                                        <p:cTn id="75" dur="1000" fill="hold"/>
                                        <p:tgtEl>
                                          <p:spTgt spid="1659">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165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1198</TotalTime>
  <Words>937</Words>
  <Application>Microsoft Office PowerPoint</Application>
  <PresentationFormat>Custom</PresentationFormat>
  <Paragraphs>121</Paragraphs>
  <Slides>12</Slides>
  <Notes>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12</vt:i4>
      </vt:variant>
    </vt:vector>
  </HeadingPairs>
  <TitlesOfParts>
    <vt:vector size="27" baseType="lpstr">
      <vt:lpstr>Open Sans</vt:lpstr>
      <vt:lpstr>Corben</vt:lpstr>
      <vt:lpstr>Segoe UI Black</vt:lpstr>
      <vt:lpstr>Arial Black</vt:lpstr>
      <vt:lpstr>Quattrocento Sans</vt:lpstr>
      <vt:lpstr>Cooper Black</vt:lpstr>
      <vt:lpstr>Segoe UI Light</vt:lpstr>
      <vt:lpstr>Cambria</vt:lpstr>
      <vt:lpstr>Arial</vt:lpstr>
      <vt:lpstr>Segoe UI</vt:lpstr>
      <vt:lpstr>Calibri</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62</cp:revision>
  <dcterms:created xsi:type="dcterms:W3CDTF">2023-10-03T21:33:12Z</dcterms:created>
  <dcterms:modified xsi:type="dcterms:W3CDTF">2024-09-02T03:43:24Z</dcterms:modified>
</cp:coreProperties>
</file>