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8"/>
  </p:notesMasterIdLst>
  <p:sldIdLst>
    <p:sldId id="256" r:id="rId5"/>
    <p:sldId id="402" r:id="rId6"/>
    <p:sldId id="276" r:id="rId7"/>
    <p:sldId id="291" r:id="rId8"/>
    <p:sldId id="292" r:id="rId9"/>
    <p:sldId id="293" r:id="rId10"/>
    <p:sldId id="295" r:id="rId11"/>
    <p:sldId id="296" r:id="rId12"/>
    <p:sldId id="297" r:id="rId13"/>
    <p:sldId id="298" r:id="rId14"/>
    <p:sldId id="299" r:id="rId15"/>
    <p:sldId id="300" r:id="rId16"/>
    <p:sldId id="301" r:id="rId17"/>
    <p:sldId id="303" r:id="rId18"/>
    <p:sldId id="305" r:id="rId19"/>
    <p:sldId id="306" r:id="rId20"/>
    <p:sldId id="307" r:id="rId21"/>
    <p:sldId id="308" r:id="rId22"/>
    <p:sldId id="309" r:id="rId23"/>
    <p:sldId id="310" r:id="rId24"/>
    <p:sldId id="311" r:id="rId25"/>
    <p:sldId id="419" r:id="rId26"/>
    <p:sldId id="409" r:id="rId27"/>
  </p:sldIdLst>
  <p:sldSz cx="12188825" cy="6858000"/>
  <p:notesSz cx="6858000" cy="9144000"/>
  <p:embeddedFontLst>
    <p:embeddedFont>
      <p:font typeface="Arial Black" panose="020B0A04020102020204" pitchFamily="34" charset="0"/>
      <p:regular r:id="rId29"/>
      <p:bold r:id="rId30"/>
    </p:embeddedFont>
    <p:embeddedFont>
      <p:font typeface="Cambria" panose="02040503050406030204" pitchFamily="18" charset="0"/>
      <p:regular r:id="rId31"/>
      <p:bold r:id="rId32"/>
      <p:italic r:id="rId33"/>
      <p:boldItalic r:id="rId34"/>
    </p:embeddedFont>
    <p:embeddedFont>
      <p:font typeface="Cooper Black" panose="0208090404030B020404" pitchFamily="18" charset="0"/>
      <p:regular r:id="rId35"/>
    </p:embeddedFont>
    <p:embeddedFont>
      <p:font typeface="Corben" panose="020B0604020202020204" charset="0"/>
      <p:bold r:id="rId36"/>
    </p:embeddedFont>
    <p:embeddedFont>
      <p:font typeface="Open Sans" panose="020B060603050402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1.xml"/><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6.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8/21/2025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9.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9.xml"/><Relationship Id="rId5" Type="http://schemas.openxmlformats.org/officeDocument/2006/relationships/image" Target="../media/image18.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tiff"/><Relationship Id="rId2" Type="http://schemas.openxmlformats.org/officeDocument/2006/relationships/notesSlide" Target="../notesSlides/notesSlide21.xml"/><Relationship Id="rId1" Type="http://schemas.openxmlformats.org/officeDocument/2006/relationships/slideLayout" Target="../slideLayouts/slideLayout37.xml"/><Relationship Id="rId6" Type="http://schemas.openxmlformats.org/officeDocument/2006/relationships/image" Target="../media/image25.tiff"/><Relationship Id="rId5" Type="http://schemas.openxmlformats.org/officeDocument/2006/relationships/image" Target="../media/image24.tiff"/><Relationship Id="rId4" Type="http://schemas.openxmlformats.org/officeDocument/2006/relationships/image" Target="../media/image23.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4" y="1593306"/>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CDS entities – To develop our RAP BO (Business Object)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Object here is a TREE data structure which is composed of multiple nodes (parent, child), The tree starts from a </a:t>
            </a:r>
            <a:r>
              <a:rPr lang="en-US" sz="1800" b="1" dirty="0">
                <a:solidFill>
                  <a:schemeClr val="dk1"/>
                </a:solidFill>
                <a:latin typeface="Calibri"/>
                <a:ea typeface="Calibri"/>
                <a:cs typeface="Calibri"/>
                <a:sym typeface="Calibri"/>
              </a:rPr>
              <a:t>root node. </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Finally we can create service definition and service binding</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UI layer to consume the service to build application.</a:t>
            </a:r>
            <a:endParaRPr sz="1800" dirty="0">
              <a:solidFill>
                <a:schemeClr val="dk1"/>
              </a:solidFill>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Components in RAP app – Technical Level</a:t>
            </a:r>
            <a:endParaRPr sz="3599" dirty="0">
              <a:solidFill>
                <a:srgbClr val="FFC000"/>
              </a:solidFill>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Approach</a:t>
            </a:r>
            <a:endParaRPr sz="3599" dirty="0">
              <a:solidFill>
                <a:srgbClr val="FFC000"/>
              </a:solidFill>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SE11 – Data Dictionary – Tables, Views, Data Elements, Domains, LO, MC…</a:t>
            </a:r>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Database Layer – (function modules and classes to interact with database)</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 Update FM, BAPIs – SELECT INSERT MODIFY UPDATE DELETE, EQ, DQ</a:t>
            </a:r>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Customizing layer (SPRO, SM30)</a:t>
            </a:r>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API Layer</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logic, Data validations, Lock Unlock, Sync. Points, Branches, Manipulation logic, data flow logic, processing logic - RICEF</a:t>
            </a:r>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Service layer (expose data over HTTP/HTTPS protocol) – OData Services (V2, V4)</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SEGW, SADL, @OData, Serv. Definition and Binding</a:t>
            </a:r>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Application UI (Fiori Apps)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Transactional | Analytical | Factsheet</a:t>
            </a:r>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Analytical Tools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Excel | SAC | Other..</a:t>
            </a:r>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Third Party</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Your own ABAP code</a:t>
            </a:r>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Brownfield Implementation</a:t>
            </a:r>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writing your own logic</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already have Business logic with you and you want to use that business logic to perform transactional capability</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are own your own to manage your implementation.</a:t>
            </a:r>
            <a:endParaRPr sz="1600">
              <a:solidFill>
                <a:schemeClr val="dk1"/>
              </a:solidFill>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Greenfield Implementation</a:t>
            </a:r>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using the framework provided implementation</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do not have Business logic with you and you want system to create business logic for you automatically.</a:t>
            </a:r>
            <a:endParaRPr sz="1600">
              <a:solidFill>
                <a:schemeClr val="dk1"/>
              </a:solidFill>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02. Managed Scenario</a:t>
            </a:r>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01. Un-Managed Scenario</a:t>
            </a:r>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1233" name="Google Shape;1233;p52" descr="File:Solid white.svg - Wikimedia Commons"/>
          <p:cNvPicPr preferRelativeResize="0"/>
          <p:nvPr/>
        </p:nvPicPr>
        <p:blipFill rotWithShape="1">
          <a:blip r:embed="rId3">
            <a:alphaModFix/>
          </a:blip>
          <a:srcRect/>
          <a:stretch/>
        </p:blipFill>
        <p:spPr>
          <a:xfrm rot="5400000">
            <a:off x="2652617" y="-2677513"/>
            <a:ext cx="6883591" cy="12185650"/>
          </a:xfrm>
          <a:prstGeom prst="rect">
            <a:avLst/>
          </a:prstGeom>
          <a:noFill/>
          <a:ln>
            <a:noFill/>
          </a:ln>
        </p:spPr>
      </p:pic>
      <p:sp>
        <p:nvSpPr>
          <p:cNvPr id="1234" name="Google Shape;1234;p52"/>
          <p:cNvSpPr txBox="1">
            <a:spLocks noGrp="1"/>
          </p:cNvSpPr>
          <p:nvPr>
            <p:ph type="title"/>
          </p:nvPr>
        </p:nvSpPr>
        <p:spPr>
          <a:xfrm>
            <a:off x="610870" y="202880"/>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Explanation of Flight Data Model</a:t>
            </a:r>
            <a:endParaRPr dirty="0">
              <a:solidFill>
                <a:srgbClr val="FFC000"/>
              </a:solidFill>
              <a:latin typeface="Cooper Black" panose="0208090404030B020404" pitchFamily="18" charset="0"/>
            </a:endParaRPr>
          </a:p>
        </p:txBody>
      </p:sp>
      <p:pic>
        <p:nvPicPr>
          <p:cNvPr id="1235" name="Google Shape;1235;p52"/>
          <p:cNvPicPr preferRelativeResize="0"/>
          <p:nvPr/>
        </p:nvPicPr>
        <p:blipFill rotWithShape="1">
          <a:blip r:embed="rId4">
            <a:alphaModFix/>
          </a:blip>
          <a:srcRect/>
          <a:stretch/>
        </p:blipFill>
        <p:spPr>
          <a:xfrm>
            <a:off x="11379302" y="57696"/>
            <a:ext cx="716512" cy="707702"/>
          </a:xfrm>
          <a:prstGeom prst="rect">
            <a:avLst/>
          </a:prstGeom>
          <a:noFill/>
          <a:ln>
            <a:noFill/>
          </a:ln>
        </p:spPr>
      </p:pic>
      <p:pic>
        <p:nvPicPr>
          <p:cNvPr id="1237" name="Google Shape;1237;p52"/>
          <p:cNvPicPr preferRelativeResize="0"/>
          <p:nvPr/>
        </p:nvPicPr>
        <p:blipFill rotWithShape="1">
          <a:blip r:embed="rId5">
            <a:alphaModFix/>
          </a:blip>
          <a:srcRect/>
          <a:stretch/>
        </p:blipFill>
        <p:spPr>
          <a:xfrm>
            <a:off x="619151" y="1053355"/>
            <a:ext cx="11162414" cy="4384558"/>
          </a:xfrm>
          <a:prstGeom prst="rect">
            <a:avLst/>
          </a:prstGeom>
          <a:noFill/>
          <a:ln>
            <a:noFill/>
          </a:ln>
        </p:spPr>
      </p:pic>
      <p:sp>
        <p:nvSpPr>
          <p:cNvPr id="1238" name="Google Shape;1238;p52"/>
          <p:cNvSpPr/>
          <p:nvPr/>
        </p:nvSpPr>
        <p:spPr>
          <a:xfrm>
            <a:off x="610870" y="5466179"/>
            <a:ext cx="10768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Data is not found in these Table’s please execute Data Generator Class “/dmo/cl_flight_data_generator”</a:t>
            </a:r>
            <a:endParaRPr/>
          </a:p>
        </p:txBody>
      </p:sp>
      <p:sp>
        <p:nvSpPr>
          <p:cNvPr id="1239" name="Google Shape;1239;p52"/>
          <p:cNvSpPr txBox="1"/>
          <p:nvPr/>
        </p:nvSpPr>
        <p:spPr>
          <a:xfrm>
            <a:off x="2205980"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0" name="Google Shape;1240;p52"/>
          <p:cNvSpPr txBox="1"/>
          <p:nvPr/>
        </p:nvSpPr>
        <p:spPr>
          <a:xfrm>
            <a:off x="5571074" y="1772816"/>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1" name="Google Shape;1241;p52"/>
          <p:cNvSpPr txBox="1"/>
          <p:nvPr/>
        </p:nvSpPr>
        <p:spPr>
          <a:xfrm>
            <a:off x="5518348"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RAP implementation addresses use cases where all the essential parts of the applications are to be developed from scratch. However, these new applications can highly benefit from out-of-box support for transactional processing. Standard operations like create, update, delete must only be specified in the behavior definition to obtain a ready-to-run business object. The provisioning of transaction buffer is also done automatically for us by the framework. The interaction phase and save sequence are also implemented generically. The application developer can focus on business part of app like adding custom validation, actions, determinations. The RAP transaction engine manages the life cycle of our Business object and covers all the aspects of our app development.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implementation type is aimed for building new applications from scratch without having any prior coding exist.  The standard functionality that given in managed business objects is easily retrieved. The business logic implemented using predefined implementation methods that are integrated during the runtime in the interaction phase and save sequence. </a:t>
            </a:r>
            <a:endParaRPr sz="1800">
              <a:solidFill>
                <a:schemeClr val="dk1"/>
              </a:solidFill>
              <a:latin typeface="Calibri"/>
              <a:ea typeface="Calibri"/>
              <a:cs typeface="Calibri"/>
              <a:sym typeface="Calibri"/>
            </a:endParaRPr>
          </a:p>
        </p:txBody>
      </p:sp>
      <p:sp>
        <p:nvSpPr>
          <p:cNvPr id="1248" name="Google Shape;1248;p5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Managed RAP implementation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use case</a:t>
            </a:r>
            <a:endParaRPr sz="3599" dirty="0">
              <a:solidFill>
                <a:srgbClr val="FFC000"/>
              </a:solidFill>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MakeMyTrip.com- processor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Processor needs to create, update, delete a travel request through agency including all bookings and supplements</a:t>
            </a:r>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Approval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The manager would review the travel requests created by processor, can only change the booking fees and approve or reject the travel request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sz="1800">
              <a:solidFill>
                <a:schemeClr val="dk1"/>
              </a:solidFill>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Understanding projection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30116" y="2132856"/>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dmo</a:t>
            </a:r>
            <a:r>
              <a:rPr lang="en-US" sz="2400" dirty="0">
                <a:solidFill>
                  <a:schemeClr val="lt1"/>
                </a:solidFill>
                <a:latin typeface="Calibri"/>
                <a:ea typeface="Calibri"/>
                <a:cs typeface="Calibri"/>
                <a:sym typeface="Calibri"/>
              </a:rPr>
              <a:t>/</a:t>
            </a:r>
            <a:r>
              <a:rPr lang="en-US" sz="2400" dirty="0" err="1">
                <a:solidFill>
                  <a:schemeClr val="lt1"/>
                </a:solidFill>
                <a:latin typeface="Calibri"/>
                <a:ea typeface="Calibri"/>
                <a:cs typeface="Calibri"/>
                <a:sym typeface="Calibri"/>
              </a:rPr>
              <a:t>travel_m</a:t>
            </a:r>
            <a:endParaRPr sz="2400" dirty="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(root entity)</a:t>
            </a:r>
            <a:endParaRPr dirty="0"/>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(child entity)</a:t>
            </a:r>
            <a:endParaRPr/>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/dmo/bookingsuppl_m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(child entity)</a:t>
            </a:r>
            <a:endParaRPr/>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926060" y="1852408"/>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4</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AMDP</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Table Functions</a:t>
            </a:r>
          </a:p>
        </p:txBody>
      </p:sp>
      <p:sp>
        <p:nvSpPr>
          <p:cNvPr id="52" name="Rectangle 51">
            <a:extLst>
              <a:ext uri="{FF2B5EF4-FFF2-40B4-BE49-F238E27FC236}">
                <a16:creationId xmlns:a16="http://schemas.microsoft.com/office/drawing/2014/main" id="{20C13AF4-68B6-4226-9401-EDB6ED0540C2}"/>
              </a:ext>
            </a:extLst>
          </p:cNvPr>
          <p:cNvSpPr/>
          <p:nvPr/>
        </p:nvSpPr>
        <p:spPr>
          <a:xfrm>
            <a:off x="8211739" y="3578356"/>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RAP Intro</a:t>
            </a:r>
          </a:p>
        </p:txBody>
      </p:sp>
      <p:sp>
        <p:nvSpPr>
          <p:cNvPr id="55" name="Rectangle 54">
            <a:extLst>
              <a:ext uri="{FF2B5EF4-FFF2-40B4-BE49-F238E27FC236}">
                <a16:creationId xmlns:a16="http://schemas.microsoft.com/office/drawing/2014/main" id="{C08D0B4E-C408-458A-9E80-98D57A618BD5}"/>
              </a:ext>
            </a:extLst>
          </p:cNvPr>
          <p:cNvSpPr/>
          <p:nvPr/>
        </p:nvSpPr>
        <p:spPr>
          <a:xfrm>
            <a:off x="8544248" y="483357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Data Model</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39397" y="-5550"/>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TotalTime>
  <Words>1976</Words>
  <Application>Microsoft Office PowerPoint</Application>
  <PresentationFormat>Custom</PresentationFormat>
  <Paragraphs>200</Paragraphs>
  <Slides>23</Slides>
  <Notes>21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23</vt:i4>
      </vt:variant>
    </vt:vector>
  </HeadingPairs>
  <TitlesOfParts>
    <vt:vector size="38" baseType="lpstr">
      <vt:lpstr>Segoe UI Light</vt:lpstr>
      <vt:lpstr>Open Sans</vt:lpstr>
      <vt:lpstr>Arial</vt:lpstr>
      <vt:lpstr>Cooper Black</vt:lpstr>
      <vt:lpstr>Segoe UI</vt:lpstr>
      <vt:lpstr>Quattrocento Sans</vt:lpstr>
      <vt:lpstr>Calibri</vt:lpstr>
      <vt:lpstr>Cambria</vt:lpstr>
      <vt:lpstr>Arial Black</vt:lpstr>
      <vt:lpstr>Noto Sans Symbols</vt:lpstr>
      <vt:lpstr>Corben</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lpstr>RAP – The Big picture</vt:lpstr>
      <vt:lpstr>What is a Business Object</vt:lpstr>
      <vt:lpstr>Types of Implementation (Scenario) </vt:lpstr>
      <vt:lpstr>BO Runtime Implementation Types</vt:lpstr>
      <vt:lpstr>Explanation of Flight Data Model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38</cp:revision>
  <dcterms:created xsi:type="dcterms:W3CDTF">2023-10-03T21:33:12Z</dcterms:created>
  <dcterms:modified xsi:type="dcterms:W3CDTF">2025-08-21T08:43:30Z</dcterms:modified>
</cp:coreProperties>
</file>