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7"/>
  </p:notesMasterIdLst>
  <p:sldIdLst>
    <p:sldId id="256" r:id="rId5"/>
    <p:sldId id="402" r:id="rId6"/>
    <p:sldId id="276" r:id="rId7"/>
    <p:sldId id="314" r:id="rId8"/>
    <p:sldId id="1210" r:id="rId9"/>
    <p:sldId id="1211" r:id="rId10"/>
    <p:sldId id="1186" r:id="rId11"/>
    <p:sldId id="1187" r:id="rId12"/>
    <p:sldId id="1188" r:id="rId13"/>
    <p:sldId id="1178" r:id="rId14"/>
    <p:sldId id="1179" r:id="rId15"/>
    <p:sldId id="1180" r:id="rId16"/>
    <p:sldId id="1181" r:id="rId17"/>
    <p:sldId id="1182" r:id="rId18"/>
    <p:sldId id="1184" r:id="rId19"/>
    <p:sldId id="1185" r:id="rId20"/>
    <p:sldId id="1208" r:id="rId21"/>
    <p:sldId id="1209" r:id="rId22"/>
    <p:sldId id="340" r:id="rId23"/>
    <p:sldId id="341" r:id="rId24"/>
    <p:sldId id="419" r:id="rId25"/>
    <p:sldId id="409" r:id="rId26"/>
  </p:sldIdLst>
  <p:sldSz cx="12188825" cy="6858000"/>
  <p:notesSz cx="6858000" cy="9144000"/>
  <p:embeddedFontLst>
    <p:embeddedFont>
      <p:font typeface="72 Monospace" panose="020B0509030603020204" pitchFamily="49" charset="0"/>
      <p:regular r:id="rId28"/>
      <p:bold r:id="rId29"/>
    </p:embeddedFont>
    <p:embeddedFont>
      <p:font typeface="Arial Black" panose="020B0A04020102020204" pitchFamily="34" charset="0"/>
      <p:regular r:id="rId30"/>
      <p:bold r:id="rId31"/>
    </p:embeddedFont>
    <p:embeddedFont>
      <p:font typeface="Cambria" panose="02040503050406030204" pitchFamily="18"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Cooper Black" panose="0208090404030B020404" pitchFamily="18" charset="0"/>
      <p:regular r:id="rId40"/>
    </p:embeddedFont>
    <p:embeddedFont>
      <p:font typeface="Corben" panose="020B0604020202020204" charset="0"/>
      <p:bold r:id="rId41"/>
    </p:embeddedFont>
    <p:embeddedFont>
      <p:font typeface="Open Sans" panose="020B0606030504020204" pitchFamily="34" charset="0"/>
      <p:regular r:id="rId42"/>
      <p:bold r:id="rId43"/>
      <p:italic r:id="rId44"/>
      <p:boldItalic r:id="rId45"/>
    </p:embeddedFont>
    <p:embeddedFont>
      <p:font typeface="Quattrocento Sans" panose="020B0502050000020003" pitchFamily="34" charset="0"/>
      <p:regular r:id="rId46"/>
      <p:bold r:id="rId47"/>
      <p:italic r:id="rId48"/>
      <p:boldItalic r:id="rId49"/>
    </p:embeddedFont>
    <p:embeddedFont>
      <p:font typeface="Segoe UI" panose="020B0502040204020203" pitchFamily="34" charset="0"/>
      <p:regular r:id="rId50"/>
      <p:bold r:id="rId51"/>
      <p:italic r:id="rId52"/>
      <p:boldItalic r:id="rId53"/>
    </p:embeddedFont>
    <p:embeddedFont>
      <p:font typeface="Segoe UI Black" panose="020B0A02040204020203" pitchFamily="34" charset="0"/>
      <p:bold r:id="rId54"/>
      <p:boldItalic r:id="rId55"/>
    </p:embeddedFont>
    <p:embeddedFont>
      <p:font typeface="Segoe UI Light" panose="020B0502040204020203" pitchFamily="34" charset="0"/>
      <p:regular r:id="rId56"/>
      <p: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font" Target="fonts/font28.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2.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 Type="http://schemas.openxmlformats.org/officeDocument/2006/relationships/slide" Target="slides/slide1.xml"/><Relationship Id="rId203" Type="http://customschemas.google.com/relationships/presentationmetadata" Target="meta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font" Target="fonts/font29.fntdata"/><Relationship Id="rId8" Type="http://schemas.openxmlformats.org/officeDocument/2006/relationships/slide" Target="slides/slide4.xml"/><Relationship Id="rId51" Type="http://schemas.openxmlformats.org/officeDocument/2006/relationships/font" Target="fonts/font24.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6.xml"/><Relationship Id="rId41" Type="http://schemas.openxmlformats.org/officeDocument/2006/relationships/font" Target="fonts/font14.fntdata"/><Relationship Id="rId54"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font" Target="fonts/font30.fntdata"/><Relationship Id="rId10" Type="http://schemas.openxmlformats.org/officeDocument/2006/relationships/slide" Target="slides/slide6.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4" Type="http://schemas.openxmlformats.org/officeDocument/2006/relationships/slideMaster" Target="slideMasters/slideMaster4.xml"/><Relationship Id="rId9" Type="http://schemas.openxmlformats.org/officeDocument/2006/relationships/slide" Target="slides/slide5.xml"/><Relationship Id="rId20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2T01:49:50.897"/>
    </inkml:context>
    <inkml:brush xml:id="br0">
      <inkml:brushProperty name="width" value="0.05" units="cm"/>
      <inkml:brushProperty name="height" value="0.05" units="cm"/>
      <inkml:brushProperty name="color" value="#F6630D"/>
    </inkml:brush>
  </inkml:definitions>
  <inkml:trace contextRef="#ctx0" brushRef="#br0">112 4 4192 0 0,'4'-3'2787'0'0,"-11"6"-2817"0"0,-19 13 93 0 0,20-12 281 0 0,4-4-335 0 0,1 0 0 0 0,-1 1 0 0 0,1-1 0 0 0,-1 1-1 0 0,1-1 1 0 0,-1 1 0 0 0,1 0 0 0 0,-1-1 0 0 0,1 1 0 0 0,0 0 0 0 0,-1 0 0 0 0,-1 2 0 0 0,0-1 9 0 0,-2 0 51 0 0,2 1-9 0 0,-4 4-49 0 0,0 0 0 0 0,0 0 0 0 0,1 1 0 0 0,-10 14 0 0 0,14-19 1010 0 0,17-6-837 0 0,4-4-54 0 0,-15 6 340 0 0,-1-1-511 0 0,11-6-13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5:57:29.702"/>
    </inkml:context>
    <inkml:brush xml:id="br0">
      <inkml:brushProperty name="width" value="0.1" units="cm"/>
      <inkml:brushProperty name="height" value="0.1"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6:04:36.903"/>
    </inkml:context>
    <inkml:brush xml:id="br0">
      <inkml:brushProperty name="width" value="0.1" units="cm"/>
      <inkml:brushProperty name="height" value="0.1"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8/28/2025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38.xml"/><Relationship Id="rId4" Type="http://schemas.openxmlformats.org/officeDocument/2006/relationships/image" Target="../media/image5454.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38.xml"/><Relationship Id="rId4" Type="http://schemas.openxmlformats.org/officeDocument/2006/relationships/image" Target="../media/image227.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slideLayout" Target="../slideLayouts/slideLayout38.xml"/><Relationship Id="rId4" Type="http://schemas.openxmlformats.org/officeDocument/2006/relationships/image" Target="../media/image227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11.xml"/><Relationship Id="rId1" Type="http://schemas.openxmlformats.org/officeDocument/2006/relationships/slideLayout" Target="../slideLayouts/slideLayout37.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help.sap.com/docs/ABAP_PLATFORM_NEW/fc4c71aa50014fd1b43721701471913d/761d389302e8463a9c3509907f22f22f.html?q=behavior%20definition#loio761d389302e8463a9c3509907f22f22f__impl_strict_transAct"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DAY-8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10</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19"/>
          </a:xfrm>
          <a:prstGeom prst="rect">
            <a:avLst/>
          </a:prstGeom>
          <a:noFill/>
        </p:spPr>
        <p:txBody>
          <a:bodyPr wrap="square" rtlCol="0">
            <a:spAutoFit/>
          </a:bodyPr>
          <a:lstStyle/>
          <a:p>
            <a:r>
              <a:rPr lang="en-IN" sz="1800" dirty="0"/>
              <a:t>Local types for global classes are the bunch of data types and classes with a single global class. It can be defined to ensure better structure of implementation of global class.</a:t>
            </a:r>
          </a:p>
          <a:p>
            <a:endParaRPr lang="en-IN" sz="1800" dirty="0"/>
          </a:p>
          <a:p>
            <a:r>
              <a:rPr lang="en-IN" sz="1800" dirty="0"/>
              <a:t>Imagine we are developing an application which requires so many classes, each class will have a few methods only.</a:t>
            </a:r>
          </a:p>
          <a:p>
            <a:pPr marL="342900" indent="-342900">
              <a:buAutoNum type="arabicPeriod"/>
            </a:pPr>
            <a:r>
              <a:rPr lang="en-IN" sz="1800" dirty="0"/>
              <a:t>More number of classes in our application will cause excessive modularization and confusion among our developers.</a:t>
            </a:r>
          </a:p>
          <a:p>
            <a:pPr marL="342900" indent="-342900">
              <a:buAutoNum type="arabicPeriod"/>
            </a:pPr>
            <a:r>
              <a:rPr lang="en-IN" sz="1800" dirty="0"/>
              <a:t>More number of global classes, will increase the chance of code being exposed to other programs which we want to keep as private.</a:t>
            </a:r>
          </a:p>
          <a:p>
            <a:pPr marL="342900" indent="-342900">
              <a:buAutoNum type="arabicPeriod"/>
            </a:pPr>
            <a:r>
              <a:rPr lang="en-IN" sz="1800" dirty="0"/>
              <a:t>We need a mechanism which is a good trade-off between modularization, reuse and maintenance w/o exposing too much functionality to the caller of our application code. We should never have too many objects, especially when each class have just a few methods.</a:t>
            </a:r>
          </a:p>
          <a:p>
            <a:pPr marL="342900" indent="-342900">
              <a:buAutoNum type="arabicPeriod"/>
            </a:pPr>
            <a:r>
              <a:rPr lang="en-IN" sz="1800" dirty="0"/>
              <a:t>At times, we need to add only a few functions inside a class but likewise we need so many </a:t>
            </a:r>
            <a:r>
              <a:rPr lang="en-IN" sz="1800" dirty="0" err="1"/>
              <a:t>many</a:t>
            </a:r>
            <a:r>
              <a:rPr lang="en-IN" sz="1800" dirty="0"/>
              <a:t> classes, managing these classes and their lifecycle including transport will be a big task inviting maintenance also for future and making over all design very complex.</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Class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16D8CB3F-55FF-B1A6-7CFB-380A183760D8}"/>
                  </a:ext>
                </a:extLst>
              </p14:cNvPr>
              <p14:cNvContentPartPr/>
              <p14:nvPr/>
            </p14:nvContentPartPr>
            <p14:xfrm>
              <a:off x="2815320" y="3944640"/>
              <a:ext cx="42120" cy="34200"/>
            </p14:xfrm>
          </p:contentPart>
        </mc:Choice>
        <mc:Fallback xmlns="">
          <p:pic>
            <p:nvPicPr>
              <p:cNvPr id="18" name="Ink 17">
                <a:extLst>
                  <a:ext uri="{FF2B5EF4-FFF2-40B4-BE49-F238E27FC236}">
                    <a16:creationId xmlns:a16="http://schemas.microsoft.com/office/drawing/2014/main" id="{16D8CB3F-55FF-B1A6-7CFB-380A183760D8}"/>
                  </a:ext>
                </a:extLst>
              </p:cNvPr>
              <p:cNvPicPr/>
              <p:nvPr/>
            </p:nvPicPr>
            <p:blipFill>
              <a:blip r:embed="rId4"/>
              <a:stretch>
                <a:fillRect/>
              </a:stretch>
            </p:blipFill>
            <p:spPr>
              <a:xfrm>
                <a:off x="2806320" y="3936000"/>
                <a:ext cx="59760" cy="51840"/>
              </a:xfrm>
              <a:prstGeom prst="rect">
                <a:avLst/>
              </a:prstGeom>
            </p:spPr>
          </p:pic>
        </mc:Fallback>
      </mc:AlternateContent>
    </p:spTree>
    <p:extLst>
      <p:ext uri="{BB962C8B-B14F-4D97-AF65-F5344CB8AC3E}">
        <p14:creationId xmlns:p14="http://schemas.microsoft.com/office/powerpoint/2010/main" val="165089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11</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transaction behavior of a BO in the context of RAP is implemented in one or more than one global class.</a:t>
            </a:r>
          </a:p>
          <a:p>
            <a:pPr marL="285750" indent="-285750">
              <a:buFont typeface="Arial" panose="020B0604020202020204" pitchFamily="34" charset="0"/>
              <a:buChar char="•"/>
            </a:pPr>
            <a:r>
              <a:rPr lang="en-US" sz="1600" dirty="0"/>
              <a:t>These special classes are dedicated only to implementing the business object behavior and called as behavior pool.</a:t>
            </a:r>
          </a:p>
          <a:p>
            <a:pPr marL="285750" indent="-285750">
              <a:buFont typeface="Arial" panose="020B0604020202020204" pitchFamily="34" charset="0"/>
              <a:buChar char="•"/>
            </a:pPr>
            <a:r>
              <a:rPr lang="en-US" sz="1600" dirty="0"/>
              <a:t>You can assign any number of behavior pool to behavior definition (a 1:n relationship)</a:t>
            </a:r>
          </a:p>
          <a:p>
            <a:pPr marL="285750" indent="-285750">
              <a:buFont typeface="Arial" panose="020B0604020202020204" pitchFamily="34" charset="0"/>
              <a:buChar char="•"/>
            </a:pPr>
            <a:r>
              <a:rPr lang="en-US" sz="1600" dirty="0"/>
              <a:t>Within a single global class, we can define multiple local classes that can handle the business object behavior.</a:t>
            </a:r>
          </a:p>
          <a:p>
            <a:pPr marL="285750" indent="-285750">
              <a:buFont typeface="Arial" panose="020B0604020202020204" pitchFamily="34" charset="0"/>
              <a:buChar char="•"/>
            </a:pPr>
            <a:r>
              <a:rPr lang="en-US" sz="1600" dirty="0"/>
              <a:t>The global class is just like a container and basically empty while the actual behavior logic is written inside the class pool.</a:t>
            </a:r>
          </a:p>
          <a:p>
            <a:pPr marL="285750" indent="-285750">
              <a:buFont typeface="Arial" panose="020B0604020202020204" pitchFamily="34" charset="0"/>
              <a:buChar char="•"/>
            </a:pPr>
            <a:r>
              <a:rPr lang="en-US" sz="1600" dirty="0"/>
              <a:t>We can assign any number of behavior pool to behavior definition (1:n). This allows us to distribute our implementation across multiple units. This is called </a:t>
            </a:r>
            <a:r>
              <a:rPr lang="en-US" sz="1600" b="1" dirty="0"/>
              <a:t>contribution design pattern.</a:t>
            </a:r>
            <a:r>
              <a:rPr lang="en-US" sz="1600" dirty="0"/>
              <a:t> Which allow team to work in parallel on multiple tasks.</a:t>
            </a:r>
          </a:p>
          <a:p>
            <a:pPr marL="285750" indent="-285750">
              <a:buFont typeface="Arial" panose="020B0604020202020204" pitchFamily="34" charset="0"/>
              <a:buChar char="•"/>
            </a:pPr>
            <a:r>
              <a:rPr lang="en-US" sz="1600" dirty="0"/>
              <a:t>A behavior implementation class always inherits from </a:t>
            </a:r>
            <a:r>
              <a:rPr lang="en-US" sz="1600" b="1" dirty="0" err="1"/>
              <a:t>cl_abap_behavior_handler</a:t>
            </a:r>
            <a:r>
              <a:rPr lang="en-US" sz="1600" b="1" dirty="0"/>
              <a:t> </a:t>
            </a:r>
            <a:r>
              <a:rPr lang="en-US" sz="1600" dirty="0"/>
              <a:t>class.</a:t>
            </a:r>
          </a:p>
          <a:p>
            <a:endParaRPr lang="en-IN" sz="16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Behavior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EA130312-D3D9-6A47-4758-EEF1BED72D9C}"/>
              </a:ext>
            </a:extLst>
          </p:cNvPr>
          <p:cNvSpPr/>
          <p:nvPr/>
        </p:nvSpPr>
        <p:spPr>
          <a:xfrm>
            <a:off x="2061964" y="3356992"/>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Travel</a:t>
            </a:r>
          </a:p>
          <a:p>
            <a:pPr algn="ctr"/>
            <a:r>
              <a:rPr lang="en-IN" sz="1600" dirty="0"/>
              <a:t>(root)</a:t>
            </a:r>
          </a:p>
        </p:txBody>
      </p:sp>
      <p:sp>
        <p:nvSpPr>
          <p:cNvPr id="7" name="Rectangle 6">
            <a:extLst>
              <a:ext uri="{FF2B5EF4-FFF2-40B4-BE49-F238E27FC236}">
                <a16:creationId xmlns:a16="http://schemas.microsoft.com/office/drawing/2014/main" id="{27635E8E-2BC8-1BF5-92C5-FA68A6295A2E}"/>
              </a:ext>
            </a:extLst>
          </p:cNvPr>
          <p:cNvSpPr/>
          <p:nvPr/>
        </p:nvSpPr>
        <p:spPr>
          <a:xfrm>
            <a:off x="2039198" y="460819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a:t>
            </a:r>
          </a:p>
        </p:txBody>
      </p:sp>
      <p:sp>
        <p:nvSpPr>
          <p:cNvPr id="8" name="Rectangle 7">
            <a:extLst>
              <a:ext uri="{FF2B5EF4-FFF2-40B4-BE49-F238E27FC236}">
                <a16:creationId xmlns:a16="http://schemas.microsoft.com/office/drawing/2014/main" id="{9BC4B80E-AF86-72D5-20CE-90A8CD02BC76}"/>
              </a:ext>
            </a:extLst>
          </p:cNvPr>
          <p:cNvSpPr/>
          <p:nvPr/>
        </p:nvSpPr>
        <p:spPr>
          <a:xfrm>
            <a:off x="2052346" y="584297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 </a:t>
            </a:r>
            <a:r>
              <a:rPr lang="en-IN" sz="1600" dirty="0" err="1"/>
              <a:t>Suppl</a:t>
            </a:r>
            <a:endParaRPr lang="en-IN" sz="1600" dirty="0"/>
          </a:p>
        </p:txBody>
      </p:sp>
      <p:sp>
        <p:nvSpPr>
          <p:cNvPr id="9" name="Rectangle 8">
            <a:extLst>
              <a:ext uri="{FF2B5EF4-FFF2-40B4-BE49-F238E27FC236}">
                <a16:creationId xmlns:a16="http://schemas.microsoft.com/office/drawing/2014/main" id="{A389BD4B-BFA4-2F57-4B2B-780CA5FAFDFC}"/>
              </a:ext>
            </a:extLst>
          </p:cNvPr>
          <p:cNvSpPr/>
          <p:nvPr/>
        </p:nvSpPr>
        <p:spPr>
          <a:xfrm>
            <a:off x="5302324" y="3429000"/>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0" name="Rectangle 9">
            <a:extLst>
              <a:ext uri="{FF2B5EF4-FFF2-40B4-BE49-F238E27FC236}">
                <a16:creationId xmlns:a16="http://schemas.microsoft.com/office/drawing/2014/main" id="{DA7ED10D-FD44-9DB7-0789-2A46D480C312}"/>
              </a:ext>
            </a:extLst>
          </p:cNvPr>
          <p:cNvSpPr/>
          <p:nvPr/>
        </p:nvSpPr>
        <p:spPr>
          <a:xfrm>
            <a:off x="5302324" y="4680199"/>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1" name="Rectangle 10">
            <a:extLst>
              <a:ext uri="{FF2B5EF4-FFF2-40B4-BE49-F238E27FC236}">
                <a16:creationId xmlns:a16="http://schemas.microsoft.com/office/drawing/2014/main" id="{8E0D5D67-F1A9-48F6-5DD1-06123EF778F9}"/>
              </a:ext>
            </a:extLst>
          </p:cNvPr>
          <p:cNvSpPr/>
          <p:nvPr/>
        </p:nvSpPr>
        <p:spPr>
          <a:xfrm>
            <a:off x="5302324" y="5942445"/>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cxnSp>
        <p:nvCxnSpPr>
          <p:cNvPr id="13" name="Straight Arrow Connector 12">
            <a:extLst>
              <a:ext uri="{FF2B5EF4-FFF2-40B4-BE49-F238E27FC236}">
                <a16:creationId xmlns:a16="http://schemas.microsoft.com/office/drawing/2014/main" id="{CC6CC2BA-2AED-DFB9-B610-F0372C470F78}"/>
              </a:ext>
            </a:extLst>
          </p:cNvPr>
          <p:cNvCxnSpPr>
            <a:cxnSpLocks/>
          </p:cNvCxnSpPr>
          <p:nvPr/>
        </p:nvCxnSpPr>
        <p:spPr>
          <a:xfrm>
            <a:off x="3502124" y="3716488"/>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BB30F208-DFB1-6C3C-D4F2-959A85B8C9C2}"/>
              </a:ext>
            </a:extLst>
          </p:cNvPr>
          <p:cNvCxnSpPr>
            <a:cxnSpLocks/>
          </p:cNvCxnSpPr>
          <p:nvPr/>
        </p:nvCxnSpPr>
        <p:spPr>
          <a:xfrm>
            <a:off x="3479358" y="4932227"/>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FA11392-17DB-0B42-38A3-A7EEF4B93825}"/>
              </a:ext>
            </a:extLst>
          </p:cNvPr>
          <p:cNvCxnSpPr>
            <a:cxnSpLocks/>
          </p:cNvCxnSpPr>
          <p:nvPr/>
        </p:nvCxnSpPr>
        <p:spPr>
          <a:xfrm>
            <a:off x="3504093" y="6189193"/>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BCFC91A0-B637-49C1-64FA-9DAD1EE20937}"/>
              </a:ext>
            </a:extLst>
          </p:cNvPr>
          <p:cNvSpPr/>
          <p:nvPr/>
        </p:nvSpPr>
        <p:spPr>
          <a:xfrm>
            <a:off x="9711849" y="4441904"/>
            <a:ext cx="1976364" cy="93610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Helper classes</a:t>
            </a:r>
          </a:p>
        </p:txBody>
      </p:sp>
    </p:spTree>
    <p:extLst>
      <p:ext uri="{BB962C8B-B14F-4D97-AF65-F5344CB8AC3E}">
        <p14:creationId xmlns:p14="http://schemas.microsoft.com/office/powerpoint/2010/main" val="231459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12</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5909310"/>
          </a:xfrm>
          <a:prstGeom prst="rect">
            <a:avLst/>
          </a:prstGeom>
          <a:noFill/>
        </p:spPr>
        <p:txBody>
          <a:bodyPr wrap="square" rtlCol="0">
            <a:spAutoFit/>
          </a:bodyPr>
          <a:lstStyle/>
          <a:p>
            <a:r>
              <a:rPr lang="en-US" sz="1800" dirty="0"/>
              <a:t>When implementing a BO contract, we can make use of implicit parameters. These parameters do not have FIX data type, instead they are assigned by the compiler with the type derived from BDEF.</a:t>
            </a:r>
          </a:p>
          <a:p>
            <a:r>
              <a:rPr lang="en-US" sz="1800" dirty="0"/>
              <a:t>The implicit parameters can be declared explicitly as CHANGING parameters in the method signature of the class using generic type</a:t>
            </a:r>
          </a:p>
          <a:p>
            <a:r>
              <a:rPr lang="en-US" sz="1800" dirty="0"/>
              <a:t>DATA: </a:t>
            </a:r>
            <a:r>
              <a:rPr lang="en-US" sz="1800" dirty="0" err="1"/>
              <a:t>lt_imp_param</a:t>
            </a:r>
            <a:r>
              <a:rPr lang="en-US" sz="1800" dirty="0"/>
              <a:t> FOR &lt;OPERATION&gt; entity.</a:t>
            </a:r>
          </a:p>
          <a:p>
            <a:r>
              <a:rPr lang="en-US" sz="1800" dirty="0"/>
              <a:t>Data : </a:t>
            </a:r>
            <a:r>
              <a:rPr lang="en-IN" sz="1800" dirty="0" err="1">
                <a:solidFill>
                  <a:srgbClr val="000000"/>
                </a:solidFill>
                <a:effectLst/>
                <a:latin typeface="Consolas" panose="020B0609020204030204" pitchFamily="49" charset="0"/>
              </a:rPr>
              <a:t>lt_mapped</a:t>
            </a:r>
            <a:r>
              <a:rPr lang="en-US" sz="1800" dirty="0">
                <a:solidFill>
                  <a:srgbClr val="000000"/>
                </a:solidFill>
                <a:effectLst/>
                <a:latin typeface="Consolas" panose="020B0609020204030204" pitchFamily="49" charset="0"/>
              </a:rPr>
              <a:t> FOR CREATE BO-Travel.</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FAILED</a:t>
            </a:r>
          </a:p>
          <a:p>
            <a:r>
              <a:rPr lang="en-IN" sz="1800" dirty="0">
                <a:solidFill>
                  <a:srgbClr val="000000"/>
                </a:solidFill>
                <a:latin typeface="Consolas" panose="020B0609020204030204" pitchFamily="49" charset="0"/>
              </a:rPr>
              <a:t>This is an exporting parameter which is defined as nested table contains one table for each entity. The failed table includes the information for identifying the data set where the error occurred. It has %CID, the ID of the BO instance, %FAIL which has the reason of failure. </a:t>
            </a:r>
            <a:r>
              <a:rPr lang="en-IN" sz="1800" dirty="0" err="1">
                <a:solidFill>
                  <a:srgbClr val="000000"/>
                </a:solidFill>
                <a:latin typeface="Consolas" panose="020B0609020204030204" pitchFamily="49" charset="0"/>
              </a:rPr>
              <a:t>If_abap_behv</a:t>
            </a:r>
            <a:r>
              <a:rPr lang="en-IN" sz="1800" dirty="0">
                <a:solidFill>
                  <a:srgbClr val="000000"/>
                </a:solidFill>
                <a:latin typeface="Consolas" panose="020B0609020204030204" pitchFamily="49" charset="0"/>
              </a:rPr>
              <a:t>=&gt;</a:t>
            </a:r>
            <a:r>
              <a:rPr lang="en-IN" sz="1800" dirty="0" err="1">
                <a:solidFill>
                  <a:srgbClr val="000000"/>
                </a:solidFill>
                <a:latin typeface="Consolas" panose="020B0609020204030204" pitchFamily="49" charset="0"/>
              </a:rPr>
              <a:t>t_failinfo</a:t>
            </a:r>
            <a:endParaRPr lang="en-IN" sz="1800" dirty="0">
              <a:solidFill>
                <a:srgbClr val="000000"/>
              </a:solidFill>
              <a:latin typeface="Consolas" panose="020B0609020204030204" pitchFamily="49" charset="0"/>
            </a:endParaRPr>
          </a:p>
          <a:p>
            <a:r>
              <a:rPr lang="en-IN" sz="1800" b="1" dirty="0">
                <a:solidFill>
                  <a:srgbClr val="000000"/>
                </a:solidFill>
                <a:effectLst/>
                <a:latin typeface="Consolas" panose="020B0609020204030204" pitchFamily="49" charset="0"/>
              </a:rPr>
              <a:t>REPORTED – </a:t>
            </a:r>
          </a:p>
          <a:p>
            <a:r>
              <a:rPr lang="en-IN" sz="1800" dirty="0">
                <a:solidFill>
                  <a:srgbClr val="000000"/>
                </a:solidFill>
                <a:latin typeface="Consolas" panose="020B0609020204030204" pitchFamily="49" charset="0"/>
              </a:rPr>
              <a:t>This is an exporting parameter which is defined as nested table contains one table for each entity.it includes the instance specific messages. </a:t>
            </a:r>
          </a:p>
          <a:p>
            <a:r>
              <a:rPr lang="en-IN" sz="1800" dirty="0">
                <a:solidFill>
                  <a:srgbClr val="000000"/>
                </a:solidFill>
                <a:effectLst/>
                <a:latin typeface="Consolas" panose="020B0609020204030204" pitchFamily="49" charset="0"/>
              </a:rPr>
              <a:t>%CID</a:t>
            </a:r>
            <a:r>
              <a:rPr lang="en-IN" sz="1800" dirty="0">
                <a:solidFill>
                  <a:srgbClr val="000000"/>
                </a:solidFill>
                <a:latin typeface="Consolas" panose="020B0609020204030204" pitchFamily="49" charset="0"/>
              </a:rPr>
              <a:t>, ID of the relevant BO, %MSG with the message interface, %ELEMENT </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MAPPED – Only during Create/Update operation</a:t>
            </a:r>
          </a:p>
          <a:p>
            <a:r>
              <a:rPr lang="en-IN" sz="1800" dirty="0">
                <a:solidFill>
                  <a:srgbClr val="000000"/>
                </a:solidFill>
                <a:latin typeface="Consolas" panose="020B0609020204030204" pitchFamily="49" charset="0"/>
              </a:rPr>
              <a:t>This is an exporting parameter which is defined as nested table contains one table for each entity. The mapped parameter provide the consumer with ID mapping information. They include information about key values were created by the application for given content id. The BO runtime passes the created key values in any subsequent call in the sample request.</a:t>
            </a:r>
          </a:p>
          <a:p>
            <a:r>
              <a:rPr lang="en-IN" sz="1800" dirty="0">
                <a:solidFill>
                  <a:srgbClr val="000000"/>
                </a:solidFill>
                <a:effectLst/>
                <a:latin typeface="Consolas" panose="020B0609020204030204" pitchFamily="49" charset="0"/>
              </a:rPr>
              <a:t>%CID and %KEY</a:t>
            </a:r>
            <a:endParaRPr lang="en-US" sz="1800" dirty="0">
              <a:solidFill>
                <a:srgbClr val="000000"/>
              </a:solidFill>
              <a:effectLst/>
              <a:latin typeface="Consolas" panose="020B0609020204030204" pitchFamily="49"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Implicit Response Parameters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3993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13</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1754326"/>
          </a:xfrm>
          <a:prstGeom prst="rect">
            <a:avLst/>
          </a:prstGeom>
          <a:noFill/>
        </p:spPr>
        <p:txBody>
          <a:bodyPr wrap="square" rtlCol="0">
            <a:spAutoFit/>
          </a:bodyPr>
          <a:lstStyle/>
          <a:p>
            <a:r>
              <a:rPr lang="en-US" sz="1800" b="1" dirty="0"/>
              <a:t>Early numbering</a:t>
            </a:r>
          </a:p>
          <a:p>
            <a:pPr marL="285750" indent="-285750">
              <a:buFont typeface="Arial" panose="020B0604020202020204" pitchFamily="34" charset="0"/>
              <a:buChar char="•"/>
            </a:pPr>
            <a:r>
              <a:rPr lang="en-US" sz="1800" dirty="0"/>
              <a:t>It allows a managed numbering for </a:t>
            </a:r>
            <a:r>
              <a:rPr lang="en-US" sz="1800" dirty="0" err="1"/>
              <a:t>bo</a:t>
            </a:r>
            <a:r>
              <a:rPr lang="en-US" sz="1800" dirty="0"/>
              <a:t> instances during creation process. Like in ABAP we use sequence numbers (SNRO) to auto generate primary keys, here in RAP we can use early numbering. It can be handled for all the entities. For this we need to implement the logic in RAP BIMP.</a:t>
            </a:r>
          </a:p>
          <a:p>
            <a:pPr marL="285750" indent="-285750">
              <a:buFont typeface="Arial" panose="020B0604020202020204" pitchFamily="34" charset="0"/>
              <a:buChar char="•"/>
            </a:pPr>
            <a:r>
              <a:rPr lang="en-US" sz="1800" dirty="0"/>
              <a:t>Every assigned key must be unique, otherwise the instances will be rejected by the database which will result to dump. We will be reusing a SNRO sequence already created by SAP in the system.</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BO instance features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56339E5-7A33-A923-1F0F-1FBEB490FBDB}"/>
                  </a:ext>
                </a:extLst>
              </p14:cNvPr>
              <p14:cNvContentPartPr/>
              <p14:nvPr/>
            </p14:nvContentPartPr>
            <p14:xfrm>
              <a:off x="2098372" y="2049383"/>
              <a:ext cx="360" cy="360"/>
            </p14:xfrm>
          </p:contentPart>
        </mc:Choice>
        <mc:Fallback xmlns="">
          <p:pic>
            <p:nvPicPr>
              <p:cNvPr id="5" name="Ink 4">
                <a:extLst>
                  <a:ext uri="{FF2B5EF4-FFF2-40B4-BE49-F238E27FC236}">
                    <a16:creationId xmlns:a16="http://schemas.microsoft.com/office/drawing/2014/main" id="{956339E5-7A33-A923-1F0F-1FBEB490FBDB}"/>
                  </a:ext>
                </a:extLst>
              </p:cNvPr>
              <p:cNvPicPr/>
              <p:nvPr/>
            </p:nvPicPr>
            <p:blipFill>
              <a:blip r:embed="rId4"/>
              <a:stretch>
                <a:fillRect/>
              </a:stretch>
            </p:blipFill>
            <p:spPr>
              <a:xfrm>
                <a:off x="2080732" y="2031383"/>
                <a:ext cx="36000" cy="36000"/>
              </a:xfrm>
              <a:prstGeom prst="rect">
                <a:avLst/>
              </a:prstGeom>
            </p:spPr>
          </p:pic>
        </mc:Fallback>
      </mc:AlternateContent>
    </p:spTree>
    <p:extLst>
      <p:ext uri="{BB962C8B-B14F-4D97-AF65-F5344CB8AC3E}">
        <p14:creationId xmlns:p14="http://schemas.microsoft.com/office/powerpoint/2010/main" val="60413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14</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198276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15</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405990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2"/>
          </a:xfrm>
          <a:prstGeom prst="rect">
            <a:avLst/>
          </a:prstGeom>
          <a:noFill/>
        </p:spPr>
        <p:txBody>
          <a:bodyPr wrap="square" rtlCol="0">
            <a:spAutoFit/>
          </a:bodyPr>
          <a:lstStyle/>
          <a:p>
            <a:r>
              <a:rPr lang="en-US" sz="1800" dirty="0"/>
              <a:t>Assign the booking Supplement ID automatically during creation with </a:t>
            </a:r>
            <a:r>
              <a:rPr lang="en-US" sz="1800"/>
              <a:t>early numbering.</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Exercise</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45F1575-E708-EF6C-633A-2AD5D9EB5792}"/>
                  </a:ext>
                </a:extLst>
              </p14:cNvPr>
              <p14:cNvContentPartPr/>
              <p14:nvPr/>
            </p14:nvContentPartPr>
            <p14:xfrm>
              <a:off x="2418052" y="957143"/>
              <a:ext cx="360" cy="360"/>
            </p14:xfrm>
          </p:contentPart>
        </mc:Choice>
        <mc:Fallback xmlns="">
          <p:pic>
            <p:nvPicPr>
              <p:cNvPr id="5" name="Ink 4">
                <a:extLst>
                  <a:ext uri="{FF2B5EF4-FFF2-40B4-BE49-F238E27FC236}">
                    <a16:creationId xmlns:a16="http://schemas.microsoft.com/office/drawing/2014/main" id="{A45F1575-E708-EF6C-633A-2AD5D9EB5792}"/>
                  </a:ext>
                </a:extLst>
              </p:cNvPr>
              <p:cNvPicPr/>
              <p:nvPr/>
            </p:nvPicPr>
            <p:blipFill>
              <a:blip r:embed="rId4"/>
              <a:stretch>
                <a:fillRect/>
              </a:stretch>
            </p:blipFill>
            <p:spPr>
              <a:xfrm>
                <a:off x="2400052" y="939503"/>
                <a:ext cx="36000" cy="36000"/>
              </a:xfrm>
              <a:prstGeom prst="rect">
                <a:avLst/>
              </a:prstGeom>
            </p:spPr>
          </p:pic>
        </mc:Fallback>
      </mc:AlternateContent>
    </p:spTree>
    <p:extLst>
      <p:ext uri="{BB962C8B-B14F-4D97-AF65-F5344CB8AC3E}">
        <p14:creationId xmlns:p14="http://schemas.microsoft.com/office/powerpoint/2010/main" val="829890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17</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031325"/>
          </a:xfrm>
          <a:prstGeom prst="rect">
            <a:avLst/>
          </a:prstGeom>
          <a:noFill/>
        </p:spPr>
        <p:txBody>
          <a:bodyPr wrap="square" rtlCol="0">
            <a:spAutoFit/>
          </a:bodyPr>
          <a:lstStyle/>
          <a:p>
            <a:r>
              <a:rPr lang="en-US" sz="1800" dirty="0"/>
              <a:t>As an application developer we want to determine which entities of our BO needs to allow create-, update-, delete- operations. Apart from that which properties of BO are allowed to be mandatory, read only, creatable, updatable. We can also control the availability of our data actions.</a:t>
            </a:r>
          </a:p>
          <a:p>
            <a:r>
              <a:rPr lang="en-US" sz="1800" dirty="0"/>
              <a:t>In RAP, feature controls are of 2 types:</a:t>
            </a:r>
          </a:p>
          <a:p>
            <a:pPr marL="342900" indent="-342900">
              <a:buAutoNum type="arabicPeriod"/>
            </a:pPr>
            <a:r>
              <a:rPr lang="en-US" sz="1800" dirty="0"/>
              <a:t>Static feature control – are specified at the level of behavior definition only. Statically declared and easy to implement.</a:t>
            </a:r>
          </a:p>
          <a:p>
            <a:pPr marL="342900" indent="-342900">
              <a:buAutoNum type="arabicPeriod"/>
            </a:pPr>
            <a:r>
              <a:rPr lang="en-US" sz="1800" dirty="0"/>
              <a:t>Dynamic feature control – complex to implement for more complex requirements. They require a mandatory implementation in BIMP class. We use keyword </a:t>
            </a:r>
            <a:r>
              <a:rPr lang="en-US" sz="1800" b="1" dirty="0" err="1"/>
              <a:t>features:instance</a:t>
            </a:r>
            <a:endParaRPr lang="en-IN" sz="1800" b="1"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Feature Control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F197B89D-2325-12C8-E987-51633A1ECDD4}"/>
              </a:ext>
            </a:extLst>
          </p:cNvPr>
          <p:cNvPicPr>
            <a:picLocks noChangeAspect="1"/>
          </p:cNvPicPr>
          <p:nvPr/>
        </p:nvPicPr>
        <p:blipFill>
          <a:blip r:embed="rId3"/>
          <a:stretch>
            <a:fillRect/>
          </a:stretch>
        </p:blipFill>
        <p:spPr>
          <a:xfrm>
            <a:off x="1978950" y="3270974"/>
            <a:ext cx="7773521" cy="3089713"/>
          </a:xfrm>
          <a:prstGeom prst="rect">
            <a:avLst/>
          </a:prstGeom>
        </p:spPr>
      </p:pic>
    </p:spTree>
    <p:extLst>
      <p:ext uri="{BB962C8B-B14F-4D97-AF65-F5344CB8AC3E}">
        <p14:creationId xmlns:p14="http://schemas.microsoft.com/office/powerpoint/2010/main" val="608610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18</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a:t>
            </a:r>
            <a:r>
              <a:rPr lang="en-US" sz="1800"/>
              <a:t>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1519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return FAILED and MESSAGE then the RAP will terminate the update/create and shows the message to the user on Fiori App.</a:t>
            </a:r>
            <a:endParaRPr sz="1800" dirty="0">
              <a:solidFill>
                <a:schemeClr val="dk1"/>
              </a:solidFill>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Validations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7</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Early Numbering</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Static Feature Control</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600523"/>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Dynamic Feature Control</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Actions</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69"/>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Behavior definition describes the behavior of the business object in terms of what operations are allowed for our entire BO. If the BO consists of multiple entities (e.g. Travel, Booking, Booking </a:t>
            </a:r>
            <a:r>
              <a:rPr lang="en-US" sz="1800" dirty="0" err="1">
                <a:solidFill>
                  <a:schemeClr val="dk1"/>
                </a:solidFill>
                <a:latin typeface="Calibri"/>
                <a:ea typeface="Calibri"/>
                <a:cs typeface="Calibri"/>
                <a:sym typeface="Calibri"/>
              </a:rPr>
              <a:t>Suppl</a:t>
            </a:r>
            <a:r>
              <a:rPr lang="en-US" sz="1800" dirty="0">
                <a:solidFill>
                  <a:schemeClr val="dk1"/>
                </a:solidFill>
                <a:latin typeface="Calibri"/>
                <a:ea typeface="Calibri"/>
                <a:cs typeface="Calibri"/>
                <a:sym typeface="Calibri"/>
              </a:rPr>
              <a:t>), there is exactly one BDEF which exist for this business object.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BDEF will have exactly same name as your root entity, you are not allowed to change the name. We can test our business object once the behavior definition is created. The RAP framework will auto generate all the necessary code behind the scenes to handle the CURD (Create, Update, Read, and Delete) operations on our BO.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Based on the BDEF, the RAP framework will decide whether it’s a managed or unmanaged scenario. In addition to CURD, we can also maintain the actions, determinations,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validations, draft availability, draft actions etc. as part of </a:t>
            </a:r>
            <a:r>
              <a:rPr lang="en-US" sz="1800" dirty="0" err="1">
                <a:solidFill>
                  <a:schemeClr val="dk1"/>
                </a:solidFill>
                <a:latin typeface="Calibri"/>
                <a:ea typeface="Calibri"/>
                <a:cs typeface="Calibri"/>
                <a:sym typeface="Calibri"/>
              </a:rPr>
              <a:t>behaviour</a:t>
            </a:r>
            <a:r>
              <a:rPr lang="en-US" sz="1800" dirty="0">
                <a:solidFill>
                  <a:schemeClr val="dk1"/>
                </a:solidFill>
                <a:latin typeface="Calibri"/>
                <a:ea typeface="Calibri"/>
                <a:cs typeface="Calibri"/>
                <a:sym typeface="Calibri"/>
              </a:rPr>
              <a:t> definition.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name of BDEF is always same name as your BO.</a:t>
            </a:r>
            <a:endParaRPr dirty="0"/>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https://help.sap.com/docs/ABAP_PLATFORM_NEW/fc4c71aa50014fd1b43721701471913d/761d389302e8463a9c3509907f22f22f.html?q=behavior%20definition#loio761d389302e8463a9c3509907f22f22f__impl_strict_transAct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73" name="Google Shape;1473;p6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Behavior Definition (BDEF)</a:t>
            </a:r>
            <a:endParaRPr sz="3599" dirty="0">
              <a:solidFill>
                <a:srgbClr val="FFC000"/>
              </a:solidFill>
              <a:latin typeface="Cooper Black" panose="0208090404030B020404" pitchFamily="18" charset="0"/>
              <a:ea typeface="Corben"/>
              <a:cs typeface="Corben"/>
              <a:sym typeface="Corben"/>
            </a:endParaRPr>
          </a:p>
        </p:txBody>
      </p:sp>
      <p:sp>
        <p:nvSpPr>
          <p:cNvPr id="1476" name="Google Shape;1476;p69"/>
          <p:cNvSpPr/>
          <p:nvPr/>
        </p:nvSpPr>
        <p:spPr>
          <a:xfrm>
            <a:off x="989883"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Object</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Travel(root)+Booking+Booking Suppl</a:t>
            </a:r>
            <a:endParaRPr sz="1400">
              <a:solidFill>
                <a:schemeClr val="lt1"/>
              </a:solidFill>
              <a:latin typeface="Calibri"/>
              <a:ea typeface="Calibri"/>
              <a:cs typeface="Calibri"/>
              <a:sym typeface="Calibri"/>
            </a:endParaRPr>
          </a:p>
        </p:txBody>
      </p:sp>
      <p:sp>
        <p:nvSpPr>
          <p:cNvPr id="1477" name="Google Shape;1477;p69"/>
          <p:cNvSpPr/>
          <p:nvPr/>
        </p:nvSpPr>
        <p:spPr>
          <a:xfrm>
            <a:off x="7542611"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Behaviour Definition</a:t>
            </a:r>
            <a:endParaRPr sz="1400">
              <a:solidFill>
                <a:schemeClr val="lt1"/>
              </a:solidFill>
              <a:latin typeface="Calibri"/>
              <a:ea typeface="Calibri"/>
              <a:cs typeface="Calibri"/>
              <a:sym typeface="Calibri"/>
            </a:endParaRPr>
          </a:p>
        </p:txBody>
      </p:sp>
      <p:cxnSp>
        <p:nvCxnSpPr>
          <p:cNvPr id="1478" name="Google Shape;1478;p69"/>
          <p:cNvCxnSpPr>
            <a:stCxn id="1476" idx="3"/>
            <a:endCxn id="1477" idx="1"/>
          </p:cNvCxnSpPr>
          <p:nvPr/>
        </p:nvCxnSpPr>
        <p:spPr>
          <a:xfrm>
            <a:off x="3870203" y="5489133"/>
            <a:ext cx="3672300" cy="0"/>
          </a:xfrm>
          <a:prstGeom prst="straightConnector1">
            <a:avLst/>
          </a:prstGeom>
          <a:noFill/>
          <a:ln w="9525" cap="flat" cmpd="sng">
            <a:solidFill>
              <a:schemeClr val="accent1"/>
            </a:solidFill>
            <a:prstDash val="solid"/>
            <a:miter lim="800000"/>
            <a:headEnd type="none" w="sm" len="sm"/>
            <a:tailEnd type="none" w="sm" len="sm"/>
          </a:ln>
        </p:spPr>
      </p:cxnSp>
      <p:sp>
        <p:nvSpPr>
          <p:cNvPr id="1479" name="Google Shape;1479;p69"/>
          <p:cNvSpPr txBox="1"/>
          <p:nvPr/>
        </p:nvSpPr>
        <p:spPr>
          <a:xfrm>
            <a:off x="3942211" y="4949073"/>
            <a:ext cx="3600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0..1</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%CID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tkey</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 single operation like Edit, Delete inside the object page, we will also receive the key of the object which we are editing or deleting.</a:t>
            </a:r>
            <a:endParaRPr sz="1800" dirty="0">
              <a:solidFill>
                <a:schemeClr val="dk1"/>
              </a:solidFill>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b="1" dirty="0">
                <a:solidFill>
                  <a:srgbClr val="FFC000"/>
                </a:solidFill>
                <a:latin typeface="Cooper Black" panose="0208090404030B020404" pitchFamily="18" charset="0"/>
                <a:ea typeface="Corben"/>
                <a:cs typeface="Corben"/>
                <a:sym typeface="Corben"/>
              </a:rPr>
              <a:t>Framework Generated IDs</a:t>
            </a:r>
            <a:endParaRPr sz="3599" b="1"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 cases: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Consumption of RAP functionality in Plain ABAP</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Testing purpose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 special business logic</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Generate test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integration with classic code</a:t>
            </a:r>
            <a:endParaRPr sz="1800">
              <a:solidFill>
                <a:schemeClr val="dk1"/>
              </a:solidFill>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EML – Entity Manipulation Language</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Read operation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from Root entity and by the key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the root entity with its composition child (travel and booking together)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read operation always either returns a RESULT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OR returns an error table called as FAILED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returns an table of messages as REPORTED 🡺 capture in a internal table (other messages)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we use second option we can specify the associated entity using \_AssociationName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READ ENTITIES OF </a:t>
            </a:r>
            <a:r>
              <a:rPr lang="en-US" sz="1800" b="1">
                <a:solidFill>
                  <a:schemeClr val="dk1"/>
                </a:solidFill>
                <a:latin typeface="Calibri"/>
                <a:ea typeface="Calibri"/>
                <a:cs typeface="Calibri"/>
                <a:sym typeface="Calibri"/>
              </a:rPr>
              <a:t>RootEntityName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ENTITY </a:t>
            </a:r>
            <a:r>
              <a:rPr lang="en-US" sz="1800" b="1">
                <a:solidFill>
                  <a:schemeClr val="dk1"/>
                </a:solidFill>
                <a:latin typeface="Calibri"/>
                <a:ea typeface="Calibri"/>
                <a:cs typeface="Calibri"/>
                <a:sym typeface="Calibri"/>
              </a:rPr>
              <a:t>EntityAlias </a:t>
            </a:r>
            <a:r>
              <a:rPr lang="en-US" sz="1800">
                <a:solidFill>
                  <a:schemeClr val="dk1"/>
                </a:solidFill>
                <a:latin typeface="Calibri"/>
                <a:ea typeface="Calibri"/>
                <a:cs typeface="Calibri"/>
                <a:sym typeface="Calibri"/>
              </a:rPr>
              <a:t>FROM keys ---(primary key value)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a:t>
            </a:r>
            <a:r>
              <a:rPr lang="en-US" sz="1800" b="1">
                <a:solidFill>
                  <a:schemeClr val="dk1"/>
                </a:solidFill>
                <a:latin typeface="Calibri"/>
                <a:ea typeface="Calibri"/>
                <a:cs typeface="Calibri"/>
                <a:sym typeface="Calibri"/>
              </a:rPr>
              <a:t>\_Composition </a:t>
            </a:r>
            <a:r>
              <a:rPr lang="en-US" sz="1800">
                <a:solidFill>
                  <a:schemeClr val="dk1"/>
                </a:solidFill>
                <a:latin typeface="Calibri"/>
                <a:ea typeface="Calibri"/>
                <a:cs typeface="Calibri"/>
                <a:sym typeface="Calibri"/>
              </a:rPr>
              <a:t>FROM child_keys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lt_result_child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FAILED lt_failed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REPORTED lt_reported.</a:t>
            </a:r>
            <a:endParaRPr sz="1800">
              <a:solidFill>
                <a:schemeClr val="dk1"/>
              </a:solidFill>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Syntax for EML</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MODIFY ENTITY OF </a:t>
            </a:r>
            <a:r>
              <a:rPr lang="en-US" sz="2800" b="1">
                <a:solidFill>
                  <a:schemeClr val="dk1"/>
                </a:solidFill>
                <a:latin typeface="Calibri"/>
                <a:ea typeface="Calibri"/>
                <a:cs typeface="Calibri"/>
                <a:sym typeface="Calibri"/>
              </a:rPr>
              <a:t>EntityName</a:t>
            </a:r>
            <a:r>
              <a:rPr lang="en-US" sz="2800">
                <a:solidFill>
                  <a:schemeClr val="dk1"/>
                </a:solidFill>
                <a:latin typeface="Calibri"/>
                <a:ea typeface="Calibri"/>
                <a:cs typeface="Calibri"/>
                <a:sym typeface="Calibri"/>
              </a:rPr>
              <a:t> AS alias_name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ENTITY </a:t>
            </a:r>
            <a:r>
              <a:rPr lang="en-US" sz="2800" b="1">
                <a:solidFill>
                  <a:schemeClr val="dk1"/>
                </a:solidFill>
                <a:latin typeface="Calibri"/>
                <a:ea typeface="Calibri"/>
                <a:cs typeface="Calibri"/>
                <a:sym typeface="Calibri"/>
              </a:rPr>
              <a:t>EntityName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FROM lt_create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UPDATE FROM lt_update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DELETE FROM lt_delete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BY </a:t>
            </a:r>
            <a:r>
              <a:rPr lang="en-US" sz="2800" b="1">
                <a:solidFill>
                  <a:schemeClr val="dk1"/>
                </a:solidFill>
                <a:latin typeface="Calibri"/>
                <a:ea typeface="Calibri"/>
                <a:cs typeface="Calibri"/>
                <a:sym typeface="Calibri"/>
              </a:rPr>
              <a:t>\_AssociationName</a:t>
            </a:r>
            <a:r>
              <a:rPr lang="en-US" sz="2800">
                <a:solidFill>
                  <a:schemeClr val="dk1"/>
                </a:solidFill>
                <a:latin typeface="Calibri"/>
                <a:ea typeface="Calibri"/>
                <a:cs typeface="Calibri"/>
                <a:sym typeface="Calibri"/>
              </a:rPr>
              <a:t> FROM lt_instance_cba</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RESULT lt_result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FAILED lt_failed</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REPORTED lt_messages</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MAPPED lt_mapped. </a:t>
            </a:r>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Update and Delete operations</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TotalTime>
  <Words>2627</Words>
  <Application>Microsoft Office PowerPoint</Application>
  <PresentationFormat>Custom</PresentationFormat>
  <Paragraphs>245</Paragraphs>
  <Slides>22</Slides>
  <Notes>11</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22</vt:i4>
      </vt:variant>
    </vt:vector>
  </HeadingPairs>
  <TitlesOfParts>
    <vt:vector size="39" baseType="lpstr">
      <vt:lpstr>Segoe UI Light</vt:lpstr>
      <vt:lpstr>Arial</vt:lpstr>
      <vt:lpstr>Cooper Black</vt:lpstr>
      <vt:lpstr>Corben</vt:lpstr>
      <vt:lpstr>Segoe UI</vt:lpstr>
      <vt:lpstr>72 Monospace</vt:lpstr>
      <vt:lpstr>Segoe UI Black</vt:lpstr>
      <vt:lpstr>Calibri</vt:lpstr>
      <vt:lpstr>Cambria</vt:lpstr>
      <vt:lpstr>Arial Black</vt:lpstr>
      <vt:lpstr>Quattrocento Sans</vt:lpstr>
      <vt:lpstr>Consolas</vt:lpstr>
      <vt:lpstr>Open Sans</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64</cp:revision>
  <dcterms:created xsi:type="dcterms:W3CDTF">2023-10-03T21:33:12Z</dcterms:created>
  <dcterms:modified xsi:type="dcterms:W3CDTF">2025-08-28T09:15:09Z</dcterms:modified>
</cp:coreProperties>
</file>