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463" r:id="rId4"/>
    <p:sldId id="414" r:id="rId5"/>
    <p:sldId id="415" r:id="rId6"/>
    <p:sldId id="47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62" r:id="rId15"/>
    <p:sldId id="399" r:id="rId16"/>
    <p:sldId id="4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775"/>
          <a:ext cx="1934261" cy="7737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775"/>
        <a:ext cx="1740835" cy="773704"/>
      </dsp:txXfrm>
    </dsp:sp>
    <dsp:sp modelId="{B11A4C72-CBF1-46A6-8281-E69DE13ACF6A}">
      <dsp:nvSpPr>
        <dsp:cNvPr id="0" name=""/>
        <dsp:cNvSpPr/>
      </dsp:nvSpPr>
      <dsp:spPr>
        <a:xfrm>
          <a:off x="1548401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5253" y="2321775"/>
        <a:ext cx="1160557" cy="773704"/>
      </dsp:txXfrm>
    </dsp:sp>
    <dsp:sp modelId="{32E69906-80BB-43FD-8D38-5EE66A865FFC}">
      <dsp:nvSpPr>
        <dsp:cNvPr id="0" name=""/>
        <dsp:cNvSpPr/>
      </dsp:nvSpPr>
      <dsp:spPr>
        <a:xfrm>
          <a:off x="309581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2662" y="2321775"/>
        <a:ext cx="1160557" cy="773704"/>
      </dsp:txXfrm>
    </dsp:sp>
    <dsp:sp modelId="{135FEB87-262C-45C4-96FB-2AB3F60D4033}">
      <dsp:nvSpPr>
        <dsp:cNvPr id="0" name=""/>
        <dsp:cNvSpPr/>
      </dsp:nvSpPr>
      <dsp:spPr>
        <a:xfrm>
          <a:off x="464322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30072" y="2321775"/>
        <a:ext cx="1160557" cy="773704"/>
      </dsp:txXfrm>
    </dsp:sp>
    <dsp:sp modelId="{BFB29F0C-9F09-4015-8021-2CB1ACF3EA5A}">
      <dsp:nvSpPr>
        <dsp:cNvPr id="0" name=""/>
        <dsp:cNvSpPr/>
      </dsp:nvSpPr>
      <dsp:spPr>
        <a:xfrm>
          <a:off x="6190629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7481" y="2321775"/>
        <a:ext cx="1160557" cy="77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Embedded</a:t>
            </a:r>
            <a:r>
              <a:rPr lang="en-US" sz="2400" dirty="0"/>
              <a:t> V/s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Models are used ONLY and ONLY by one story where we embed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model are stored in SAC folders and can be used by any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Analytic</a:t>
            </a:r>
            <a:r>
              <a:rPr lang="en-US" sz="2400" dirty="0"/>
              <a:t> V/s Planning</a:t>
            </a:r>
          </a:p>
          <a:p>
            <a:r>
              <a:rPr lang="en-US" sz="2400" dirty="0"/>
              <a:t>Analytics model also known as BI Model and these are used to create BI Stories. However planning models are special models used for planning only scenarios.</a:t>
            </a:r>
          </a:p>
          <a:p>
            <a:r>
              <a:rPr lang="en-US" sz="2400" dirty="0"/>
              <a:t>Most of the models are BI Models = All measures are combined to name </a:t>
            </a:r>
            <a:r>
              <a:rPr lang="en-US" sz="2400" b="1" dirty="0"/>
              <a:t>Account Dim</a:t>
            </a:r>
          </a:p>
          <a:p>
            <a:r>
              <a:rPr lang="en-US" sz="2400" dirty="0"/>
              <a:t>A planning model has following mandatory – Account, Time, optionally we have Category (Versioning data) and Org Dimension</a:t>
            </a:r>
          </a:p>
          <a:p>
            <a:endParaRPr lang="en-US" sz="2400" dirty="0"/>
          </a:p>
          <a:p>
            <a:r>
              <a:rPr lang="en-US" sz="2400" b="1" dirty="0"/>
              <a:t>Acquired</a:t>
            </a:r>
            <a:r>
              <a:rPr lang="en-US" sz="2400" dirty="0"/>
              <a:t> v/s Live</a:t>
            </a:r>
          </a:p>
          <a:p>
            <a:r>
              <a:rPr lang="en-US" sz="2400" dirty="0"/>
              <a:t>Acquired – All the data is loaded inside SAC source could be a file or acquired source like SAP system or Google drive</a:t>
            </a:r>
          </a:p>
          <a:p>
            <a:r>
              <a:rPr lang="en-US" sz="2400" dirty="0"/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200" y="990601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filter – Applies only to current page</a:t>
            </a:r>
          </a:p>
          <a:p>
            <a:r>
              <a:rPr lang="en-US" sz="3200" dirty="0"/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Basics of BI and Steps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Dimension v/s Measures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The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Data types in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use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 Scenario – BI Scenario (Ann Jackson) – Hands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– Type Analytic, Public, Acquired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Charts – Numeric Point, Bar, 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Panels with in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Input Controls – Measure, Dimension and Input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Geo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Table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2131" y="3990708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801" y="5225929"/>
            <a:ext cx="27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3873" y="3990707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987"/>
            <a:r>
              <a:rPr lang="en-US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3772" y="5188105"/>
            <a:ext cx="32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6628" y="3997670"/>
            <a:ext cx="328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2A795E-944B-45F8-89A7-5C5EE2B4FD63}"/>
              </a:ext>
            </a:extLst>
          </p:cNvPr>
          <p:cNvGrpSpPr/>
          <p:nvPr/>
        </p:nvGrpSpPr>
        <p:grpSpPr>
          <a:xfrm>
            <a:off x="1981200" y="1295400"/>
            <a:ext cx="7643192" cy="2019282"/>
            <a:chOff x="1979612" y="1295400"/>
            <a:chExt cx="7643192" cy="20192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3D865EF-900A-490D-AEFF-313A97FA4428}"/>
                </a:ext>
              </a:extLst>
            </p:cNvPr>
            <p:cNvSpPr/>
            <p:nvPr/>
          </p:nvSpPr>
          <p:spPr>
            <a:xfrm>
              <a:off x="1979612" y="1295400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Miami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BC3408-D9D6-4ECA-971C-53AC6E992D63}"/>
                </a:ext>
              </a:extLst>
            </p:cNvPr>
            <p:cNvSpPr/>
            <p:nvPr/>
          </p:nvSpPr>
          <p:spPr>
            <a:xfrm>
              <a:off x="1979612" y="243839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645280-8ADE-4678-987D-EBB3245D2D50}"/>
                </a:ext>
              </a:extLst>
            </p:cNvPr>
            <p:cNvSpPr/>
            <p:nvPr/>
          </p:nvSpPr>
          <p:spPr>
            <a:xfrm>
              <a:off x="7717804" y="129833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BC049E-9A90-4377-A04B-5332798715CA}"/>
                </a:ext>
              </a:extLst>
            </p:cNvPr>
            <p:cNvSpPr/>
            <p:nvPr/>
          </p:nvSpPr>
          <p:spPr>
            <a:xfrm>
              <a:off x="7717804" y="2394042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E6F5991D-9ECA-47A0-95BF-137A0B4EB99A}"/>
                </a:ext>
              </a:extLst>
            </p:cNvPr>
            <p:cNvSpPr/>
            <p:nvPr/>
          </p:nvSpPr>
          <p:spPr>
            <a:xfrm>
              <a:off x="5077308" y="1562100"/>
              <a:ext cx="1447800" cy="17525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48BB1FF-7CC8-4C38-8E52-1C1F6821CA18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884612" y="1714496"/>
              <a:ext cx="1192696" cy="4190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007C70D-9F80-45C5-8384-6D0E4572A074}"/>
                </a:ext>
              </a:extLst>
            </p:cNvPr>
            <p:cNvCxnSpPr>
              <a:stCxn id="3" idx="3"/>
              <a:endCxn id="6" idx="2"/>
            </p:cNvCxnSpPr>
            <p:nvPr/>
          </p:nvCxnSpPr>
          <p:spPr>
            <a:xfrm flipV="1">
              <a:off x="3884612" y="2438391"/>
              <a:ext cx="1192696" cy="4190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FC06799-B20C-4109-9A13-0275C26D811E}"/>
                </a:ext>
              </a:extLst>
            </p:cNvPr>
            <p:cNvCxnSpPr>
              <a:stCxn id="4" idx="1"/>
            </p:cNvCxnSpPr>
            <p:nvPr/>
          </p:nvCxnSpPr>
          <p:spPr>
            <a:xfrm rot="10800000" flipV="1">
              <a:off x="6525108" y="1717427"/>
              <a:ext cx="1192696" cy="4555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22F5C94-6876-420B-9A47-B1D9F56284B1}"/>
                </a:ext>
              </a:extLst>
            </p:cNvPr>
            <p:cNvCxnSpPr>
              <a:stCxn id="5" idx="1"/>
              <a:endCxn id="6" idx="4"/>
            </p:cNvCxnSpPr>
            <p:nvPr/>
          </p:nvCxnSpPr>
          <p:spPr>
            <a:xfrm rot="10800000">
              <a:off x="6525108" y="2438392"/>
              <a:ext cx="1192696" cy="374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F5535-0683-4F09-8079-2C2BA43D31E6}"/>
              </a:ext>
            </a:extLst>
          </p:cNvPr>
          <p:cNvGrpSpPr/>
          <p:nvPr/>
        </p:nvGrpSpPr>
        <p:grpSpPr>
          <a:xfrm>
            <a:off x="10226798" y="1527122"/>
            <a:ext cx="3200400" cy="793842"/>
            <a:chOff x="1979612" y="1295400"/>
            <a:chExt cx="7643192" cy="2019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A8DC41-43E0-41E2-B4D8-2C5890ADC139}"/>
                </a:ext>
              </a:extLst>
            </p:cNvPr>
            <p:cNvSpPr/>
            <p:nvPr/>
          </p:nvSpPr>
          <p:spPr>
            <a:xfrm>
              <a:off x="1979612" y="1295400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Miami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8C840A-3F00-4D0E-9107-F41D6117BFC3}"/>
                </a:ext>
              </a:extLst>
            </p:cNvPr>
            <p:cNvSpPr/>
            <p:nvPr/>
          </p:nvSpPr>
          <p:spPr>
            <a:xfrm>
              <a:off x="1979612" y="243839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9061B-35D0-4EEE-A69A-0779C6F78F1D}"/>
                </a:ext>
              </a:extLst>
            </p:cNvPr>
            <p:cNvSpPr/>
            <p:nvPr/>
          </p:nvSpPr>
          <p:spPr>
            <a:xfrm>
              <a:off x="7717804" y="129833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F8D59D-7F88-4CD3-ABCC-D4DD46B9B2B5}"/>
                </a:ext>
              </a:extLst>
            </p:cNvPr>
            <p:cNvSpPr/>
            <p:nvPr/>
          </p:nvSpPr>
          <p:spPr>
            <a:xfrm>
              <a:off x="7717804" y="2394042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63AEB253-0341-4039-BE69-BD830348C759}"/>
                </a:ext>
              </a:extLst>
            </p:cNvPr>
            <p:cNvSpPr/>
            <p:nvPr/>
          </p:nvSpPr>
          <p:spPr>
            <a:xfrm>
              <a:off x="5077308" y="1562100"/>
              <a:ext cx="1447800" cy="17525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0273654-BDC3-4DEA-91B2-C6A2C1632467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3884612" y="1714496"/>
              <a:ext cx="1192696" cy="4190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5C6269D-555C-4E57-8A5A-2E8042BDE935}"/>
                </a:ext>
              </a:extLst>
            </p:cNvPr>
            <p:cNvCxnSpPr>
              <a:stCxn id="25" idx="3"/>
              <a:endCxn id="28" idx="2"/>
            </p:cNvCxnSpPr>
            <p:nvPr/>
          </p:nvCxnSpPr>
          <p:spPr>
            <a:xfrm flipV="1">
              <a:off x="3884612" y="2438391"/>
              <a:ext cx="1192696" cy="4190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938CA02-B3C2-4008-B6CE-AA53FA7C5DDA}"/>
                </a:ext>
              </a:extLst>
            </p:cNvPr>
            <p:cNvCxnSpPr>
              <a:stCxn id="26" idx="1"/>
            </p:cNvCxnSpPr>
            <p:nvPr/>
          </p:nvCxnSpPr>
          <p:spPr>
            <a:xfrm rot="10800000" flipV="1">
              <a:off x="6525108" y="1717427"/>
              <a:ext cx="1192696" cy="4555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2CF9DA0-74A3-455E-B17B-2CAC10C3C4B2}"/>
                </a:ext>
              </a:extLst>
            </p:cNvPr>
            <p:cNvCxnSpPr>
              <a:stCxn id="27" idx="1"/>
              <a:endCxn id="28" idx="4"/>
            </p:cNvCxnSpPr>
            <p:nvPr/>
          </p:nvCxnSpPr>
          <p:spPr>
            <a:xfrm rot="10800000">
              <a:off x="6525108" y="2438392"/>
              <a:ext cx="1192696" cy="374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C397D0-4AB9-4C70-9A37-4467AC782397}"/>
              </a:ext>
            </a:extLst>
          </p:cNvPr>
          <p:cNvGrpSpPr/>
          <p:nvPr/>
        </p:nvGrpSpPr>
        <p:grpSpPr>
          <a:xfrm>
            <a:off x="10379198" y="1679522"/>
            <a:ext cx="3200400" cy="793842"/>
            <a:chOff x="1979612" y="1295400"/>
            <a:chExt cx="7643192" cy="20192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F71EB8-4E20-47A8-9B0E-33B299012455}"/>
                </a:ext>
              </a:extLst>
            </p:cNvPr>
            <p:cNvSpPr/>
            <p:nvPr/>
          </p:nvSpPr>
          <p:spPr>
            <a:xfrm>
              <a:off x="1979612" y="1295400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Miami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0843C2-F582-426F-8B2B-36EA9F0A389A}"/>
                </a:ext>
              </a:extLst>
            </p:cNvPr>
            <p:cNvSpPr/>
            <p:nvPr/>
          </p:nvSpPr>
          <p:spPr>
            <a:xfrm>
              <a:off x="1979612" y="243839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EB230D-573B-484E-A331-2B0F4EB18BEB}"/>
                </a:ext>
              </a:extLst>
            </p:cNvPr>
            <p:cNvSpPr/>
            <p:nvPr/>
          </p:nvSpPr>
          <p:spPr>
            <a:xfrm>
              <a:off x="7717804" y="129833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F56857-8780-472B-9CAC-A65B6201AD79}"/>
                </a:ext>
              </a:extLst>
            </p:cNvPr>
            <p:cNvSpPr/>
            <p:nvPr/>
          </p:nvSpPr>
          <p:spPr>
            <a:xfrm>
              <a:off x="7717804" y="2394042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39" name="Flowchart: Magnetic Disk 38">
              <a:extLst>
                <a:ext uri="{FF2B5EF4-FFF2-40B4-BE49-F238E27FC236}">
                  <a16:creationId xmlns:a16="http://schemas.microsoft.com/office/drawing/2014/main" id="{A4320EC1-AF05-4F9F-B4C6-35EFAE8518F0}"/>
                </a:ext>
              </a:extLst>
            </p:cNvPr>
            <p:cNvSpPr/>
            <p:nvPr/>
          </p:nvSpPr>
          <p:spPr>
            <a:xfrm>
              <a:off x="5077308" y="1562100"/>
              <a:ext cx="1447800" cy="17525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5874D31-D7F5-4DCB-AB09-79E63F062FC2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3884612" y="1714496"/>
              <a:ext cx="1192696" cy="4190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AB28B00C-7BDA-4E7D-8B3F-A13CE50785CF}"/>
                </a:ext>
              </a:extLst>
            </p:cNvPr>
            <p:cNvCxnSpPr>
              <a:stCxn id="35" idx="3"/>
              <a:endCxn id="39" idx="2"/>
            </p:cNvCxnSpPr>
            <p:nvPr/>
          </p:nvCxnSpPr>
          <p:spPr>
            <a:xfrm flipV="1">
              <a:off x="3884612" y="2438391"/>
              <a:ext cx="1192696" cy="4190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DE2B24DC-D2C6-41CC-89F9-5AD6912416B2}"/>
                </a:ext>
              </a:extLst>
            </p:cNvPr>
            <p:cNvCxnSpPr>
              <a:stCxn id="36" idx="1"/>
            </p:cNvCxnSpPr>
            <p:nvPr/>
          </p:nvCxnSpPr>
          <p:spPr>
            <a:xfrm rot="10800000" flipV="1">
              <a:off x="6525108" y="1717427"/>
              <a:ext cx="1192696" cy="4555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1FB28B5E-57C1-4243-957C-83963CB41F0C}"/>
                </a:ext>
              </a:extLst>
            </p:cNvPr>
            <p:cNvCxnSpPr>
              <a:stCxn id="38" idx="1"/>
              <a:endCxn id="39" idx="4"/>
            </p:cNvCxnSpPr>
            <p:nvPr/>
          </p:nvCxnSpPr>
          <p:spPr>
            <a:xfrm rot="10800000">
              <a:off x="6525108" y="2438392"/>
              <a:ext cx="1192696" cy="374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2FAB21-B47C-4954-9B92-5DBB633EB479}"/>
              </a:ext>
            </a:extLst>
          </p:cNvPr>
          <p:cNvGrpSpPr/>
          <p:nvPr/>
        </p:nvGrpSpPr>
        <p:grpSpPr>
          <a:xfrm>
            <a:off x="10531598" y="1831922"/>
            <a:ext cx="3200400" cy="793842"/>
            <a:chOff x="1979612" y="1295400"/>
            <a:chExt cx="7643192" cy="201928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16617C-BDE8-4BD6-B319-ED7FC50E8CF5}"/>
                </a:ext>
              </a:extLst>
            </p:cNvPr>
            <p:cNvSpPr/>
            <p:nvPr/>
          </p:nvSpPr>
          <p:spPr>
            <a:xfrm>
              <a:off x="1979612" y="1295400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Miami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264AF4-B780-446B-A3EA-627446F8D445}"/>
                </a:ext>
              </a:extLst>
            </p:cNvPr>
            <p:cNvSpPr/>
            <p:nvPr/>
          </p:nvSpPr>
          <p:spPr>
            <a:xfrm>
              <a:off x="1979612" y="243839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830776-6B93-4D49-875F-0B44653589E9}"/>
                </a:ext>
              </a:extLst>
            </p:cNvPr>
            <p:cNvSpPr/>
            <p:nvPr/>
          </p:nvSpPr>
          <p:spPr>
            <a:xfrm>
              <a:off x="7717804" y="129833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4FF28B-64A5-4FEA-B751-D58D990144E5}"/>
                </a:ext>
              </a:extLst>
            </p:cNvPr>
            <p:cNvSpPr/>
            <p:nvPr/>
          </p:nvSpPr>
          <p:spPr>
            <a:xfrm>
              <a:off x="7717804" y="2394042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AAA88CF0-55C9-4A39-AC55-4D22CC49C86B}"/>
                </a:ext>
              </a:extLst>
            </p:cNvPr>
            <p:cNvSpPr/>
            <p:nvPr/>
          </p:nvSpPr>
          <p:spPr>
            <a:xfrm>
              <a:off x="5077308" y="1562100"/>
              <a:ext cx="1447800" cy="17525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39F72051-7222-403D-8CD1-2AE0017CEB3A}"/>
                </a:ext>
              </a:extLst>
            </p:cNvPr>
            <p:cNvCxnSpPr>
              <a:stCxn id="47" idx="3"/>
            </p:cNvCxnSpPr>
            <p:nvPr/>
          </p:nvCxnSpPr>
          <p:spPr>
            <a:xfrm>
              <a:off x="3884612" y="1714496"/>
              <a:ext cx="1192696" cy="4190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6712E55-50CD-41DD-8290-3FC0BF2EB111}"/>
                </a:ext>
              </a:extLst>
            </p:cNvPr>
            <p:cNvCxnSpPr>
              <a:stCxn id="48" idx="3"/>
              <a:endCxn id="51" idx="2"/>
            </p:cNvCxnSpPr>
            <p:nvPr/>
          </p:nvCxnSpPr>
          <p:spPr>
            <a:xfrm flipV="1">
              <a:off x="3884612" y="2438391"/>
              <a:ext cx="1192696" cy="4190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D8CE8E7B-7D6D-4C0C-8D2A-BE0033B92F6A}"/>
                </a:ext>
              </a:extLst>
            </p:cNvPr>
            <p:cNvCxnSpPr>
              <a:stCxn id="49" idx="1"/>
            </p:cNvCxnSpPr>
            <p:nvPr/>
          </p:nvCxnSpPr>
          <p:spPr>
            <a:xfrm rot="10800000" flipV="1">
              <a:off x="6525108" y="1717427"/>
              <a:ext cx="1192696" cy="4555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253A8250-EC82-4EAE-ACE1-B851F28A2609}"/>
                </a:ext>
              </a:extLst>
            </p:cNvPr>
            <p:cNvCxnSpPr>
              <a:stCxn id="50" idx="1"/>
              <a:endCxn id="51" idx="4"/>
            </p:cNvCxnSpPr>
            <p:nvPr/>
          </p:nvCxnSpPr>
          <p:spPr>
            <a:xfrm rot="10800000">
              <a:off x="6525108" y="2438392"/>
              <a:ext cx="1192696" cy="374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FDADAF-8171-4F18-B808-82E56C26C43B}"/>
              </a:ext>
            </a:extLst>
          </p:cNvPr>
          <p:cNvGrpSpPr/>
          <p:nvPr/>
        </p:nvGrpSpPr>
        <p:grpSpPr>
          <a:xfrm>
            <a:off x="10683998" y="1984322"/>
            <a:ext cx="3200400" cy="793842"/>
            <a:chOff x="1979612" y="1295400"/>
            <a:chExt cx="7643192" cy="201928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21D634-C2B1-4061-A6ED-6C9B6BAFE460}"/>
                </a:ext>
              </a:extLst>
            </p:cNvPr>
            <p:cNvSpPr/>
            <p:nvPr/>
          </p:nvSpPr>
          <p:spPr>
            <a:xfrm>
              <a:off x="1979612" y="1295400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Miami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78D443D-963A-433E-860D-F7C7629276B3}"/>
                </a:ext>
              </a:extLst>
            </p:cNvPr>
            <p:cNvSpPr/>
            <p:nvPr/>
          </p:nvSpPr>
          <p:spPr>
            <a:xfrm>
              <a:off x="1979612" y="243839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21CAC51-444D-4F83-9E2B-168BA3016E49}"/>
                </a:ext>
              </a:extLst>
            </p:cNvPr>
            <p:cNvSpPr/>
            <p:nvPr/>
          </p:nvSpPr>
          <p:spPr>
            <a:xfrm>
              <a:off x="7717804" y="129833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6DBBB86-9618-45EA-9B35-45D7A0094354}"/>
                </a:ext>
              </a:extLst>
            </p:cNvPr>
            <p:cNvSpPr/>
            <p:nvPr/>
          </p:nvSpPr>
          <p:spPr>
            <a:xfrm>
              <a:off x="7717804" y="2394042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4D7F6363-7139-4D59-832D-6AC4D7ADD029}"/>
                </a:ext>
              </a:extLst>
            </p:cNvPr>
            <p:cNvSpPr/>
            <p:nvPr/>
          </p:nvSpPr>
          <p:spPr>
            <a:xfrm>
              <a:off x="5077308" y="1562100"/>
              <a:ext cx="1447800" cy="17525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8279DEEC-DFDA-41FC-8E3F-098605C29B34}"/>
                </a:ext>
              </a:extLst>
            </p:cNvPr>
            <p:cNvCxnSpPr>
              <a:stCxn id="57" idx="3"/>
            </p:cNvCxnSpPr>
            <p:nvPr/>
          </p:nvCxnSpPr>
          <p:spPr>
            <a:xfrm>
              <a:off x="3884612" y="1714496"/>
              <a:ext cx="1192696" cy="4190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167CAC48-75C4-4013-BBB9-A61F0CB228F6}"/>
                </a:ext>
              </a:extLst>
            </p:cNvPr>
            <p:cNvCxnSpPr>
              <a:stCxn id="58" idx="3"/>
              <a:endCxn id="61" idx="2"/>
            </p:cNvCxnSpPr>
            <p:nvPr/>
          </p:nvCxnSpPr>
          <p:spPr>
            <a:xfrm flipV="1">
              <a:off x="3884612" y="2438391"/>
              <a:ext cx="1192696" cy="4190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937546D6-4282-48B8-B520-B184C18D2D1D}"/>
                </a:ext>
              </a:extLst>
            </p:cNvPr>
            <p:cNvCxnSpPr>
              <a:stCxn id="59" idx="1"/>
            </p:cNvCxnSpPr>
            <p:nvPr/>
          </p:nvCxnSpPr>
          <p:spPr>
            <a:xfrm rot="10800000" flipV="1">
              <a:off x="6525108" y="1717427"/>
              <a:ext cx="1192696" cy="4555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379C209-F7FA-4093-900C-EBA68F6863EB}"/>
                </a:ext>
              </a:extLst>
            </p:cNvPr>
            <p:cNvCxnSpPr>
              <a:stCxn id="60" idx="1"/>
              <a:endCxn id="61" idx="4"/>
            </p:cNvCxnSpPr>
            <p:nvPr/>
          </p:nvCxnSpPr>
          <p:spPr>
            <a:xfrm rot="10800000">
              <a:off x="6525108" y="2438392"/>
              <a:ext cx="1192696" cy="374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70E123E-40C4-4BB8-AE4F-7DD6CB42FD01}"/>
              </a:ext>
            </a:extLst>
          </p:cNvPr>
          <p:cNvGrpSpPr/>
          <p:nvPr/>
        </p:nvGrpSpPr>
        <p:grpSpPr>
          <a:xfrm>
            <a:off x="10836398" y="2136722"/>
            <a:ext cx="3200400" cy="793842"/>
            <a:chOff x="1979612" y="1295400"/>
            <a:chExt cx="7643192" cy="201928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08B94F0-BB8B-42A4-BFA9-6929F7F21B21}"/>
                </a:ext>
              </a:extLst>
            </p:cNvPr>
            <p:cNvSpPr/>
            <p:nvPr/>
          </p:nvSpPr>
          <p:spPr>
            <a:xfrm>
              <a:off x="1979612" y="1295400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Miami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19C46E1-E0B3-425F-9FC8-97870D6BDD44}"/>
                </a:ext>
              </a:extLst>
            </p:cNvPr>
            <p:cNvSpPr/>
            <p:nvPr/>
          </p:nvSpPr>
          <p:spPr>
            <a:xfrm>
              <a:off x="1979612" y="243839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760444-53AE-4F5F-8F41-627EBB525501}"/>
                </a:ext>
              </a:extLst>
            </p:cNvPr>
            <p:cNvSpPr/>
            <p:nvPr/>
          </p:nvSpPr>
          <p:spPr>
            <a:xfrm>
              <a:off x="7717804" y="129833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6081751-8000-4D60-AD58-83121D894192}"/>
                </a:ext>
              </a:extLst>
            </p:cNvPr>
            <p:cNvSpPr/>
            <p:nvPr/>
          </p:nvSpPr>
          <p:spPr>
            <a:xfrm>
              <a:off x="7717804" y="2394042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A0669C44-2F84-4605-A8F3-A5BF0A917C26}"/>
                </a:ext>
              </a:extLst>
            </p:cNvPr>
            <p:cNvSpPr/>
            <p:nvPr/>
          </p:nvSpPr>
          <p:spPr>
            <a:xfrm>
              <a:off x="5077308" y="1562100"/>
              <a:ext cx="1447800" cy="17525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0448A7DD-4DA0-40D3-B9C3-EF5B1296F564}"/>
                </a:ext>
              </a:extLst>
            </p:cNvPr>
            <p:cNvCxnSpPr>
              <a:stCxn id="67" idx="3"/>
            </p:cNvCxnSpPr>
            <p:nvPr/>
          </p:nvCxnSpPr>
          <p:spPr>
            <a:xfrm>
              <a:off x="3884612" y="1714496"/>
              <a:ext cx="1192696" cy="4190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FF5FD450-8264-412E-AAF8-D88918D6BD86}"/>
                </a:ext>
              </a:extLst>
            </p:cNvPr>
            <p:cNvCxnSpPr>
              <a:stCxn id="68" idx="3"/>
              <a:endCxn id="71" idx="2"/>
            </p:cNvCxnSpPr>
            <p:nvPr/>
          </p:nvCxnSpPr>
          <p:spPr>
            <a:xfrm flipV="1">
              <a:off x="3884612" y="2438391"/>
              <a:ext cx="1192696" cy="4190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28A784AC-0352-475A-800D-5D13AC2EC0AF}"/>
                </a:ext>
              </a:extLst>
            </p:cNvPr>
            <p:cNvCxnSpPr>
              <a:stCxn id="69" idx="1"/>
            </p:cNvCxnSpPr>
            <p:nvPr/>
          </p:nvCxnSpPr>
          <p:spPr>
            <a:xfrm rot="10800000" flipV="1">
              <a:off x="6525108" y="1717427"/>
              <a:ext cx="1192696" cy="4555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393E11C0-54B3-48C7-9039-450741ABD7FF}"/>
                </a:ext>
              </a:extLst>
            </p:cNvPr>
            <p:cNvCxnSpPr>
              <a:stCxn id="70" idx="1"/>
              <a:endCxn id="71" idx="4"/>
            </p:cNvCxnSpPr>
            <p:nvPr/>
          </p:nvCxnSpPr>
          <p:spPr>
            <a:xfrm rot="10800000">
              <a:off x="6525108" y="2438392"/>
              <a:ext cx="1192696" cy="374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C907DF-4C12-4FC9-9B52-D36D84AE0B2C}"/>
              </a:ext>
            </a:extLst>
          </p:cNvPr>
          <p:cNvGrpSpPr/>
          <p:nvPr/>
        </p:nvGrpSpPr>
        <p:grpSpPr>
          <a:xfrm>
            <a:off x="10988798" y="2289122"/>
            <a:ext cx="3200400" cy="793842"/>
            <a:chOff x="1979612" y="1295400"/>
            <a:chExt cx="7643192" cy="201928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9ABDF84-DF53-4A3C-9705-2590E2DEBABE}"/>
                </a:ext>
              </a:extLst>
            </p:cNvPr>
            <p:cNvSpPr/>
            <p:nvPr/>
          </p:nvSpPr>
          <p:spPr>
            <a:xfrm>
              <a:off x="1979612" y="1295400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Miami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E7D06A0-5EFE-43A8-8EB1-35F20F205261}"/>
                </a:ext>
              </a:extLst>
            </p:cNvPr>
            <p:cNvSpPr/>
            <p:nvPr/>
          </p:nvSpPr>
          <p:spPr>
            <a:xfrm>
              <a:off x="1979612" y="243839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796F03D-1C26-4BDC-B971-5AC27FA691FD}"/>
                </a:ext>
              </a:extLst>
            </p:cNvPr>
            <p:cNvSpPr/>
            <p:nvPr/>
          </p:nvSpPr>
          <p:spPr>
            <a:xfrm>
              <a:off x="7717804" y="1298331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5B77A4-C0DD-47AF-9499-11864784AADC}"/>
                </a:ext>
              </a:extLst>
            </p:cNvPr>
            <p:cNvSpPr/>
            <p:nvPr/>
          </p:nvSpPr>
          <p:spPr>
            <a:xfrm>
              <a:off x="7717804" y="2394042"/>
              <a:ext cx="1905000" cy="83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81" name="Flowchart: Magnetic Disk 80">
              <a:extLst>
                <a:ext uri="{FF2B5EF4-FFF2-40B4-BE49-F238E27FC236}">
                  <a16:creationId xmlns:a16="http://schemas.microsoft.com/office/drawing/2014/main" id="{C1DF247B-F1AB-47B1-BAD2-526E02100AC4}"/>
                </a:ext>
              </a:extLst>
            </p:cNvPr>
            <p:cNvSpPr/>
            <p:nvPr/>
          </p:nvSpPr>
          <p:spPr>
            <a:xfrm>
              <a:off x="5077308" y="1562100"/>
              <a:ext cx="1447800" cy="17525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C81014A7-6D7E-48BC-9EAD-6B6CEC593F5B}"/>
                </a:ext>
              </a:extLst>
            </p:cNvPr>
            <p:cNvCxnSpPr>
              <a:stCxn id="77" idx="3"/>
            </p:cNvCxnSpPr>
            <p:nvPr/>
          </p:nvCxnSpPr>
          <p:spPr>
            <a:xfrm>
              <a:off x="3884612" y="1714496"/>
              <a:ext cx="1192696" cy="4190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6D20508-F553-4CF8-A827-640C2E24A518}"/>
                </a:ext>
              </a:extLst>
            </p:cNvPr>
            <p:cNvCxnSpPr>
              <a:stCxn id="78" idx="3"/>
              <a:endCxn id="81" idx="2"/>
            </p:cNvCxnSpPr>
            <p:nvPr/>
          </p:nvCxnSpPr>
          <p:spPr>
            <a:xfrm flipV="1">
              <a:off x="3884612" y="2438391"/>
              <a:ext cx="1192696" cy="4190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D4B335E4-1BE1-46EA-A8CA-859342D643F3}"/>
                </a:ext>
              </a:extLst>
            </p:cNvPr>
            <p:cNvCxnSpPr>
              <a:stCxn id="79" idx="1"/>
            </p:cNvCxnSpPr>
            <p:nvPr/>
          </p:nvCxnSpPr>
          <p:spPr>
            <a:xfrm rot="10800000" flipV="1">
              <a:off x="6525108" y="1717427"/>
              <a:ext cx="1192696" cy="4555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3B00914E-6085-4B0E-AEAA-CBA6F5494186}"/>
                </a:ext>
              </a:extLst>
            </p:cNvPr>
            <p:cNvCxnSpPr>
              <a:stCxn id="80" idx="1"/>
              <a:endCxn id="81" idx="4"/>
            </p:cNvCxnSpPr>
            <p:nvPr/>
          </p:nvCxnSpPr>
          <p:spPr>
            <a:xfrm rot="10800000">
              <a:off x="6525108" y="2438392"/>
              <a:ext cx="1192696" cy="374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8EF15B-EDA6-4D9A-A331-DD8458490209}"/>
              </a:ext>
            </a:extLst>
          </p:cNvPr>
          <p:cNvSpPr/>
          <p:nvPr/>
        </p:nvSpPr>
        <p:spPr>
          <a:xfrm>
            <a:off x="5257800" y="4495800"/>
            <a:ext cx="2895600" cy="155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Warehouse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(Business Warehouse) BW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10AB52-91A9-489D-B5D5-1AFF97FAFEEC}"/>
              </a:ext>
            </a:extLst>
          </p:cNvPr>
          <p:cNvCxnSpPr>
            <a:stCxn id="6" idx="3"/>
            <a:endCxn id="20" idx="0"/>
          </p:cNvCxnSpPr>
          <p:nvPr/>
        </p:nvCxnSpPr>
        <p:spPr>
          <a:xfrm rot="16200000" flipH="1">
            <a:off x="5663639" y="3453839"/>
            <a:ext cx="1181118" cy="902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59F4001-A90D-4F37-9B8D-DFCDF2C6AE26}"/>
              </a:ext>
            </a:extLst>
          </p:cNvPr>
          <p:cNvCxnSpPr>
            <a:stCxn id="81" idx="3"/>
          </p:cNvCxnSpPr>
          <p:nvPr/>
        </p:nvCxnSpPr>
        <p:spPr>
          <a:xfrm rot="5400000">
            <a:off x="9478903" y="1757464"/>
            <a:ext cx="1784597" cy="4435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5178" y="11430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43000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532" y="726605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5537" y="1223343"/>
          <a:ext cx="304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4297" y="776919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400" y="990600"/>
            <a:ext cx="1310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9000" y="425492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800600" y="1345818"/>
            <a:ext cx="3124200" cy="71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600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8413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600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907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18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64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5080" y="2650878"/>
            <a:ext cx="603743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6233" y="3431425"/>
            <a:ext cx="603743" cy="61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4957" y="3184202"/>
            <a:ext cx="602000" cy="1103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42256" y="3030214"/>
            <a:ext cx="602000" cy="141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1663" y="898025"/>
            <a:ext cx="692174" cy="300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4069" y="1165519"/>
            <a:ext cx="692174" cy="2474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61" y="4800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761" y="481466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8800" y="4800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202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0972800" cy="4841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36" y="1416361"/>
            <a:ext cx="117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835" y="3124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8600" y="30861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91000" y="32385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3400" y="33909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5800" y="35433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8200" y="36957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987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6636" y="3467100"/>
            <a:ext cx="1628165" cy="266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91793" y="33528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4193" y="350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6593" y="3657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8993" y="38100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801393" y="3962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4201" y="3695700"/>
            <a:ext cx="2257593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400" y="49530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401" y="3810000"/>
            <a:ext cx="333207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8912" y="4851325"/>
            <a:ext cx="2438400" cy="413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800" y="5058164"/>
            <a:ext cx="1027112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8912" y="5331150"/>
            <a:ext cx="2438400" cy="363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7324" y="5760302"/>
            <a:ext cx="2438400" cy="431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800" y="5448301"/>
            <a:ext cx="1027112" cy="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800" y="5448301"/>
            <a:ext cx="1025524" cy="52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90" y="933559"/>
            <a:ext cx="11730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are the data foundation in analytics cloud, they are used to hold the data and also perform data transformation and wrangling. They are used for stories.</a:t>
            </a:r>
          </a:p>
          <a:p>
            <a:endParaRPr lang="en-US" sz="2800" dirty="0"/>
          </a:p>
          <a:p>
            <a:r>
              <a:rPr lang="en-US" sz="2800" dirty="0"/>
              <a:t>Types of models in SAC</a:t>
            </a:r>
          </a:p>
          <a:p>
            <a:r>
              <a:rPr lang="en-US" sz="2800" dirty="0"/>
              <a:t>Embedded V/S Public</a:t>
            </a:r>
          </a:p>
          <a:p>
            <a:r>
              <a:rPr lang="en-US" sz="2800" dirty="0"/>
              <a:t>Analytics (BI) V/S Planning</a:t>
            </a:r>
          </a:p>
          <a:p>
            <a:r>
              <a:rPr lang="en-US" sz="2800" dirty="0"/>
              <a:t>Acquired V/S LIVE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940</Words>
  <Application>Microsoft Office PowerPoint</Application>
  <PresentationFormat>Widescreen</PresentationFormat>
  <Paragraphs>208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Types of filters</vt:lpstr>
      <vt:lpstr>Standard Practice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494</cp:revision>
  <dcterms:created xsi:type="dcterms:W3CDTF">2016-07-10T03:33:26Z</dcterms:created>
  <dcterms:modified xsi:type="dcterms:W3CDTF">2020-12-06T07:40:01Z</dcterms:modified>
</cp:coreProperties>
</file>