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6"/>
  </p:notesMasterIdLst>
  <p:sldIdLst>
    <p:sldId id="256" r:id="rId3"/>
    <p:sldId id="463" r:id="rId4"/>
    <p:sldId id="426" r:id="rId5"/>
    <p:sldId id="476" r:id="rId6"/>
    <p:sldId id="427" r:id="rId7"/>
    <p:sldId id="428" r:id="rId8"/>
    <p:sldId id="429" r:id="rId9"/>
    <p:sldId id="430" r:id="rId10"/>
    <p:sldId id="431" r:id="rId11"/>
    <p:sldId id="462" r:id="rId12"/>
    <p:sldId id="475" r:id="rId13"/>
    <p:sldId id="399" r:id="rId14"/>
    <p:sldId id="4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12/12/2020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amui5/saccorptraining/blob/master/day%204/Lat-LongData.xlsx" TargetMode="Externa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4/India%20State%20Boundary%20Igismap.zip"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amui5/saccorptraining/blob/master/day%204/02%20SRS%20Advance%20BI%20-%20Anubhav%20Trainings.pdf"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4</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4</a:t>
            </a:r>
          </a:p>
        </p:txBody>
      </p:sp>
    </p:spTree>
    <p:extLst>
      <p:ext uri="{BB962C8B-B14F-4D97-AF65-F5344CB8AC3E}">
        <p14:creationId xmlns:p14="http://schemas.microsoft.com/office/powerpoint/2010/main" val="386777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Geo maps and Account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Understanding Exception Aggregation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Working with GEO 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Point of interest Layer using Direct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shape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data model</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advance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BI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Variance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Smart Assist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Augmented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Predict Forecast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Smart Insight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Discovery</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Grouping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Roadmap and Support </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Point of interest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785652"/>
          </a:xfrm>
          <a:prstGeom prst="rect">
            <a:avLst/>
          </a:prstGeom>
          <a:noFill/>
        </p:spPr>
        <p:txBody>
          <a:bodyPr wrap="square" rtlCol="0">
            <a:spAutoFit/>
          </a:bodyPr>
          <a:lstStyle/>
          <a:p>
            <a:pPr defTabSz="1218987"/>
            <a:r>
              <a:rPr lang="en-US" sz="2400" dirty="0">
                <a:solidFill>
                  <a:prstClr val="black"/>
                </a:solidFill>
                <a:latin typeface="Calibri"/>
              </a:rPr>
              <a:t>A point of interest layer indicates data points on a geo map like schools, hospitals, office locations etc. We can directly enrich our GEO map with either a model coordinates or from POI.</a:t>
            </a:r>
          </a:p>
          <a:p>
            <a:pPr defTabSz="1218987"/>
            <a:r>
              <a:rPr lang="en-US" sz="2400" dirty="0">
                <a:solidFill>
                  <a:prstClr val="black"/>
                </a:solidFill>
                <a:latin typeface="Calibri"/>
              </a:rPr>
              <a:t>There are 3 ways we can create point of interest</a:t>
            </a:r>
          </a:p>
          <a:p>
            <a:pPr marL="457200" indent="-457200" defTabSz="1218987">
              <a:buFontTx/>
              <a:buAutoNum type="arabicPeriod"/>
            </a:pPr>
            <a:r>
              <a:rPr lang="en-US" sz="2400" dirty="0">
                <a:solidFill>
                  <a:prstClr val="black"/>
                </a:solidFill>
                <a:latin typeface="Calibri"/>
              </a:rPr>
              <a:t>Model based</a:t>
            </a:r>
          </a:p>
          <a:p>
            <a:pPr marL="457200" indent="-457200" defTabSz="1218987">
              <a:buFontTx/>
              <a:buAutoNum type="arabicPeriod"/>
            </a:pPr>
            <a:r>
              <a:rPr lang="en-US" sz="2400" dirty="0">
                <a:solidFill>
                  <a:prstClr val="black"/>
                </a:solidFill>
                <a:latin typeface="Calibri"/>
              </a:rPr>
              <a:t>File Based - </a:t>
            </a:r>
            <a:r>
              <a:rPr lang="en-US" sz="2400" dirty="0">
                <a:solidFill>
                  <a:prstClr val="black"/>
                </a:solidFill>
                <a:latin typeface="Calibri"/>
                <a:hlinkClick r:id="rId3"/>
              </a:rPr>
              <a:t>dataset</a:t>
            </a:r>
            <a:endParaRPr lang="en-US" sz="2400" dirty="0">
              <a:solidFill>
                <a:prstClr val="black"/>
              </a:solidFill>
              <a:latin typeface="Calibri"/>
            </a:endParaRPr>
          </a:p>
          <a:p>
            <a:pPr marL="457200" indent="-457200" defTabSz="1218987">
              <a:buFontTx/>
              <a:buAutoNum type="arabicPeriod"/>
            </a:pPr>
            <a:r>
              <a:rPr lang="en-US" sz="2400" dirty="0" err="1">
                <a:solidFill>
                  <a:prstClr val="black"/>
                </a:solidFill>
                <a:latin typeface="Calibri"/>
              </a:rPr>
              <a:t>Dbf</a:t>
            </a:r>
            <a:r>
              <a:rPr lang="en-US" sz="2400" dirty="0">
                <a:solidFill>
                  <a:prstClr val="black"/>
                </a:solidFill>
                <a:latin typeface="Calibri"/>
              </a:rPr>
              <a:t> and </a:t>
            </a:r>
            <a:r>
              <a:rPr lang="en-US" sz="2400" dirty="0" err="1">
                <a:solidFill>
                  <a:prstClr val="black"/>
                </a:solidFill>
                <a:latin typeface="Calibri"/>
              </a:rPr>
              <a:t>shp</a:t>
            </a:r>
            <a:r>
              <a:rPr lang="en-US" sz="2400" dirty="0">
                <a:solidFill>
                  <a:prstClr val="black"/>
                </a:solidFill>
                <a:latin typeface="Calibri"/>
              </a:rPr>
              <a:t> file based (shape file) – </a:t>
            </a:r>
            <a:r>
              <a:rPr lang="en-US" sz="2400" dirty="0">
                <a:solidFill>
                  <a:prstClr val="black"/>
                </a:solidFill>
                <a:latin typeface="Calibri"/>
                <a:hlinkClick r:id="rId4"/>
              </a:rPr>
              <a:t>dataset</a:t>
            </a: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a:solidFill>
                  <a:prstClr val="black"/>
                </a:solidFill>
                <a:latin typeface="Calibri"/>
              </a:rPr>
              <a:t>https://www.igismap.com/download-india-boundary-shapefile-free-states-boundary-assembly-constituencies-village-boundaries/</a:t>
            </a:r>
            <a:endParaRPr lang="en-US" sz="2400" dirty="0">
              <a:solidFill>
                <a:prstClr val="black"/>
              </a:solidFill>
              <a:latin typeface="Calibri"/>
            </a:endParaRPr>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B051-BAA0-46ED-9C8C-30CCC7C917CF}"/>
              </a:ext>
            </a:extLst>
          </p:cNvPr>
          <p:cNvSpPr>
            <a:spLocks noGrp="1"/>
          </p:cNvSpPr>
          <p:nvPr>
            <p:ph type="title"/>
          </p:nvPr>
        </p:nvSpPr>
        <p:spPr/>
        <p:txBody>
          <a:bodyPr/>
          <a:lstStyle/>
          <a:p>
            <a:r>
              <a:rPr lang="en-US" dirty="0"/>
              <a:t>Advance BI Scenario</a:t>
            </a:r>
          </a:p>
        </p:txBody>
      </p:sp>
      <p:sp>
        <p:nvSpPr>
          <p:cNvPr id="3" name="Content Placeholder 2">
            <a:extLst>
              <a:ext uri="{FF2B5EF4-FFF2-40B4-BE49-F238E27FC236}">
                <a16:creationId xmlns:a16="http://schemas.microsoft.com/office/drawing/2014/main" id="{A72CB540-3CBE-4C28-A8AD-15C3147A229E}"/>
              </a:ext>
            </a:extLst>
          </p:cNvPr>
          <p:cNvSpPr>
            <a:spLocks noGrp="1"/>
          </p:cNvSpPr>
          <p:nvPr>
            <p:ph sz="quarter" idx="13"/>
          </p:nvPr>
        </p:nvSpPr>
        <p:spPr/>
        <p:txBody>
          <a:bodyPr/>
          <a:lstStyle/>
          <a:p>
            <a:r>
              <a:rPr lang="en-US" dirty="0"/>
              <a:t>Advance BI Scenario with variance </a:t>
            </a:r>
            <a:r>
              <a:rPr lang="en-US" dirty="0">
                <a:hlinkClick r:id="rId2"/>
              </a:rPr>
              <a:t>click here</a:t>
            </a:r>
            <a:endParaRPr lang="en-US" dirty="0"/>
          </a:p>
        </p:txBody>
      </p:sp>
    </p:spTree>
    <p:extLst>
      <p:ext uri="{BB962C8B-B14F-4D97-AF65-F5344CB8AC3E}">
        <p14:creationId xmlns:p14="http://schemas.microsoft.com/office/powerpoint/2010/main" val="171616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Exception Aggregation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1F3CF02-2FBA-46B2-ABF5-48E8D5644BED}"/>
              </a:ext>
            </a:extLst>
          </p:cNvPr>
          <p:cNvSpPr txBox="1"/>
          <p:nvPr/>
        </p:nvSpPr>
        <p:spPr>
          <a:xfrm>
            <a:off x="152401" y="990601"/>
            <a:ext cx="11807195" cy="2677656"/>
          </a:xfrm>
          <a:prstGeom prst="rect">
            <a:avLst/>
          </a:prstGeom>
          <a:noFill/>
        </p:spPr>
        <p:txBody>
          <a:bodyPr wrap="square" rtlCol="0">
            <a:spAutoFit/>
          </a:bodyPr>
          <a:lstStyle/>
          <a:p>
            <a:pPr defTabSz="1218987"/>
            <a:r>
              <a:rPr lang="en-US" sz="2400" dirty="0">
                <a:solidFill>
                  <a:prstClr val="black"/>
                </a:solidFill>
                <a:latin typeface="Calibri"/>
              </a:rPr>
              <a:t>We want to aggregate data based on a dimension, we can use exception aggregation.</a:t>
            </a:r>
          </a:p>
          <a:p>
            <a:pPr defTabSz="1218987"/>
            <a:r>
              <a:rPr lang="en-US" sz="2400" dirty="0">
                <a:solidFill>
                  <a:prstClr val="black"/>
                </a:solidFill>
                <a:latin typeface="Calibri"/>
              </a:rPr>
              <a:t>SELECT AVG(</a:t>
            </a:r>
            <a:r>
              <a:rPr lang="en-US" sz="2400" dirty="0" err="1">
                <a:solidFill>
                  <a:prstClr val="black"/>
                </a:solidFill>
                <a:latin typeface="Calibri"/>
              </a:rPr>
              <a:t>orderamount</a:t>
            </a:r>
            <a:r>
              <a:rPr lang="en-US" sz="2400" dirty="0">
                <a:solidFill>
                  <a:prstClr val="black"/>
                </a:solidFill>
                <a:latin typeface="Calibri"/>
              </a:rPr>
              <a:t>) FROM orders GROUP BY customer</a:t>
            </a:r>
          </a:p>
          <a:p>
            <a:pPr defTabSz="1218987"/>
            <a:r>
              <a:rPr lang="en-US" sz="2400" dirty="0">
                <a:solidFill>
                  <a:prstClr val="black"/>
                </a:solidFill>
                <a:latin typeface="Calibri"/>
              </a:rPr>
              <a:t>2000</a:t>
            </a:r>
          </a:p>
          <a:p>
            <a:pPr defTabSz="1218987"/>
            <a:r>
              <a:rPr lang="en-US" sz="2400" dirty="0">
                <a:solidFill>
                  <a:prstClr val="black"/>
                </a:solidFill>
                <a:latin typeface="Calibri"/>
              </a:rPr>
              <a:t>No. Customers = 5</a:t>
            </a:r>
          </a:p>
          <a:p>
            <a:pPr defTabSz="1218987"/>
            <a:r>
              <a:rPr lang="en-US" sz="2400" dirty="0">
                <a:solidFill>
                  <a:prstClr val="black"/>
                </a:solidFill>
                <a:latin typeface="Calibri"/>
              </a:rPr>
              <a:t>2000 / 5 = 400</a:t>
            </a:r>
          </a:p>
          <a:p>
            <a:pPr defTabSz="1218987"/>
            <a:r>
              <a:rPr lang="en-US" sz="2400" dirty="0">
                <a:solidFill>
                  <a:prstClr val="black"/>
                </a:solidFill>
                <a:latin typeface="Calibri"/>
              </a:rPr>
              <a:t>No Country = 20</a:t>
            </a:r>
          </a:p>
          <a:p>
            <a:pPr defTabSz="1218987"/>
            <a:r>
              <a:rPr lang="en-US" sz="2400" dirty="0">
                <a:solidFill>
                  <a:prstClr val="black"/>
                </a:solidFill>
                <a:latin typeface="Calibri"/>
              </a:rPr>
              <a:t>2000 / 20 = 100</a:t>
            </a:r>
          </a:p>
        </p:txBody>
      </p:sp>
    </p:spTree>
    <p:extLst>
      <p:ext uri="{BB962C8B-B14F-4D97-AF65-F5344CB8AC3E}">
        <p14:creationId xmlns:p14="http://schemas.microsoft.com/office/powerpoint/2010/main" val="2661776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Portfolio of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B922098F-1FFB-4062-BF15-8672BA17C0BD}"/>
              </a:ext>
            </a:extLst>
          </p:cNvPr>
          <p:cNvGrpSpPr/>
          <p:nvPr/>
        </p:nvGrpSpPr>
        <p:grpSpPr>
          <a:xfrm>
            <a:off x="4099938" y="1744947"/>
            <a:ext cx="1062791" cy="1259027"/>
            <a:chOff x="3486305" y="1038393"/>
            <a:chExt cx="1063068" cy="1259355"/>
          </a:xfrm>
        </p:grpSpPr>
        <p:pic>
          <p:nvPicPr>
            <p:cNvPr id="7" name="Picture 6">
              <a:extLst>
                <a:ext uri="{FF2B5EF4-FFF2-40B4-BE49-F238E27FC236}">
                  <a16:creationId xmlns:a16="http://schemas.microsoft.com/office/drawing/2014/main" id="{080D1882-3F11-4FA4-B41D-F874C26711DF}"/>
                </a:ext>
              </a:extLst>
            </p:cNvPr>
            <p:cNvPicPr>
              <a:picLocks noChangeAspect="1"/>
            </p:cNvPicPr>
            <p:nvPr/>
          </p:nvPicPr>
          <p:blipFill>
            <a:blip r:embed="rId3">
              <a:duotone>
                <a:prstClr val="black"/>
                <a:schemeClr val="accent4">
                  <a:tint val="45000"/>
                  <a:satMod val="400000"/>
                </a:schemeClr>
              </a:duotone>
            </a:blip>
            <a:stretch>
              <a:fillRect/>
            </a:stretch>
          </p:blipFill>
          <p:spPr>
            <a:xfrm>
              <a:off x="3601377" y="1383348"/>
              <a:ext cx="914400" cy="914400"/>
            </a:xfrm>
            <a:prstGeom prst="rect">
              <a:avLst/>
            </a:prstGeom>
          </p:spPr>
        </p:pic>
        <p:sp>
          <p:nvSpPr>
            <p:cNvPr id="8" name="TextBox 7">
              <a:extLst>
                <a:ext uri="{FF2B5EF4-FFF2-40B4-BE49-F238E27FC236}">
                  <a16:creationId xmlns:a16="http://schemas.microsoft.com/office/drawing/2014/main" id="{AC24DDD8-0165-4228-A0A4-F6D5A3BAA590}"/>
                </a:ext>
              </a:extLst>
            </p:cNvPr>
            <p:cNvSpPr txBox="1"/>
            <p:nvPr/>
          </p:nvSpPr>
          <p:spPr>
            <a:xfrm>
              <a:off x="3486305" y="1038393"/>
              <a:ext cx="1063068"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Insights</a:t>
              </a:r>
            </a:p>
          </p:txBody>
        </p:sp>
      </p:grpSp>
      <p:grpSp>
        <p:nvGrpSpPr>
          <p:cNvPr id="9" name="Group 8">
            <a:extLst>
              <a:ext uri="{FF2B5EF4-FFF2-40B4-BE49-F238E27FC236}">
                <a16:creationId xmlns:a16="http://schemas.microsoft.com/office/drawing/2014/main" id="{9CE782BC-4A14-4872-BC32-F4CC91313554}"/>
              </a:ext>
            </a:extLst>
          </p:cNvPr>
          <p:cNvGrpSpPr/>
          <p:nvPr/>
        </p:nvGrpSpPr>
        <p:grpSpPr>
          <a:xfrm>
            <a:off x="8697522" y="1914687"/>
            <a:ext cx="1178208" cy="1294688"/>
            <a:chOff x="8621806" y="1383348"/>
            <a:chExt cx="1178515" cy="1295025"/>
          </a:xfrm>
        </p:grpSpPr>
        <p:pic>
          <p:nvPicPr>
            <p:cNvPr id="10" name="Picture 9">
              <a:extLst>
                <a:ext uri="{FF2B5EF4-FFF2-40B4-BE49-F238E27FC236}">
                  <a16:creationId xmlns:a16="http://schemas.microsoft.com/office/drawing/2014/main" id="{B982B02A-F89D-4A64-9192-FAC6F8EA4A1A}"/>
                </a:ext>
              </a:extLst>
            </p:cNvPr>
            <p:cNvPicPr>
              <a:picLocks noChangeAspect="1"/>
            </p:cNvPicPr>
            <p:nvPr/>
          </p:nvPicPr>
          <p:blipFill>
            <a:blip r:embed="rId4">
              <a:duotone>
                <a:prstClr val="black"/>
                <a:schemeClr val="accent6">
                  <a:tint val="45000"/>
                  <a:satMod val="400000"/>
                </a:schemeClr>
              </a:duotone>
            </a:blip>
            <a:stretch>
              <a:fillRect/>
            </a:stretch>
          </p:blipFill>
          <p:spPr>
            <a:xfrm>
              <a:off x="8796189" y="1383348"/>
              <a:ext cx="914400" cy="914400"/>
            </a:xfrm>
            <a:prstGeom prst="rect">
              <a:avLst/>
            </a:prstGeom>
          </p:spPr>
        </p:pic>
        <p:sp>
          <p:nvSpPr>
            <p:cNvPr id="12" name="TextBox 11">
              <a:extLst>
                <a:ext uri="{FF2B5EF4-FFF2-40B4-BE49-F238E27FC236}">
                  <a16:creationId xmlns:a16="http://schemas.microsoft.com/office/drawing/2014/main" id="{5368FD95-6FA3-4ECB-AF21-34AD45CBA6CE}"/>
                </a:ext>
              </a:extLst>
            </p:cNvPr>
            <p:cNvSpPr txBox="1"/>
            <p:nvPr/>
          </p:nvSpPr>
          <p:spPr>
            <a:xfrm>
              <a:off x="8621806" y="2462873"/>
              <a:ext cx="117851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Grouping</a:t>
              </a:r>
            </a:p>
          </p:txBody>
        </p:sp>
      </p:grpSp>
      <p:grpSp>
        <p:nvGrpSpPr>
          <p:cNvPr id="13" name="Group 12">
            <a:extLst>
              <a:ext uri="{FF2B5EF4-FFF2-40B4-BE49-F238E27FC236}">
                <a16:creationId xmlns:a16="http://schemas.microsoft.com/office/drawing/2014/main" id="{2FAD894D-A417-44B0-8D79-BF4AB8BC698A}"/>
              </a:ext>
            </a:extLst>
          </p:cNvPr>
          <p:cNvGrpSpPr/>
          <p:nvPr/>
        </p:nvGrpSpPr>
        <p:grpSpPr>
          <a:xfrm>
            <a:off x="7111397" y="1741645"/>
            <a:ext cx="1228540" cy="1249886"/>
            <a:chOff x="6981964" y="1038393"/>
            <a:chExt cx="1228860" cy="1250211"/>
          </a:xfrm>
        </p:grpSpPr>
        <p:pic>
          <p:nvPicPr>
            <p:cNvPr id="14" name="Picture 13">
              <a:extLst>
                <a:ext uri="{FF2B5EF4-FFF2-40B4-BE49-F238E27FC236}">
                  <a16:creationId xmlns:a16="http://schemas.microsoft.com/office/drawing/2014/main" id="{79BA8C90-116F-493C-9D73-97159F6E26A5}"/>
                </a:ext>
              </a:extLst>
            </p:cNvPr>
            <p:cNvPicPr>
              <a:picLocks noChangeAspect="1"/>
            </p:cNvPicPr>
            <p:nvPr/>
          </p:nvPicPr>
          <p:blipFill rotWithShape="1">
            <a:blip r:embed="rId5">
              <a:duotone>
                <a:prstClr val="black"/>
                <a:schemeClr val="accent1">
                  <a:tint val="45000"/>
                  <a:satMod val="400000"/>
                </a:schemeClr>
              </a:duotone>
            </a:blip>
            <a:srcRect t="12827" b="17533"/>
            <a:stretch/>
          </p:blipFill>
          <p:spPr>
            <a:xfrm>
              <a:off x="7029095" y="1465644"/>
              <a:ext cx="1181729" cy="822960"/>
            </a:xfrm>
            <a:prstGeom prst="rect">
              <a:avLst/>
            </a:prstGeom>
          </p:spPr>
        </p:pic>
        <p:sp>
          <p:nvSpPr>
            <p:cNvPr id="15" name="TextBox 14">
              <a:extLst>
                <a:ext uri="{FF2B5EF4-FFF2-40B4-BE49-F238E27FC236}">
                  <a16:creationId xmlns:a16="http://schemas.microsoft.com/office/drawing/2014/main" id="{BE8A8D7A-1915-41A2-9A73-E265309F776E}"/>
                </a:ext>
              </a:extLst>
            </p:cNvPr>
            <p:cNvSpPr txBox="1"/>
            <p:nvPr/>
          </p:nvSpPr>
          <p:spPr>
            <a:xfrm>
              <a:off x="6981964" y="1038393"/>
              <a:ext cx="1170496"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R Visualizations</a:t>
              </a:r>
            </a:p>
          </p:txBody>
        </p:sp>
      </p:grpSp>
      <p:grpSp>
        <p:nvGrpSpPr>
          <p:cNvPr id="16" name="Group 15">
            <a:extLst>
              <a:ext uri="{FF2B5EF4-FFF2-40B4-BE49-F238E27FC236}">
                <a16:creationId xmlns:a16="http://schemas.microsoft.com/office/drawing/2014/main" id="{8604DE8B-F3BA-4622-915B-94D6A520CA78}"/>
              </a:ext>
            </a:extLst>
          </p:cNvPr>
          <p:cNvGrpSpPr/>
          <p:nvPr/>
        </p:nvGrpSpPr>
        <p:grpSpPr>
          <a:xfrm>
            <a:off x="5474348" y="1950681"/>
            <a:ext cx="1336849" cy="1320163"/>
            <a:chOff x="5054709" y="1465644"/>
            <a:chExt cx="1337197" cy="1320507"/>
          </a:xfrm>
        </p:grpSpPr>
        <p:pic>
          <p:nvPicPr>
            <p:cNvPr id="17" name="Picture 16">
              <a:extLst>
                <a:ext uri="{FF2B5EF4-FFF2-40B4-BE49-F238E27FC236}">
                  <a16:creationId xmlns:a16="http://schemas.microsoft.com/office/drawing/2014/main" id="{9CF7A417-E8C7-40F2-89F0-8FF73F39A494}"/>
                </a:ext>
              </a:extLst>
            </p:cNvPr>
            <p:cNvPicPr>
              <a:picLocks noChangeAspect="1"/>
            </p:cNvPicPr>
            <p:nvPr/>
          </p:nvPicPr>
          <p:blipFill rotWithShape="1">
            <a:blip r:embed="rId6">
              <a:duotone>
                <a:prstClr val="black"/>
                <a:schemeClr val="tx2">
                  <a:tint val="45000"/>
                  <a:satMod val="400000"/>
                </a:schemeClr>
              </a:duotone>
            </a:blip>
            <a:srcRect t="19421" b="19036"/>
            <a:stretch/>
          </p:blipFill>
          <p:spPr>
            <a:xfrm>
              <a:off x="5054709" y="1465644"/>
              <a:ext cx="1337197" cy="822960"/>
            </a:xfrm>
            <a:prstGeom prst="rect">
              <a:avLst/>
            </a:prstGeom>
          </p:spPr>
        </p:pic>
        <p:sp>
          <p:nvSpPr>
            <p:cNvPr id="18" name="TextBox 17">
              <a:extLst>
                <a:ext uri="{FF2B5EF4-FFF2-40B4-BE49-F238E27FC236}">
                  <a16:creationId xmlns:a16="http://schemas.microsoft.com/office/drawing/2014/main" id="{0419ED92-7DA2-4E94-9857-335D91603D07}"/>
                </a:ext>
              </a:extLst>
            </p:cNvPr>
            <p:cNvSpPr txBox="1"/>
            <p:nvPr/>
          </p:nvSpPr>
          <p:spPr>
            <a:xfrm>
              <a:off x="5245612" y="2355152"/>
              <a:ext cx="856227" cy="430999"/>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Time Series</a:t>
              </a:r>
              <a:br>
                <a:rPr lang="en-US" sz="1400" b="1" kern="0">
                  <a:solidFill>
                    <a:prstClr val="black"/>
                  </a:solidFill>
                  <a:latin typeface="Calibri"/>
                  <a:ea typeface="Arial Unicode MS" pitchFamily="34" charset="-128"/>
                  <a:cs typeface="Arial Unicode MS" pitchFamily="34" charset="-128"/>
                </a:rPr>
              </a:br>
              <a:r>
                <a:rPr lang="en-US" sz="1400" b="1" kern="0">
                  <a:solidFill>
                    <a:prstClr val="black"/>
                  </a:solidFill>
                  <a:latin typeface="Calibri"/>
                  <a:ea typeface="Arial Unicode MS" pitchFamily="34" charset="-128"/>
                  <a:cs typeface="Arial Unicode MS" pitchFamily="34" charset="-128"/>
                </a:rPr>
                <a:t>Forecasting</a:t>
              </a:r>
            </a:p>
          </p:txBody>
        </p:sp>
      </p:grpSp>
      <p:grpSp>
        <p:nvGrpSpPr>
          <p:cNvPr id="19" name="Group 18">
            <a:extLst>
              <a:ext uri="{FF2B5EF4-FFF2-40B4-BE49-F238E27FC236}">
                <a16:creationId xmlns:a16="http://schemas.microsoft.com/office/drawing/2014/main" id="{02EAC2C0-D311-4D7C-8147-573567B2E085}"/>
              </a:ext>
            </a:extLst>
          </p:cNvPr>
          <p:cNvGrpSpPr/>
          <p:nvPr/>
        </p:nvGrpSpPr>
        <p:grpSpPr>
          <a:xfrm>
            <a:off x="9945662" y="1748143"/>
            <a:ext cx="1644681" cy="1262729"/>
            <a:chOff x="9841899" y="1034690"/>
            <a:chExt cx="1645109" cy="1263058"/>
          </a:xfrm>
        </p:grpSpPr>
        <p:sp>
          <p:nvSpPr>
            <p:cNvPr id="20" name="TextBox 19">
              <a:extLst>
                <a:ext uri="{FF2B5EF4-FFF2-40B4-BE49-F238E27FC236}">
                  <a16:creationId xmlns:a16="http://schemas.microsoft.com/office/drawing/2014/main" id="{CE2C656C-967C-4B3D-A778-8652ED0411D9}"/>
                </a:ext>
              </a:extLst>
            </p:cNvPr>
            <p:cNvSpPr txBox="1"/>
            <p:nvPr/>
          </p:nvSpPr>
          <p:spPr>
            <a:xfrm>
              <a:off x="9841899" y="1034690"/>
              <a:ext cx="1645109"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Transformation</a:t>
              </a:r>
            </a:p>
          </p:txBody>
        </p:sp>
        <p:pic>
          <p:nvPicPr>
            <p:cNvPr id="21" name="Picture 20">
              <a:extLst>
                <a:ext uri="{FF2B5EF4-FFF2-40B4-BE49-F238E27FC236}">
                  <a16:creationId xmlns:a16="http://schemas.microsoft.com/office/drawing/2014/main" id="{05144DE7-CE43-4242-8C95-72488188EA0A}"/>
                </a:ext>
              </a:extLst>
            </p:cNvPr>
            <p:cNvPicPr>
              <a:picLocks noChangeAspect="1"/>
            </p:cNvPicPr>
            <p:nvPr/>
          </p:nvPicPr>
          <p:blipFill>
            <a:blip r:embed="rId7">
              <a:duotone>
                <a:prstClr val="black"/>
                <a:schemeClr val="tx2">
                  <a:tint val="45000"/>
                  <a:satMod val="400000"/>
                </a:schemeClr>
              </a:duotone>
            </a:blip>
            <a:stretch>
              <a:fillRect/>
            </a:stretch>
          </p:blipFill>
          <p:spPr>
            <a:xfrm>
              <a:off x="10249520" y="1383348"/>
              <a:ext cx="914400" cy="914400"/>
            </a:xfrm>
            <a:prstGeom prst="rect">
              <a:avLst/>
            </a:prstGeom>
          </p:spPr>
        </p:pic>
      </p:grpSp>
      <p:grpSp>
        <p:nvGrpSpPr>
          <p:cNvPr id="22" name="Group 21">
            <a:extLst>
              <a:ext uri="{FF2B5EF4-FFF2-40B4-BE49-F238E27FC236}">
                <a16:creationId xmlns:a16="http://schemas.microsoft.com/office/drawing/2014/main" id="{949C92DA-3550-4EA1-B394-E321C93E6F4F}"/>
              </a:ext>
            </a:extLst>
          </p:cNvPr>
          <p:cNvGrpSpPr/>
          <p:nvPr/>
        </p:nvGrpSpPr>
        <p:grpSpPr>
          <a:xfrm>
            <a:off x="2522554" y="1940163"/>
            <a:ext cx="1211870" cy="1294689"/>
            <a:chOff x="1948016" y="1383348"/>
            <a:chExt cx="1212185" cy="1295026"/>
          </a:xfrm>
        </p:grpSpPr>
        <p:sp>
          <p:nvSpPr>
            <p:cNvPr id="23" name="TextBox 22">
              <a:extLst>
                <a:ext uri="{FF2B5EF4-FFF2-40B4-BE49-F238E27FC236}">
                  <a16:creationId xmlns:a16="http://schemas.microsoft.com/office/drawing/2014/main" id="{E9C5C1F3-BC13-434B-8CD0-21805DA1602B}"/>
                </a:ext>
              </a:extLst>
            </p:cNvPr>
            <p:cNvSpPr txBox="1"/>
            <p:nvPr/>
          </p:nvSpPr>
          <p:spPr>
            <a:xfrm>
              <a:off x="1948016" y="2462874"/>
              <a:ext cx="1212185"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a:t>
              </a:r>
              <a:r>
                <a:rPr lang="en-US" sz="1400" kern="0">
                  <a:solidFill>
                    <a:prstClr val="black"/>
                  </a:solidFill>
                  <a:latin typeface="Calibri"/>
                  <a:ea typeface="Arial Unicode MS" pitchFamily="34" charset="-128"/>
                  <a:cs typeface="Arial Unicode MS" pitchFamily="34" charset="-128"/>
                </a:rPr>
                <a:t> </a:t>
              </a:r>
              <a:r>
                <a:rPr lang="en-US" sz="1400" b="1" kern="0">
                  <a:solidFill>
                    <a:prstClr val="black"/>
                  </a:solidFill>
                  <a:latin typeface="Calibri"/>
                  <a:ea typeface="Arial Unicode MS" pitchFamily="34" charset="-128"/>
                  <a:cs typeface="Arial Unicode MS" pitchFamily="34" charset="-128"/>
                </a:rPr>
                <a:t>Discovery</a:t>
              </a:r>
            </a:p>
          </p:txBody>
        </p:sp>
        <p:pic>
          <p:nvPicPr>
            <p:cNvPr id="24" name="Picture 23">
              <a:extLst>
                <a:ext uri="{FF2B5EF4-FFF2-40B4-BE49-F238E27FC236}">
                  <a16:creationId xmlns:a16="http://schemas.microsoft.com/office/drawing/2014/main" id="{E5889629-D83F-49EE-AA99-51FAA15BBBCB}"/>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colorTemperature colorTemp="5300"/>
                      </a14:imgEffect>
                    </a14:imgLayer>
                  </a14:imgProps>
                </a:ext>
              </a:extLst>
            </a:blip>
            <a:stretch>
              <a:fillRect/>
            </a:stretch>
          </p:blipFill>
          <p:spPr>
            <a:xfrm>
              <a:off x="2148047" y="1383348"/>
              <a:ext cx="914400" cy="914400"/>
            </a:xfrm>
            <a:prstGeom prst="rect">
              <a:avLst/>
            </a:prstGeom>
          </p:spPr>
        </p:pic>
      </p:grpSp>
      <p:sp>
        <p:nvSpPr>
          <p:cNvPr id="25" name="TextBox 24">
            <a:extLst>
              <a:ext uri="{FF2B5EF4-FFF2-40B4-BE49-F238E27FC236}">
                <a16:creationId xmlns:a16="http://schemas.microsoft.com/office/drawing/2014/main" id="{82882557-A178-46D3-B5C8-6E42CB38C12A}"/>
              </a:ext>
            </a:extLst>
          </p:cNvPr>
          <p:cNvSpPr txBox="1"/>
          <p:nvPr/>
        </p:nvSpPr>
        <p:spPr>
          <a:xfrm>
            <a:off x="3175" y="3713006"/>
            <a:ext cx="12192000" cy="1477328"/>
          </a:xfrm>
          <a:prstGeom prst="rect">
            <a:avLst/>
          </a:prstGeom>
          <a:noFill/>
        </p:spPr>
        <p:txBody>
          <a:bodyPr wrap="square" lIns="0" tIns="0" rIns="0" bIns="0" rtlCol="0">
            <a:spAutoFit/>
          </a:bodyPr>
          <a:lstStyle/>
          <a:p>
            <a:pPr algn="ctr" defTabSz="1218987" fontAlgn="base">
              <a:spcBef>
                <a:spcPct val="50000"/>
              </a:spcBef>
              <a:spcAft>
                <a:spcPct val="0"/>
              </a:spcAft>
              <a:buClr>
                <a:srgbClr val="F0AB00"/>
              </a:buClr>
              <a:buSzPct val="80000"/>
            </a:pPr>
            <a:r>
              <a:rPr lang="en-US" sz="2400" b="1" kern="0">
                <a:solidFill>
                  <a:srgbClr val="4F81BD"/>
                </a:solidFill>
                <a:latin typeface="Calibri"/>
                <a:ea typeface="Arial Unicode MS" pitchFamily="34" charset="-128"/>
                <a:cs typeface="Arial Unicode MS" pitchFamily="34" charset="-128"/>
              </a:rPr>
              <a:t>Deliver Simplicity through Machine Learning</a:t>
            </a:r>
            <a:endParaRPr lang="en-US" sz="2400" kern="0">
              <a:solidFill>
                <a:srgbClr val="4F81BD"/>
              </a:solidFill>
              <a:latin typeface="Calibri"/>
              <a:ea typeface="Arial Unicode MS" pitchFamily="34" charset="-128"/>
              <a:cs typeface="Arial Unicode MS" pitchFamily="34" charset="-128"/>
            </a:endParaRP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Integrate machine learning seamlessly into business processes and workflows</a:t>
            </a:r>
          </a:p>
          <a:p>
            <a:pPr algn="ctr" defTabSz="1218987" fontAlgn="base">
              <a:spcBef>
                <a:spcPct val="50000"/>
              </a:spcBef>
              <a:spcAft>
                <a:spcPct val="0"/>
              </a:spcAft>
              <a:buClr>
                <a:srgbClr val="F0AB00"/>
              </a:buClr>
              <a:buSzPct val="80000"/>
            </a:pPr>
            <a:r>
              <a:rPr lang="en-US" sz="2400" kern="0">
                <a:solidFill>
                  <a:prstClr val="black"/>
                </a:solidFill>
                <a:latin typeface="Calibri"/>
                <a:ea typeface="Arial Unicode MS" pitchFamily="34" charset="-128"/>
                <a:cs typeface="Arial Unicode MS" pitchFamily="34" charset="-128"/>
              </a:rPr>
              <a:t>Leverage machine learning to save time, remove complexity, and gain actionable insights</a:t>
            </a:r>
            <a:endParaRPr lang="en-US" sz="1999" kern="0">
              <a:solidFill>
                <a:prstClr val="black"/>
              </a:solidFill>
              <a:latin typeface="Calibri"/>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D85DADF-C7A3-4DC4-ABA1-E9A24E556AD8}"/>
              </a:ext>
            </a:extLst>
          </p:cNvPr>
          <p:cNvGrpSpPr/>
          <p:nvPr/>
        </p:nvGrpSpPr>
        <p:grpSpPr>
          <a:xfrm>
            <a:off x="801615" y="1780341"/>
            <a:ext cx="1242328" cy="1387010"/>
            <a:chOff x="672572" y="1038393"/>
            <a:chExt cx="1242652" cy="1387371"/>
          </a:xfrm>
        </p:grpSpPr>
        <p:sp>
          <p:nvSpPr>
            <p:cNvPr id="27" name="TextBox 26">
              <a:extLst>
                <a:ext uri="{FF2B5EF4-FFF2-40B4-BE49-F238E27FC236}">
                  <a16:creationId xmlns:a16="http://schemas.microsoft.com/office/drawing/2014/main" id="{D1AAD733-E519-41CA-B405-4A47C40D34E8}"/>
                </a:ext>
              </a:extLst>
            </p:cNvPr>
            <p:cNvSpPr txBox="1"/>
            <p:nvPr/>
          </p:nvSpPr>
          <p:spPr>
            <a:xfrm>
              <a:off x="672572" y="1038393"/>
              <a:ext cx="1242652" cy="215500"/>
            </a:xfrm>
            <a:prstGeom prst="rect">
              <a:avLst/>
            </a:prstGeom>
            <a:noFill/>
          </p:spPr>
          <p:txBody>
            <a:bodyPr wrap="none" lIns="0" tIns="0" rIns="0" bIns="0" rtlCol="0">
              <a:spAutoFit/>
            </a:bodyPr>
            <a:lstStyle/>
            <a:p>
              <a:pPr defTabSz="1218987"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Search to Insight</a:t>
              </a:r>
            </a:p>
          </p:txBody>
        </p:sp>
        <p:grpSp>
          <p:nvGrpSpPr>
            <p:cNvPr id="28" name="Group 27">
              <a:extLst>
                <a:ext uri="{FF2B5EF4-FFF2-40B4-BE49-F238E27FC236}">
                  <a16:creationId xmlns:a16="http://schemas.microsoft.com/office/drawing/2014/main" id="{CEA6C856-9F1E-41C3-A044-92E8F5B03AEC}"/>
                </a:ext>
              </a:extLst>
            </p:cNvPr>
            <p:cNvGrpSpPr>
              <a:grpSpLocks noChangeAspect="1"/>
            </p:cNvGrpSpPr>
            <p:nvPr/>
          </p:nvGrpSpPr>
          <p:grpSpPr>
            <a:xfrm>
              <a:off x="1002979" y="1328484"/>
              <a:ext cx="682501" cy="1097280"/>
              <a:chOff x="2185261" y="2843939"/>
              <a:chExt cx="1402598" cy="2255003"/>
            </a:xfrm>
          </p:grpSpPr>
          <p:pic>
            <p:nvPicPr>
              <p:cNvPr id="29" name="Picture 28">
                <a:extLst>
                  <a:ext uri="{FF2B5EF4-FFF2-40B4-BE49-F238E27FC236}">
                    <a16:creationId xmlns:a16="http://schemas.microsoft.com/office/drawing/2014/main" id="{97EB3810-E704-4341-B71B-DCB048A5AC43}"/>
                  </a:ext>
                </a:extLst>
              </p:cNvPr>
              <p:cNvPicPr>
                <a:picLocks noChangeAspect="1"/>
              </p:cNvPicPr>
              <p:nvPr/>
            </p:nvPicPr>
            <p:blipFill rotWithShape="1">
              <a:blip r:embed="rId10">
                <a:duotone>
                  <a:prstClr val="black"/>
                  <a:schemeClr val="accent1">
                    <a:tint val="45000"/>
                    <a:satMod val="400000"/>
                  </a:schemeClr>
                </a:duotone>
              </a:blip>
              <a:srcRect l="44142" t="15276" r="11355" b="13174"/>
              <a:stretch/>
            </p:blipFill>
            <p:spPr>
              <a:xfrm>
                <a:off x="2185261" y="2843939"/>
                <a:ext cx="1402598" cy="2255003"/>
              </a:xfrm>
              <a:prstGeom prst="rect">
                <a:avLst/>
              </a:prstGeom>
            </p:spPr>
          </p:pic>
          <p:pic>
            <p:nvPicPr>
              <p:cNvPr id="30" name="Picture 29">
                <a:extLst>
                  <a:ext uri="{FF2B5EF4-FFF2-40B4-BE49-F238E27FC236}">
                    <a16:creationId xmlns:a16="http://schemas.microsoft.com/office/drawing/2014/main" id="{27A40501-6359-481C-A353-917E35C73F78}"/>
                  </a:ext>
                </a:extLst>
              </p:cNvPr>
              <p:cNvPicPr>
                <a:picLocks noChangeAspect="1"/>
              </p:cNvPicPr>
              <p:nvPr/>
            </p:nvPicPr>
            <p:blipFill rotWithShape="1">
              <a:blip r:embed="rId11">
                <a:duotone>
                  <a:prstClr val="black"/>
                  <a:schemeClr val="accent1">
                    <a:tint val="45000"/>
                    <a:satMod val="400000"/>
                  </a:schemeClr>
                </a:duotone>
              </a:blip>
              <a:srcRect l="31045" t="15946" r="37483" b="65121"/>
              <a:stretch/>
            </p:blipFill>
            <p:spPr>
              <a:xfrm rot="15420738">
                <a:off x="2609600" y="3076171"/>
                <a:ext cx="553920" cy="333218"/>
              </a:xfrm>
              <a:prstGeom prst="rect">
                <a:avLst/>
              </a:prstGeom>
            </p:spPr>
          </p:pic>
        </p:grpSp>
      </p:grpSp>
    </p:spTree>
    <p:extLst>
      <p:ext uri="{BB962C8B-B14F-4D97-AF65-F5344CB8AC3E}">
        <p14:creationId xmlns:p14="http://schemas.microsoft.com/office/powerpoint/2010/main" val="12954168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D1D6D39-D325-4109-A88D-DC1838B69358}"/>
              </a:ext>
            </a:extLst>
          </p:cNvPr>
          <p:cNvSpPr txBox="1"/>
          <p:nvPr/>
        </p:nvSpPr>
        <p:spPr>
          <a:xfrm>
            <a:off x="152401" y="990601"/>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Search to Insight – Augmented Analytics</a:t>
            </a:r>
          </a:p>
          <a:p>
            <a:pPr defTabSz="1218987"/>
            <a:r>
              <a:rPr lang="en-US" sz="2400" dirty="0">
                <a:solidFill>
                  <a:prstClr val="black"/>
                </a:solidFill>
                <a:latin typeface="Calibri"/>
              </a:rPr>
              <a:t>Allows users to use NLP (Natural Language) to command system and system can convert NL using NLP capability of machine learning and present the outputs to the user.</a:t>
            </a:r>
          </a:p>
          <a:p>
            <a:pPr defTabSz="1218987"/>
            <a:endParaRPr lang="en-US" sz="2400" dirty="0">
              <a:solidFill>
                <a:prstClr val="black"/>
              </a:solidFill>
              <a:latin typeface="Calibri"/>
            </a:endParaRPr>
          </a:p>
          <a:p>
            <a:pPr defTabSz="1218987"/>
            <a:r>
              <a:rPr lang="en-US" sz="2400" dirty="0">
                <a:solidFill>
                  <a:prstClr val="black"/>
                </a:solidFill>
                <a:latin typeface="Calibri"/>
              </a:rPr>
              <a:t>2. Smart Discovery</a:t>
            </a:r>
          </a:p>
          <a:p>
            <a:pPr defTabSz="1218987"/>
            <a:r>
              <a:rPr lang="en-US" sz="2400" dirty="0">
                <a:solidFill>
                  <a:prstClr val="black"/>
                </a:solidFill>
                <a:latin typeface="Calibri"/>
              </a:rPr>
              <a:t>It offers a complete machine learning suite(robot) to build ENTIRE dashboard automatically with just one click, what we need to specify is the measure which we want to use to be in focus. It will also find the anomalies and unexpected hidden patterns in the data.</a:t>
            </a:r>
          </a:p>
          <a:p>
            <a:pPr defTabSz="1218987"/>
            <a:endParaRPr lang="en-US" sz="2400" dirty="0">
              <a:solidFill>
                <a:prstClr val="black"/>
              </a:solidFill>
              <a:latin typeface="Calibri"/>
            </a:endParaRPr>
          </a:p>
          <a:p>
            <a:pPr defTabSz="1218987"/>
            <a:r>
              <a:rPr lang="en-US" sz="2400" dirty="0">
                <a:solidFill>
                  <a:prstClr val="black"/>
                </a:solidFill>
                <a:latin typeface="Calibri"/>
              </a:rPr>
              <a:t>3. Smart Insight</a:t>
            </a:r>
          </a:p>
          <a:p>
            <a:pPr defTabSz="1218987"/>
            <a:r>
              <a:rPr lang="en-US" sz="2400" dirty="0">
                <a:solidFill>
                  <a:prstClr val="black"/>
                </a:solidFill>
                <a:latin typeface="Calibri"/>
              </a:rPr>
              <a:t>Its simple, easy to use machine learning to find out most important key influencers contributing to a measure. We will also be able to drill down to these influencers.</a:t>
            </a:r>
          </a:p>
        </p:txBody>
      </p:sp>
    </p:spTree>
    <p:extLst>
      <p:ext uri="{BB962C8B-B14F-4D97-AF65-F5344CB8AC3E}">
        <p14:creationId xmlns:p14="http://schemas.microsoft.com/office/powerpoint/2010/main" val="8140024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Assist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BDA29A0-9F03-4703-BF07-08CD1D51080B}"/>
              </a:ext>
            </a:extLst>
          </p:cNvPr>
          <p:cNvSpPr txBox="1"/>
          <p:nvPr/>
        </p:nvSpPr>
        <p:spPr>
          <a:xfrm>
            <a:off x="152401" y="933559"/>
            <a:ext cx="11730995" cy="4524315"/>
          </a:xfrm>
          <a:prstGeom prst="rect">
            <a:avLst/>
          </a:prstGeom>
          <a:noFill/>
        </p:spPr>
        <p:txBody>
          <a:bodyPr wrap="square" rtlCol="0">
            <a:spAutoFit/>
          </a:bodyPr>
          <a:lstStyle/>
          <a:p>
            <a:pPr defTabSz="1218987"/>
            <a:r>
              <a:rPr lang="en-US" sz="2400" dirty="0">
                <a:solidFill>
                  <a:prstClr val="black"/>
                </a:solidFill>
                <a:latin typeface="Calibri"/>
              </a:rPr>
              <a:t>4. Time Series Forecasting</a:t>
            </a:r>
          </a:p>
          <a:p>
            <a:pPr defTabSz="1218987"/>
            <a:r>
              <a:rPr lang="en-US" sz="2400" dirty="0">
                <a:solidFill>
                  <a:prstClr val="black"/>
                </a:solidFill>
                <a:latin typeface="Calibri"/>
              </a:rPr>
              <a:t>Depending on past data of a measure </a:t>
            </a:r>
            <a:r>
              <a:rPr lang="en-US" sz="2400" b="1" dirty="0">
                <a:solidFill>
                  <a:prstClr val="black"/>
                </a:solidFill>
                <a:latin typeface="Calibri"/>
              </a:rPr>
              <a:t>based on time</a:t>
            </a:r>
            <a:r>
              <a:rPr lang="en-US" sz="2400" dirty="0">
                <a:solidFill>
                  <a:prstClr val="black"/>
                </a:solidFill>
                <a:latin typeface="Calibri"/>
              </a:rPr>
              <a:t> (dimension) we can find the expected value of a measure w.r.t time and deviation. SAC usage 2 in-built algorithms to predict forecast </a:t>
            </a:r>
          </a:p>
          <a:p>
            <a:pPr marL="457200" indent="-457200" defTabSz="1218987">
              <a:buFontTx/>
              <a:buAutoNum type="arabicPeriod"/>
            </a:pPr>
            <a:r>
              <a:rPr lang="en-US" sz="2400" dirty="0">
                <a:solidFill>
                  <a:prstClr val="black"/>
                </a:solidFill>
                <a:latin typeface="Calibri"/>
              </a:rPr>
              <a:t>Triple Smoothing</a:t>
            </a:r>
          </a:p>
          <a:p>
            <a:pPr marL="457200" indent="-457200" defTabSz="1218987">
              <a:buFontTx/>
              <a:buAutoNum type="arabicPeriod"/>
            </a:pPr>
            <a:r>
              <a:rPr lang="en-US" sz="2400" dirty="0">
                <a:solidFill>
                  <a:prstClr val="black"/>
                </a:solidFill>
                <a:latin typeface="Calibri"/>
              </a:rPr>
              <a:t>Linear Forecast</a:t>
            </a:r>
          </a:p>
          <a:p>
            <a:pPr marL="457200" indent="-457200" defTabSz="1218987">
              <a:buFontTx/>
              <a:buAutoNum type="arabicPeriod"/>
            </a:pPr>
            <a:endParaRPr lang="en-US" sz="2400" dirty="0">
              <a:solidFill>
                <a:prstClr val="black"/>
              </a:solidFill>
              <a:latin typeface="Calibri"/>
            </a:endParaRP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5. Smart Grouping</a:t>
            </a:r>
          </a:p>
          <a:p>
            <a:pPr defTabSz="1218987"/>
            <a:r>
              <a:rPr lang="en-US" sz="2400" dirty="0">
                <a:solidFill>
                  <a:prstClr val="black"/>
                </a:solidFill>
                <a:latin typeface="Calibri"/>
              </a:rPr>
              <a:t>Allows us to CLUSTER data depending in groups we choose, suppose we want to segmentize the data points in multiple groups. E.g. group customers based on their ability to pay the pending bills, group students of a class in merit, demerit and mediocre. </a:t>
            </a:r>
          </a:p>
        </p:txBody>
      </p:sp>
    </p:spTree>
    <p:extLst>
      <p:ext uri="{BB962C8B-B14F-4D97-AF65-F5344CB8AC3E}">
        <p14:creationId xmlns:p14="http://schemas.microsoft.com/office/powerpoint/2010/main" val="34381044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Smart Feature Support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30AA622A-1614-4C9C-9193-301E34666FDE}"/>
              </a:ext>
            </a:extLst>
          </p:cNvPr>
          <p:cNvPicPr>
            <a:picLocks noChangeAspect="1"/>
          </p:cNvPicPr>
          <p:nvPr/>
        </p:nvPicPr>
        <p:blipFill>
          <a:blip r:embed="rId3"/>
          <a:stretch>
            <a:fillRect/>
          </a:stretch>
        </p:blipFill>
        <p:spPr>
          <a:xfrm>
            <a:off x="407368" y="1182969"/>
            <a:ext cx="11449272" cy="5290298"/>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4607</TotalTime>
  <Words>574</Words>
  <Application>Microsoft Office PowerPoint</Application>
  <PresentationFormat>Widescreen</PresentationFormat>
  <Paragraphs>86</Paragraphs>
  <Slides>13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Point of interest</vt:lpstr>
      <vt:lpstr>Advance BI Scenario</vt:lpstr>
      <vt:lpstr>Exception Aggregation</vt:lpstr>
      <vt:lpstr>Smart Assist Portfolio of SAC</vt:lpstr>
      <vt:lpstr>Smart Assist</vt:lpstr>
      <vt:lpstr>Smart Assist </vt:lpstr>
      <vt:lpstr>Smart Feature Support Matrix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510</cp:revision>
  <dcterms:created xsi:type="dcterms:W3CDTF">2016-07-10T03:33:26Z</dcterms:created>
  <dcterms:modified xsi:type="dcterms:W3CDTF">2020-12-12T06:23:59Z</dcterms:modified>
</cp:coreProperties>
</file>