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463" r:id="rId4"/>
    <p:sldId id="427" r:id="rId5"/>
    <p:sldId id="394" r:id="rId6"/>
    <p:sldId id="465" r:id="rId7"/>
    <p:sldId id="462" r:id="rId8"/>
    <p:sldId id="475" r:id="rId9"/>
    <p:sldId id="399" r:id="rId10"/>
    <p:sldId id="4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82" d="100"/>
          <a:sy n="82" d="100"/>
        </p:scale>
        <p:origin x="11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0-25T01:44:27.6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5276 76 0,'0'-25'15,"25"25"189,-1 0-173,0 0-16,1 0-15,-1 0 16,1-24 0,-1 24-16,1 0 0,-1 0 15,0 0-15,1-25 16,-1 25-16,1 0 16,-1 0-16,1 0 0,-1 0 31,0 0-31,1 0 15,-1 0 1,1 0 0,-1 0-1,1 0 1,-1 0-16,0 0 16,1 0 15,-25 25 125,0-1-125,-25-24-31,25 25 16,0-1 0,0 1-1,0-1 1,0 0-1,0 1-15,0-1 16,0 1 0,0-1-1,0 1-15,0-1 16,0 0 0,0 1-1,0-1-15,0 1 16,25-1-16,-25 0 15,0 1-15,0-1 16,0 1-16,24-25 16,-24 49-1,0-25-15,0 0 0,0 1 16,0-1 0,25 1-1,-25-1 1,0 1-16,0-1 15,0 0-15,24 1 16,-24-1 0,0 1-16,0-1 15,0 1 1,0-1 0,0 0-1,0 1 1,0-1-1,0 1 1,0-1-16,0 1 16,0-1-1,0 0 1,0 1 0,0-1 15,0 1-16,0-1 1,0 0 0,0 1-1,0-1 1,0 1-16,0-1 16,0 1-16,0-1 15,0 0-15,24 1 16,-24-1-1,0 1 17,-24-25 77,0 0-93,-1 0-1,1 0-15,-1 24 16,1-24-16,0 0 16,-1 0-16,1 0 0,-1 0 15,-24 25-15,25-25 0,0 0 16,-25 0-16,0 0 15,0 24-15,0-24 0,0 0 16,0 0-16,-24 0 16,24 0-16,0 0 0,-24 0 15,0 0-15,24 0 0,-24 0 16,24 0-16,-24 0 16,24 0-16,-24 24 0,24-24 15,-24 0-15,24 0 0,-25 25 16,26-25-16,-26 0 15,1 24-15,24-24 0,-24 25 16,24-25-16,-24 24 16,-1-24-16,26 24 0,-26-24 15,1 0-15,24 25 16,-24-25-16,0 24 0,24-24 16,0 0-16,-24 0 0,24 25 15,0-25-15,-24 0 16,24 0-16,25 0 0,-25 0 15,0 0-15,0 0 0,25 0 16,-25 0-16,24 0 16,-24 24-16,25-24 0,-25 0 15,25 0-15,-25 0 16,24 0-16,-23 0 16,-1 25-16,24-25 0,-23 0 0,23 0 15,-24 0-15,0 0 16,25 0-16,-25 24 0,25-24 15,-25 0-15,0 0 16,25 0-16,-25 0 0,0 0 16,25 0-16,-25 0 15,24 24-15,-24-24 0,25 0 16,-25 0-16,25 0 0,-25 0 16,24 0-16,1 0 15,0 0-15,-25 25 0,24-25 16,1 0-16,-1 0 15,1 0-15,-25 0 0,25 0 16,-1 0-16,1 0 0,-1 0 16,1 0-16,-25 24 15,25-24-15,-1 0 0,1 0 16,0 0-16,-1 0 16,1 0-16,-1 0 0,1 0 15,-1 0-15,1 0 0,0 0 16,-1 0-1,1 0-15,-1 0 0,1 0 16,-1 0-16,1 0 16,0 0-1,-1 0-15,1 0 32,-1-24-17,1 24-15,0 0 31,-1 0-31,1 0 16,-1 0-16,1 0 16,-1 0-16,25-25 15,-24 25-15,0 0 16,-1 0-16,1 0 16,-1-24 15,1 24-16,-1 0 17,1 0-17,0 0 1,-1 0 0,1 0-1,-1 0 1,1 0-1,24-24-15,0-1 32,0 1-32,0-1 31,0 1-31,0-1 16,0 1-16,0 0 15,-25-1-15,25 1 16,0-1-16,-24 1 0,24 0 15,-24-1-15,24 1 16,0-1-16,-25 1 0,25-1 16,-24-23-16,24 23 0,0 1 15,-25-1-15,25 1 16,0-1-16,-24 1 0,24 0 16,0-1-16,-25 1 15,25-1-15,-24 1 0,24 0 16,0-25-16,-24 24 15,24 1-15,0-25 0,-25 25 16,25-1-16,0 1 0,0-1 16,0 1-16,0-1 15,0 1-15,0 0 16,0-1-16,0 1 0,-24 24 16,24-25-16,0 1 15,0-1-15,0 1 16,0 0-16,0-1 15,0 1-15,0-1 16,0 1 0,0-1-1,0 1 1,24 24 0,-24-24-16,0-1 15,0 1-15,25-1 16,-25 1-1,0 0 1,0-1 0,0 1 31,24 24 78,0 0-125,1 0 15,-1 0 1,1 0-1,-1 0-15,1 0 16,-1 0 0,0 0-16,1 0 15,-1 0 1,1 24-16,-1-24 16,1 0-16,-1 0 31,0 0-31,1 0 15,-1 0 1,1 0 0,-25-24-16,24 24 15,1 0 1</inkml:trace>
  <inkml:trace contextRef="#ctx0" brushRef="#br0" timeOffset="678">343 2 0,'24'0'32,"-24"25"-17,25-1 17,-25 1-17,24-25 1,-24 24-16,24-24 0,1 25 15,-1-1-15,1 0 16,-1-24-16,1 25 16,-1-1-1,0-24 1,1 25-16,-1-25 16,-24 24-16,25-24 15,-1 0 1,-24 25-16,-24-1 78,-1 0-62,1 1-1,-1-25-15,1 24 16,24 1-16,-24-1 0,-1-24 15,1 24-15,24 1 16,-25-1-16,1-24 0,24 25 16,-25-1-16,1 1 15,24-1 1</inkml:trace>
  <inkml:trace contextRef="#ctx0" brushRef="#br0" timeOffset="3198">1271 2127 0,'0'-24'0,"0"-1"16,0 1 15,0 48 16,0 1-47,0-1 15,0 1-15,0-1 16,0 25-16,24-25 16,-24 25-16,0-24 0,0 23 15,0-23-15,0 24 0,0-25 16,25 1-16,-25-1 0,0 0 16,0 1-1,0-1 1,24-24-1,1-24 1,-1 24-16,0-25 0,25 25 16,-24-24-16,-1 24 15,0 0-15,1-24 0,-1 24 16,1-25-16,-1 25 16,1 0-16</inkml:trace>
  <inkml:trace contextRef="#ctx0" brushRef="#br0" timeOffset="4117">1686 2371 0,'0'-24'0,"0"0"15,0-1 16,0 50 1,0-1-17,-24 0 1,24 1-16,0-1 0,24 1 16,-24-1-16,24 1 15,1-25-15,-1 24 16,1-24-16,-1 0 0,1 0 15,-1 0-15,0 0 0,1 0 16,-1-24-16,1 24 16,-1-25-16,-24 1 0,0-1 15,0 1 1,-24-1-16,24 1 16,-25 24-16,1-24 15,-1 24-15,1 0 0,0 0 16,-1-25-16,1 25 15,-1 0 1,25 25 0,25-25-1,-1 0-15,1 0 16,23 0-16,-23 0 0,24 0 16,0-25-16,-1 25 15,-23 0-15,24 0 0,-25 0 16,0-24-16,1 24 0,-1 0 15,1 0 1,-25-25 15,-25 25-31,25-24 16,-24 24 0,24 24-1,-25-24 1,25 25-16,-24-25 15,24 24-15,-24 1 0,24-1 16,0 0-16,0 1 16,0-1-16,24 1 15,0-1 1,1-24-16,-1 0 0,1 0 16,-1 0-16,1 0 15,-1 0-15,0-24 16,1 24-16,-1-25 15,1 1-15,-25-1 16,0 1 0,-25 24-16,25-24 0,-24 24 15,24-25-15,-25 25 0,1-24 16,0 24 0,-1 0-16,1 0 0,-1 0 15,1 24 1</inkml:trace>
  <inkml:trace contextRef="#ctx0" brushRef="#br0" timeOffset="4711">2468 2054 0,'-25'0'16,"1"0"-16,24-24 16,-25 24-16,1 0 15,24 24 1,0 0 0,24 1-16,-24-1 15,25 25-15,-1-24 16,1 23-16,-1 1 0,0 0 15,1 0-15,-25 0 16,24 0-16,1-25 0,-1 25 16,-24 0-16,24-25 0,-24 1 15,0-1-15,0 0 16,25-24-16,-25 25 0,0-50 31,0 1-31,0 0 0,0-1 16,-25 1-16,25-25 0,0 0 15,-24 0-15,24 25 16,0-25-16,-24 25 0,24-25 16,0 24-16,0 1 15,24-1-15,0 1 16,1 24-16,-1 0 16,1 0-16,-1 0 15,1 24-15,-1-24 0,0 25 16,1-1-16,-1 1 15,-24-1-15,0 1 16,0-1-16,-24-24 0,-1 24 16,-23 1-1,-1-25-15,24 24 16,1-24-16,-25 0 0,25-24 16,-1-1-16,1 1 15,24 0-15</inkml:trace>
  <inkml:trace contextRef="#ctx0" brushRef="#br0" timeOffset="5173">3151 2054 0,'0'-24'16,"25"24"15,-25 24-15,24 0-1,-24 1-15,25-1 16,-25 1-16,0 24 0,24-25 15,-24 0-15,0 25 16,0-24-16,24-1 0,-24 1 16,0-1-16,0 0 15</inkml:trace>
  <inkml:trace contextRef="#ctx0" brushRef="#br0" timeOffset="5472">3151 2078 0,'0'-24'15,"-24"-25"-15,24 25 0,0-1 16,0 1-16,24-1 0,-24 1 16,25 24-16,-1-24 15,1 24-15,-1 0 0,0 0 16,1 0-16,-1 24 15,1-24-15,24 24 0,-49 1 16,24-1-16,0 1 0,-24-1 16,0 1-16,0-1 15,0 0-15,-24 1 16,0-25-16,24 24 16,-25-24-16,1 25 0,-1-25 15,1 0-15,-1 0 0</inkml:trace>
  <inkml:trace contextRef="#ctx0" brushRef="#br0" timeOffset="5966">3518 2152 0,'-25'0'15,"25"24"-15,25-24 47,-1 0-31,1 0-1,-1 0-15,0 0 16,1 0-16,-25-24 16,24 24-16,1 0 0,-25-25 15,24 25 1,-24-24-16,0-1 16,-24 25-16,-1 0 15,1-24 1,-1 24-16,1 0 15,0 0-15,24 24 16,-25-24-16,1 25 0,24-1 16,-25 1-1,25-1-15,0 1 0,25-1 16,-25 0-16,24 1 0,1-25 16,-1 24-16,0-24 15,25 0-15,-24 0 0</inkml:trace>
  <inkml:trace contextRef="#ctx0" brushRef="#br0" timeOffset="6337">3884 2054 0,'-24'-24'16,"24"48"15,24 0-15,-24 1-16,24-25 15,1 24-15,-25 1 0,24-1 16,1 1 0,-25-1-16,0 0 0,0 1 15,-25-25 1,1 0-1,24-25-15,0 1 16,0 0 0,0-1-16,0 1 0,0-1 15,24 1-15,-24-1 0,25 1 16,-1 0-16,1 24 16,-1-25-16,0 25 0,1 0 15,-1-24-15</inkml:trace>
  <inkml:trace contextRef="#ctx0" brushRef="#br0" timeOffset="6943">4641 1956 0,'0'-24'31,"0"-1"-31,-24 25 16,24-24-16,-25 24 15,1-24 1,-1 24-16,1 0 0,0 0 16,-1 24-1,1-24-15,-1 0 0,1 24 16,0-24-16,24 25 0,0-1 15,0 1 1,0-1-16,24-24 0,-24 25 16,49-1-16,-25 0 15,1-24-15,23 25 0,-23-1 16,24-24-16,-25 25 0,25-1 16,-25-24-16,1 25 15,-25-1-15,24-24 0,-24 24 16,0 1-1,-24-25-15,-1 24 0,1-24 16,0 0-16,-25 0 0,24 0 16,-24 0-16,25 0 15,-25 0-15,25-24 0,-1-1 16,25 1 0,0 0-16</inkml:trace>
  <inkml:trace contextRef="#ctx0" brushRef="#br0" timeOffset="7450">4861 2127 0,'24'0'0,"1"0"63,-1-24-47,1 24-16,-1 0 15,1 0-15,-1 0 16,0-25-16,1 25 0,-1 0 15,1 0-15,-25-24 16,24 24 0,-24-24-1,-24-1 1,-1 25-16,1-24 16,-1 24-16,1 0 15,0 0 1,-1 24-16,1-24 0,-1 0 15,1 25-15,24-1 16,0 0-16,0 1 16,0-1-16,24 1 0,1-1 15,-1-24-15,1 25 16,48-1 0,-49-24-16,25 0 0</inkml:trace>
  <inkml:trace contextRef="#ctx0" brushRef="#br0" timeOffset="8096">5545 2030 0,'0'-25'16,"-25"25"-16,25-24 15,-24-1-15,0 1 16,-1 24-1,1 0-15,-1 0 16,1 0 0,-1 24-16,1-24 15,0 25-15,24-1 16,-25-24-16,25 25 16,0-1-16,25 0 15,-1 1 1,0-25-16,1 0 15,-1 0-15,1 0 16,-1 0-16,1-25 16,-1 25-16,-24-24 15,24 24-15,-24-24 0,0-1 16,25 1 0,-25 48 15,0 1-16,0-1-15,0 0 0,0 1 16,0 24-16,0 0 16,24-1-16,-24-23 0,0 24 15,25-1-15,-25 1 16,24-24-16,-24 24 0,0-25 16,0 0-16,0 1 0,-24-1 15,-1-24 1,1 0-16,-1-24 15,1-1-15,0 1 16,-1 0-16,25-1 0,-24 1 16,24-1-16,0 1 0,0-1 15,0 1-15,24 0 16,-24-1-16,25 25 0,-1-24 16,0 24-16,1-25 15,-1 25-15</inkml:trace>
  <inkml:trace contextRef="#ctx0" brushRef="#br0" timeOffset="8814">5716 1956 0,'0'-24'16,"0"-1"-1,-25 25-15,25-24 16,25 24 0,-1 0-1,-24 24-15,25 1 16,-25-1-1,0 1-15,24-1 0,-24 1 16,0-1-16,0 0 16,24 1-16,-24-1 15,0 1 1,0-50 15,0 1-31,0-1 16,0 1-16,0-25 15,0 25-15,0-1 0,25-24 16,-25 25-16,0 0 16,24-1-16,1 1 15,-1 48 1,-24 1-16,0-1 16,25 0-16,-25 1 0,24 24 15,-24-25-15,0 1 0,0-1 16,24 0-16,-24 1 15,0-50 17,0 1-17,0 0 1,0-1-16,25-24 0,-1-24 31,1 49-31,-1-1 16,1 25-16,-25 25 15,24-25-15,0 24 0,-24 0 16,0 1-16,25-1 16,-25 25-16,0-24 0,0-1 15,0 0-15,0 1 16,0-1-16</inkml:trace>
  <inkml:trace contextRef="#ctx0" brushRef="#br0" timeOffset="9278">6375 1932 0,'-24'0'16,"-1"0"15,25 24-16,25-24 1,-1 0 0,-24 25-1,25-25-15,-1 24 16,0-24-16,1 0 16,-1-24-16,25-1 15,0-24 1,-49 1-1,-49-1 17,-24 24-17,0 50 1,24-1-16,24 25 16,25 0-1,25 73 1,24-73-1,-25-25-15,-24 1 16,49-25-16,-25 24 16,1-24-16,-1 0 0</inkml:trace>
  <inkml:trace contextRef="#ctx0" brushRef="#br0" timeOffset="9714">6644 1859 0,'-25'-25'16,"25"1"-16,-24 24 16,48 0 15,-24 24-31,25-24 16,-25 25-16,24-1 0,-24 0 15,0 25-15,25-24 16,-25-1-16,0 1 15,0-1-15,0 25 16,0 0-16,0-74 47,0 1-47,0-25 16,0 25-16,0-1 0,24-24 15,-24 25-15,25-1 16,-25 1-16,24 0 0,0 24 15,1 0-15,-1 0 16,1 0-16,-1 24 16,-24 0-16,25 1 0,-1 48 15,-24-48 1,0-1-16,0 0 0,0 1 16,0-1-16</inkml:trace>
  <inkml:trace contextRef="#ctx0" brushRef="#br0" timeOffset="10057">7035 1639 0,'0'-25'0,"0"1"0,0 48 47,0 25-31,0-24-1,0-1-15,24 49 16,1-48-16,-25-1 16,0 25-16,24-25 0,-24 25 15,0-24-15,24-1 0,-24 25 16,25-25-16,-25 1 15,24-1-15,1 1 16,-25-1-16,24-24 16,0 0-1,1 0-15,-25-24 16,0-1-16</inkml:trace>
  <inkml:trace contextRef="#ctx0" brushRef="#br0" timeOffset="10291">6913 1834 0,'-25'0'0,"1"0"16,24 25-16,24-25 31,1 0-31,-1 0 0,0 0 15,25 0-15,0-25 16,-24 25-16,23 0 0,-23-24 16,24 24-16,-25-25 0,0 25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9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Scenario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Implementing the Regression Scenario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Introduction to segmented time series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Series Scenario</a:t>
            </a:r>
          </a:p>
          <a:p>
            <a:pPr lvl="2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Segmented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TimeSeries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Scenario Introduction</a:t>
            </a:r>
          </a:p>
          <a:p>
            <a:pPr lvl="2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SAC Designer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Regression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776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Segmented Time Series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DC674-543C-4D80-800A-9884F43347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932701"/>
            <a:ext cx="11807195" cy="4401294"/>
          </a:xfrm>
        </p:spPr>
        <p:txBody>
          <a:bodyPr/>
          <a:lstStyle/>
          <a:p>
            <a:r>
              <a:rPr lang="en-US" dirty="0"/>
              <a:t>Our goal is to determine target variable which is of continuous nature we use the Segmented time series. The Time series has following differences as compared to Regression</a:t>
            </a:r>
          </a:p>
          <a:p>
            <a:pPr marL="457200" indent="-457200">
              <a:buAutoNum type="arabicPeriod"/>
            </a:pPr>
            <a:r>
              <a:rPr lang="en-US" dirty="0"/>
              <a:t>The Trend</a:t>
            </a:r>
          </a:p>
          <a:p>
            <a:pPr marL="457200" indent="-457200">
              <a:buAutoNum type="arabicPeriod"/>
            </a:pPr>
            <a:r>
              <a:rPr lang="en-US" dirty="0"/>
              <a:t>The X axis is always Time function</a:t>
            </a:r>
          </a:p>
          <a:p>
            <a:pPr marL="457200" indent="-457200">
              <a:buAutoNum type="arabicPeriod"/>
            </a:pPr>
            <a:r>
              <a:rPr lang="en-US" dirty="0"/>
              <a:t>When we want to segmentize the values, Segment is also known as entity.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7C36F8-BD94-4AF7-B045-22902851CE18}"/>
              </a:ext>
            </a:extLst>
          </p:cNvPr>
          <p:cNvSpPr/>
          <p:nvPr/>
        </p:nvSpPr>
        <p:spPr>
          <a:xfrm>
            <a:off x="1676400" y="3352801"/>
            <a:ext cx="8686800" cy="2666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D5F51D-CFE9-407C-A5BD-9F241F269190}"/>
              </a:ext>
            </a:extLst>
          </p:cNvPr>
          <p:cNvCxnSpPr/>
          <p:nvPr/>
        </p:nvCxnSpPr>
        <p:spPr>
          <a:xfrm>
            <a:off x="1219200" y="4648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0A56AD8-D4C4-44F2-BC7E-647E390D7D61}"/>
              </a:ext>
            </a:extLst>
          </p:cNvPr>
          <p:cNvSpPr/>
          <p:nvPr/>
        </p:nvSpPr>
        <p:spPr>
          <a:xfrm>
            <a:off x="2362200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83A8E-B645-449B-9D3A-FC709053DBCF}"/>
              </a:ext>
            </a:extLst>
          </p:cNvPr>
          <p:cNvSpPr/>
          <p:nvPr/>
        </p:nvSpPr>
        <p:spPr>
          <a:xfrm>
            <a:off x="5067345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Cycles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3D7B94-52FA-48EA-AC6B-95BAE93D31C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962401" y="4648200"/>
            <a:ext cx="110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1741202-C1FB-4DFC-BB9D-CD446A364C42}"/>
                  </a:ext>
                </a:extLst>
              </p14:cNvPr>
              <p14:cNvContentPartPr/>
              <p14:nvPr/>
            </p14:nvContentPartPr>
            <p14:xfrm>
              <a:off x="4784313" y="4834883"/>
              <a:ext cx="2620800" cy="982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1741202-C1FB-4DFC-BB9D-CD446A364C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5313" y="4825880"/>
                <a:ext cx="2638440" cy="1000086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DDCFF6-C654-48A2-80F1-E5E444D59F54}"/>
              </a:ext>
            </a:extLst>
          </p:cNvPr>
          <p:cNvCxnSpPr>
            <a:stCxn id="7" idx="3"/>
          </p:cNvCxnSpPr>
          <p:nvPr/>
        </p:nvCxnSpPr>
        <p:spPr>
          <a:xfrm>
            <a:off x="6667546" y="4648200"/>
            <a:ext cx="95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8E36453-D393-4D03-BECE-C3CA294B8AD2}"/>
              </a:ext>
            </a:extLst>
          </p:cNvPr>
          <p:cNvSpPr/>
          <p:nvPr/>
        </p:nvSpPr>
        <p:spPr>
          <a:xfrm>
            <a:off x="7618097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Fluctuations and Noise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A78E7E-6A5C-4634-AF75-894AB016D2DA}"/>
              </a:ext>
            </a:extLst>
          </p:cNvPr>
          <p:cNvCxnSpPr>
            <a:stCxn id="38" idx="3"/>
          </p:cNvCxnSpPr>
          <p:nvPr/>
        </p:nvCxnSpPr>
        <p:spPr>
          <a:xfrm>
            <a:off x="9218297" y="4648200"/>
            <a:ext cx="1754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7316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Time Series Demo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13B9DB-B6C9-4C0D-95D8-6D1E04BB64DB}"/>
              </a:ext>
            </a:extLst>
          </p:cNvPr>
          <p:cNvSpPr txBox="1"/>
          <p:nvPr/>
        </p:nvSpPr>
        <p:spPr>
          <a:xfrm>
            <a:off x="76200" y="990600"/>
            <a:ext cx="1173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Please refer the specification document shared by Anubhav.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D4EE7-D3FD-45F4-96B6-92DEBAFDFD2B}"/>
              </a:ext>
            </a:extLst>
          </p:cNvPr>
          <p:cNvSpPr txBox="1"/>
          <p:nvPr/>
        </p:nvSpPr>
        <p:spPr>
          <a:xfrm>
            <a:off x="76201" y="1524001"/>
            <a:ext cx="121142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Create a current Dataset</a:t>
            </a:r>
          </a:p>
          <a:p>
            <a:pPr marL="457200" indent="-457200">
              <a:buAutoNum type="arabicPeriod"/>
            </a:pPr>
            <a:r>
              <a:rPr lang="en-US" dirty="0"/>
              <a:t>Create a new model – Simple Story – As of now </a:t>
            </a:r>
            <a:r>
              <a:rPr lang="en-US" dirty="0" err="1"/>
              <a:t>whats</a:t>
            </a:r>
            <a:r>
              <a:rPr lang="en-US" dirty="0"/>
              <a:t> the state</a:t>
            </a:r>
          </a:p>
          <a:p>
            <a:pPr marL="457200" indent="-457200">
              <a:buAutoNum type="arabicPeriod"/>
            </a:pPr>
            <a:r>
              <a:rPr lang="en-US" dirty="0"/>
              <a:t>Create a new predictive scenario</a:t>
            </a:r>
          </a:p>
          <a:p>
            <a:pPr marL="457200" indent="-457200">
              <a:buAutoNum type="arabicPeriod"/>
            </a:pPr>
            <a:r>
              <a:rPr lang="en-US" dirty="0"/>
              <a:t>And choose segment(Entity) as State</a:t>
            </a:r>
          </a:p>
          <a:p>
            <a:pPr marL="457200" indent="-457200">
              <a:buAutoNum type="arabicPeriod"/>
            </a:pPr>
            <a:r>
              <a:rPr lang="en-US" dirty="0"/>
              <a:t>Create a Segmented Time Series Predictive Model for REVENUE</a:t>
            </a:r>
          </a:p>
          <a:p>
            <a:pPr marL="457200" indent="-457200">
              <a:buAutoNum type="arabicPeriod"/>
            </a:pPr>
            <a:r>
              <a:rPr lang="en-US" dirty="0"/>
              <a:t>Copy the model and repeat for EXPENDITURE</a:t>
            </a:r>
          </a:p>
          <a:p>
            <a:pPr marL="457200" indent="-457200">
              <a:buAutoNum type="arabicPeriod"/>
            </a:pPr>
            <a:r>
              <a:rPr lang="en-US" dirty="0"/>
              <a:t>We will create 2 Data sets, 1 BI Model for Each Dataset</a:t>
            </a:r>
          </a:p>
          <a:p>
            <a:pPr marL="457200" indent="-457200">
              <a:buAutoNum type="arabicPeriod"/>
            </a:pPr>
            <a:r>
              <a:rPr lang="en-US" dirty="0"/>
              <a:t>Finally show the Revenue and Exp. In our existing Dashboard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8825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9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4560</TotalTime>
  <Words>221</Words>
  <Application>Microsoft Office PowerPoint</Application>
  <PresentationFormat>Widescreen</PresentationFormat>
  <Paragraphs>42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Regression Scenario</vt:lpstr>
      <vt:lpstr>Segmented Time Series</vt:lpstr>
      <vt:lpstr>Time Series Demo Scenario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513</cp:revision>
  <dcterms:created xsi:type="dcterms:W3CDTF">2016-07-10T03:33:26Z</dcterms:created>
  <dcterms:modified xsi:type="dcterms:W3CDTF">2020-12-16T13:46:57Z</dcterms:modified>
</cp:coreProperties>
</file>