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4"/>
  </p:notesMasterIdLst>
  <p:sldIdLst>
    <p:sldId id="256" r:id="rId3"/>
    <p:sldId id="463" r:id="rId4"/>
    <p:sldId id="467" r:id="rId5"/>
    <p:sldId id="468" r:id="rId6"/>
    <p:sldId id="476" r:id="rId7"/>
    <p:sldId id="469" r:id="rId8"/>
    <p:sldId id="471" r:id="rId9"/>
    <p:sldId id="462" r:id="rId10"/>
    <p:sldId id="475"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1" d="100"/>
          <a:sy n="7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2B2C-4F2A-B990-581280AB58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2B2C-4F2A-B990-581280AB58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2B2C-4F2A-B990-581280AB5822}"/>
            </c:ext>
          </c:extLst>
        </c:ser>
        <c:dLbls>
          <c:showLegendKey val="0"/>
          <c:showVal val="0"/>
          <c:showCatName val="0"/>
          <c:showSerName val="0"/>
          <c:showPercent val="0"/>
          <c:showBubbleSize val="0"/>
        </c:dLbls>
        <c:gapWidth val="182"/>
        <c:axId val="-283815488"/>
        <c:axId val="-596596848"/>
      </c:barChart>
      <c:catAx>
        <c:axId val="-283815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6596848"/>
        <c:crosses val="autoZero"/>
        <c:auto val="1"/>
        <c:lblAlgn val="ctr"/>
        <c:lblOffset val="100"/>
        <c:noMultiLvlLbl val="0"/>
      </c:catAx>
      <c:valAx>
        <c:axId val="-596596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38154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0977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1549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8782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2637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11/23/2021</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958d4c11261f42e992e8d01a4c0dde25/2020.14/en-US/index.html" TargetMode="External"/><Relationship Id="rId2" Type="http://schemas.openxmlformats.org/officeDocument/2006/relationships/image" Target="../media/image2.png"/><Relationship Id="rId1" Type="http://schemas.openxmlformats.org/officeDocument/2006/relationships/slideLayout" Target="../slideLayouts/slideLayout15.xml"/><Relationship Id="rId5" Type="http://schemas.openxmlformats.org/officeDocument/2006/relationships/hyperlink" Target="https://help.sap.com/doc/958d4c11261f42e992e8d01a4c0dde25/release/en-US/index.html" TargetMode="External"/><Relationship Id="rId4" Type="http://schemas.openxmlformats.org/officeDocument/2006/relationships/hyperlink" Target="https://www.rdocumentation.org/packages/stats/versions/3.6.2/topics/c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754326"/>
          </a:xfrm>
          <a:prstGeom prst="rect">
            <a:avLst/>
          </a:prstGeom>
          <a:noFill/>
        </p:spPr>
        <p:txBody>
          <a:bodyPr wrap="square" rtlCol="0">
            <a:spAutoFit/>
          </a:bodyPr>
          <a:lstStyle/>
          <a:p>
            <a:r>
              <a:rPr lang="en-US" sz="3600" spc="-150" dirty="0">
                <a:solidFill>
                  <a:schemeClr val="bg1"/>
                </a:solidFill>
              </a:rPr>
              <a:t>Anurag </a:t>
            </a:r>
            <a:r>
              <a:rPr lang="en-US" sz="3600" spc="-150" dirty="0" smtClean="0">
                <a:solidFill>
                  <a:schemeClr val="bg1"/>
                </a:solidFill>
              </a:rPr>
              <a:t>Bajaj</a:t>
            </a:r>
          </a:p>
          <a:p>
            <a:r>
              <a:rPr lang="en-US" sz="3600" spc="-150" dirty="0" smtClean="0">
                <a:solidFill>
                  <a:schemeClr val="bg1"/>
                </a:solidFill>
              </a:rPr>
              <a:t>Shubham Singh</a:t>
            </a:r>
            <a:endParaRPr lang="en-US" sz="3600" spc="-150" dirty="0">
              <a:solidFill>
                <a:schemeClr val="bg1"/>
              </a:solidFill>
            </a:endParaRP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xmlns=""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xmlns=""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xmlns="" id="{27E5B41D-1DDF-48C9-A5AF-075F84492B68}"/>
              </a:ext>
            </a:extLst>
          </p:cNvPr>
          <p:cNvSpPr txBox="1"/>
          <p:nvPr/>
        </p:nvSpPr>
        <p:spPr>
          <a:xfrm>
            <a:off x="261764" y="899721"/>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rPr>
              <a:t>Introduction to SAC Designer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Build Simple Designer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Understand custom scenario and controls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DropDown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Introduction to JS Scripting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smtClean="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Calibri" panose="020F0502020204030204"/>
              </a:rPr>
              <a:t>-----</a:t>
            </a:r>
            <a:r>
              <a:rPr kumimoji="0" lang="en-US" b="0" i="0" u="none" strike="noStrike" kern="1200" cap="none" spc="0" normalizeH="0" baseline="0" noProof="0" dirty="0" smtClean="0">
                <a:ln>
                  <a:noFill/>
                </a:ln>
                <a:solidFill>
                  <a:prstClr val="black"/>
                </a:solidFill>
                <a:effectLst/>
                <a:uLnTx/>
                <a:uFillTx/>
                <a:latin typeface="Calibri" panose="020F0502020204030204"/>
              </a:rPr>
              <a:t>Break-----</a:t>
            </a: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rPr>
              <a:t>Build First SAC Designer App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Implement Scripting Action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Button, Dropdown logic for controls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Change Dimensions and Measure Dynamically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Replicate filters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Popup</a:t>
            </a:r>
            <a:r>
              <a:rPr lang="en-US" dirty="0">
                <a:solidFill>
                  <a:prstClr val="black"/>
                </a:solidFill>
                <a:latin typeface="Calibri" panose="020F0502020204030204"/>
              </a:rPr>
              <a:t>	</a:t>
            </a:r>
            <a:endParaRPr kumimoji="0" lang="en-US" b="0" i="0" u="none"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SAC Designer – SAP Analytic Designer</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602A1291-DF81-48D2-AD94-50D456509EAC}"/>
              </a:ext>
            </a:extLst>
          </p:cNvPr>
          <p:cNvSpPr txBox="1"/>
          <p:nvPr/>
        </p:nvSpPr>
        <p:spPr>
          <a:xfrm>
            <a:off x="152400" y="990600"/>
            <a:ext cx="11887200" cy="1477328"/>
          </a:xfrm>
          <a:prstGeom prst="rect">
            <a:avLst/>
          </a:prstGeom>
          <a:noFill/>
        </p:spPr>
        <p:txBody>
          <a:bodyPr wrap="square" rtlCol="0">
            <a:spAutoFit/>
          </a:bodyPr>
          <a:lstStyle/>
          <a:p>
            <a:r>
              <a:rPr lang="en-US" dirty="0"/>
              <a:t>SAP SAC analytic Designer Completes the SAP Analytics Cloud and it complements the existing pillar (BI, planning, Predict). It gives advance Scripting Capabilities with which we can design complex applications with input controls like Input, Dropdown, check box, calendar, with powerful imperative logic (IF, Loop, Conditions, Variables) using JS.</a:t>
            </a:r>
          </a:p>
          <a:p>
            <a:r>
              <a:rPr lang="en-US" dirty="0"/>
              <a:t>Allows us different kinds of custom scenarios which are not possible with SAC BI. In Designer we create a Application but in BI we create Stories.</a:t>
            </a:r>
          </a:p>
        </p:txBody>
      </p:sp>
      <p:sp>
        <p:nvSpPr>
          <p:cNvPr id="3" name="TextBox 2">
            <a:extLst>
              <a:ext uri="{FF2B5EF4-FFF2-40B4-BE49-F238E27FC236}">
                <a16:creationId xmlns:a16="http://schemas.microsoft.com/office/drawing/2014/main" xmlns="" id="{4C539729-C23A-4BE4-9EC3-8D4BB6D6300A}"/>
              </a:ext>
            </a:extLst>
          </p:cNvPr>
          <p:cNvSpPr txBox="1"/>
          <p:nvPr/>
        </p:nvSpPr>
        <p:spPr>
          <a:xfrm>
            <a:off x="2667000" y="3198167"/>
            <a:ext cx="2057400" cy="369332"/>
          </a:xfrm>
          <a:prstGeom prst="rect">
            <a:avLst/>
          </a:prstGeom>
          <a:noFill/>
        </p:spPr>
        <p:txBody>
          <a:bodyPr wrap="square" rtlCol="0">
            <a:spAutoFit/>
          </a:bodyPr>
          <a:lstStyle/>
          <a:p>
            <a:r>
              <a:rPr lang="en-US" dirty="0"/>
              <a:t>Story</a:t>
            </a:r>
          </a:p>
        </p:txBody>
      </p:sp>
      <p:sp>
        <p:nvSpPr>
          <p:cNvPr id="4" name="TextBox 3">
            <a:extLst>
              <a:ext uri="{FF2B5EF4-FFF2-40B4-BE49-F238E27FC236}">
                <a16:creationId xmlns:a16="http://schemas.microsoft.com/office/drawing/2014/main" xmlns="" id="{5FAA1F50-8890-44AF-AB80-EA3588A097F4}"/>
              </a:ext>
            </a:extLst>
          </p:cNvPr>
          <p:cNvSpPr txBox="1"/>
          <p:nvPr/>
        </p:nvSpPr>
        <p:spPr>
          <a:xfrm>
            <a:off x="8229600" y="3198167"/>
            <a:ext cx="2057400" cy="369332"/>
          </a:xfrm>
          <a:prstGeom prst="rect">
            <a:avLst/>
          </a:prstGeom>
          <a:noFill/>
        </p:spPr>
        <p:txBody>
          <a:bodyPr wrap="square" rtlCol="0">
            <a:spAutoFit/>
          </a:bodyPr>
          <a:lstStyle/>
          <a:p>
            <a:r>
              <a:rPr lang="en-US" dirty="0"/>
              <a:t>Application</a:t>
            </a:r>
          </a:p>
        </p:txBody>
      </p:sp>
      <p:cxnSp>
        <p:nvCxnSpPr>
          <p:cNvPr id="6" name="Straight Connector 5">
            <a:extLst>
              <a:ext uri="{FF2B5EF4-FFF2-40B4-BE49-F238E27FC236}">
                <a16:creationId xmlns:a16="http://schemas.microsoft.com/office/drawing/2014/main" xmlns="" id="{C009C387-F937-4977-A107-553AEFBE60E7}"/>
              </a:ext>
            </a:extLst>
          </p:cNvPr>
          <p:cNvCxnSpPr>
            <a:stCxn id="2" idx="2"/>
          </p:cNvCxnSpPr>
          <p:nvPr/>
        </p:nvCxnSpPr>
        <p:spPr>
          <a:xfrm>
            <a:off x="6096000" y="2467928"/>
            <a:ext cx="0" cy="378047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CE40078A-8CE7-4D51-BE9B-D3C97736A93F}"/>
              </a:ext>
            </a:extLst>
          </p:cNvPr>
          <p:cNvSpPr txBox="1"/>
          <p:nvPr/>
        </p:nvSpPr>
        <p:spPr>
          <a:xfrm>
            <a:off x="6273189" y="3800560"/>
            <a:ext cx="5361397" cy="2092881"/>
          </a:xfrm>
          <a:prstGeom prst="rect">
            <a:avLst/>
          </a:prstGeom>
          <a:noFill/>
        </p:spPr>
        <p:txBody>
          <a:bodyPr wrap="square" rtlCol="0">
            <a:spAutoFit/>
          </a:bodyPr>
          <a:lstStyle/>
          <a:p>
            <a:r>
              <a:rPr lang="en-US" dirty="0"/>
              <a:t>Covers Custom Scenarios</a:t>
            </a:r>
          </a:p>
          <a:p>
            <a:r>
              <a:rPr lang="en-US" dirty="0"/>
              <a:t>Programmers</a:t>
            </a:r>
          </a:p>
          <a:p>
            <a:r>
              <a:rPr lang="en-US" dirty="0"/>
              <a:t>Used for Close loop scenario</a:t>
            </a:r>
          </a:p>
          <a:p>
            <a:r>
              <a:rPr lang="en-US" dirty="0"/>
              <a:t>Advance scripting to design end to end app</a:t>
            </a:r>
          </a:p>
          <a:p>
            <a:r>
              <a:rPr lang="en-US" dirty="0"/>
              <a:t>All the features can be accessed via API (Application Programming Interface) – </a:t>
            </a:r>
            <a:r>
              <a:rPr lang="en-US" sz="2000" dirty="0"/>
              <a:t>Single Entry points/Functionality from standard</a:t>
            </a:r>
            <a:endParaRPr lang="en-US" dirty="0"/>
          </a:p>
        </p:txBody>
      </p:sp>
      <p:sp>
        <p:nvSpPr>
          <p:cNvPr id="9" name="TextBox 8">
            <a:extLst>
              <a:ext uri="{FF2B5EF4-FFF2-40B4-BE49-F238E27FC236}">
                <a16:creationId xmlns:a16="http://schemas.microsoft.com/office/drawing/2014/main" xmlns="" id="{08FEB167-F048-4432-BF8D-7F4B8EB9A797}"/>
              </a:ext>
            </a:extLst>
          </p:cNvPr>
          <p:cNvSpPr txBox="1"/>
          <p:nvPr/>
        </p:nvSpPr>
        <p:spPr>
          <a:xfrm>
            <a:off x="791774" y="3764844"/>
            <a:ext cx="4899212" cy="1200329"/>
          </a:xfrm>
          <a:prstGeom prst="rect">
            <a:avLst/>
          </a:prstGeom>
          <a:noFill/>
        </p:spPr>
        <p:txBody>
          <a:bodyPr wrap="square" rtlCol="0">
            <a:spAutoFit/>
          </a:bodyPr>
          <a:lstStyle/>
          <a:p>
            <a:r>
              <a:rPr lang="en-US" dirty="0"/>
              <a:t>Covers the Standard Scenario – Drag Drop</a:t>
            </a:r>
          </a:p>
          <a:p>
            <a:r>
              <a:rPr lang="en-US" dirty="0"/>
              <a:t>Non-programmers</a:t>
            </a:r>
          </a:p>
          <a:p>
            <a:r>
              <a:rPr lang="en-US" dirty="0"/>
              <a:t>Create BI Dashboard</a:t>
            </a:r>
          </a:p>
          <a:p>
            <a:r>
              <a:rPr lang="en-US" dirty="0"/>
              <a:t>Bi and planning use cases</a:t>
            </a:r>
          </a:p>
        </p:txBody>
      </p:sp>
    </p:spTree>
    <p:extLst>
      <p:ext uri="{BB962C8B-B14F-4D97-AF65-F5344CB8AC3E}">
        <p14:creationId xmlns:p14="http://schemas.microsoft.com/office/powerpoint/2010/main" val="10151496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Common b/w story and app</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A062F5A0-D44C-4476-B74D-8F7777941829}"/>
              </a:ext>
            </a:extLst>
          </p:cNvPr>
          <p:cNvSpPr txBox="1"/>
          <p:nvPr/>
        </p:nvSpPr>
        <p:spPr>
          <a:xfrm>
            <a:off x="152400" y="914400"/>
            <a:ext cx="9372600" cy="923330"/>
          </a:xfrm>
          <a:prstGeom prst="rect">
            <a:avLst/>
          </a:prstGeom>
          <a:noFill/>
        </p:spPr>
        <p:txBody>
          <a:bodyPr wrap="square" rtlCol="0">
            <a:spAutoFit/>
          </a:bodyPr>
          <a:lstStyle/>
          <a:p>
            <a:pPr marL="342900" indent="-342900">
              <a:buFontTx/>
              <a:buChar char="-"/>
            </a:pPr>
            <a:r>
              <a:rPr lang="en-US" dirty="0"/>
              <a:t>They both share the model concept</a:t>
            </a:r>
          </a:p>
          <a:p>
            <a:pPr marL="342900" indent="-342900">
              <a:buFontTx/>
              <a:buChar char="-"/>
            </a:pPr>
            <a:r>
              <a:rPr lang="en-US" dirty="0"/>
              <a:t>They both share some widgets – charts, table, </a:t>
            </a:r>
            <a:r>
              <a:rPr lang="en-US" dirty="0" err="1"/>
              <a:t>inp</a:t>
            </a:r>
            <a:r>
              <a:rPr lang="en-US" dirty="0"/>
              <a:t>, map…</a:t>
            </a:r>
          </a:p>
          <a:p>
            <a:pPr marL="342900" indent="-342900">
              <a:buFontTx/>
              <a:buChar char="-"/>
            </a:pPr>
            <a:r>
              <a:rPr lang="en-US" dirty="0"/>
              <a:t>Provides same experience</a:t>
            </a:r>
          </a:p>
        </p:txBody>
      </p:sp>
      <p:sp>
        <p:nvSpPr>
          <p:cNvPr id="3" name="TextBox 2">
            <a:extLst>
              <a:ext uri="{FF2B5EF4-FFF2-40B4-BE49-F238E27FC236}">
                <a16:creationId xmlns:a16="http://schemas.microsoft.com/office/drawing/2014/main" xmlns="" id="{5C86D6AC-63F0-49BA-9637-BDC769E58AB3}"/>
              </a:ext>
            </a:extLst>
          </p:cNvPr>
          <p:cNvSpPr txBox="1"/>
          <p:nvPr/>
        </p:nvSpPr>
        <p:spPr>
          <a:xfrm>
            <a:off x="152400" y="3124201"/>
            <a:ext cx="11887200" cy="1846659"/>
          </a:xfrm>
          <a:prstGeom prst="rect">
            <a:avLst/>
          </a:prstGeom>
          <a:noFill/>
        </p:spPr>
        <p:txBody>
          <a:bodyPr wrap="square" rtlCol="0">
            <a:spAutoFit/>
          </a:bodyPr>
          <a:lstStyle/>
          <a:p>
            <a:r>
              <a:rPr lang="en-IN" sz="2400" dirty="0">
                <a:solidFill>
                  <a:schemeClr val="tx2">
                    <a:lumMod val="60000"/>
                    <a:lumOff val="40000"/>
                  </a:schemeClr>
                </a:solidFill>
                <a:latin typeface="Patua One" pitchFamily="2" charset="0"/>
              </a:rPr>
              <a:t>When to use SAC designer </a:t>
            </a:r>
          </a:p>
          <a:p>
            <a:r>
              <a:rPr lang="en-US" dirty="0"/>
              <a:t>Scenario 1: Interactive Designer capabilities like Lumira</a:t>
            </a:r>
          </a:p>
          <a:p>
            <a:r>
              <a:rPr lang="en-US" dirty="0"/>
              <a:t>Scenario 2: Integrate with Planning, BI, smart features using API (programming), Helps navigation to store access also business application. We can also embed another story or webpage inside SAC designer.</a:t>
            </a:r>
          </a:p>
          <a:p>
            <a:r>
              <a:rPr lang="en-US" dirty="0"/>
              <a:t>Scenario 3: Close Loop Scenario – Insight to Action</a:t>
            </a:r>
          </a:p>
          <a:p>
            <a:r>
              <a:rPr lang="en-US" dirty="0"/>
              <a:t>We can take action by calling REST (OData Service) to SAP S/4,ECC,BW system which updates data in system.</a:t>
            </a:r>
          </a:p>
        </p:txBody>
      </p:sp>
    </p:spTree>
    <p:extLst>
      <p:ext uri="{BB962C8B-B14F-4D97-AF65-F5344CB8AC3E}">
        <p14:creationId xmlns:p14="http://schemas.microsoft.com/office/powerpoint/2010/main" val="32610312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smtClean="0">
                <a:solidFill>
                  <a:schemeClr val="tx2">
                    <a:lumMod val="60000"/>
                    <a:lumOff val="40000"/>
                  </a:schemeClr>
                </a:solidFill>
                <a:latin typeface="Patua One" pitchFamily="2" charset="0"/>
              </a:rPr>
              <a:t>Designer Scenario</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3"/>
          <a:stretch>
            <a:fillRect/>
          </a:stretch>
        </p:blipFill>
        <p:spPr>
          <a:xfrm>
            <a:off x="1509062" y="1038417"/>
            <a:ext cx="7533333" cy="5238095"/>
          </a:xfrm>
          <a:prstGeom prst="rect">
            <a:avLst/>
          </a:prstGeom>
        </p:spPr>
      </p:pic>
    </p:spTree>
    <p:extLst>
      <p:ext uri="{BB962C8B-B14F-4D97-AF65-F5344CB8AC3E}">
        <p14:creationId xmlns:p14="http://schemas.microsoft.com/office/powerpoint/2010/main" val="29183616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Sample App</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xmlns="" id="{A475DF92-2494-4421-9B26-2618BC7B7B36}"/>
              </a:ext>
            </a:extLst>
          </p:cNvPr>
          <p:cNvSpPr/>
          <p:nvPr/>
        </p:nvSpPr>
        <p:spPr>
          <a:xfrm>
            <a:off x="4876800" y="1143000"/>
            <a:ext cx="3456384" cy="457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Sales Analysis</a:t>
            </a:r>
          </a:p>
        </p:txBody>
      </p:sp>
      <p:sp>
        <p:nvSpPr>
          <p:cNvPr id="3" name="Rectangle 2">
            <a:extLst>
              <a:ext uri="{FF2B5EF4-FFF2-40B4-BE49-F238E27FC236}">
                <a16:creationId xmlns:a16="http://schemas.microsoft.com/office/drawing/2014/main" xmlns="" id="{4A2E22F4-09C3-4306-AC28-60CCC70BF8CD}"/>
              </a:ext>
            </a:extLst>
          </p:cNvPr>
          <p:cNvSpPr/>
          <p:nvPr/>
        </p:nvSpPr>
        <p:spPr>
          <a:xfrm>
            <a:off x="762000" y="1828801"/>
            <a:ext cx="10744200" cy="45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bar (dimension filter)</a:t>
            </a:r>
          </a:p>
        </p:txBody>
      </p:sp>
      <p:sp>
        <p:nvSpPr>
          <p:cNvPr id="4" name="Rectangle 3">
            <a:extLst>
              <a:ext uri="{FF2B5EF4-FFF2-40B4-BE49-F238E27FC236}">
                <a16:creationId xmlns:a16="http://schemas.microsoft.com/office/drawing/2014/main" xmlns="" id="{F519AA20-9059-4CBC-9D3C-8EBE36C89149}"/>
              </a:ext>
            </a:extLst>
          </p:cNvPr>
          <p:cNvSpPr/>
          <p:nvPr/>
        </p:nvSpPr>
        <p:spPr>
          <a:xfrm>
            <a:off x="838200" y="24384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69852</a:t>
            </a:r>
          </a:p>
        </p:txBody>
      </p:sp>
      <p:graphicFrame>
        <p:nvGraphicFramePr>
          <p:cNvPr id="5" name="Table 5">
            <a:extLst>
              <a:ext uri="{FF2B5EF4-FFF2-40B4-BE49-F238E27FC236}">
                <a16:creationId xmlns:a16="http://schemas.microsoft.com/office/drawing/2014/main" xmlns="" id="{467A7C6C-29AE-48A8-B34F-696F63EA194B}"/>
              </a:ext>
            </a:extLst>
          </p:cNvPr>
          <p:cNvGraphicFramePr>
            <a:graphicFrameLocks noGrp="1"/>
          </p:cNvGraphicFramePr>
          <p:nvPr/>
        </p:nvGraphicFramePr>
        <p:xfrm>
          <a:off x="880932" y="3685391"/>
          <a:ext cx="4910272" cy="2258210"/>
        </p:xfrm>
        <a:graphic>
          <a:graphicData uri="http://schemas.openxmlformats.org/drawingml/2006/table">
            <a:tbl>
              <a:tblPr firstRow="1" bandRow="1">
                <a:tableStyleId>{5C22544A-7EE6-4342-B048-85BDC9FD1C3A}</a:tableStyleId>
              </a:tblPr>
              <a:tblGrid>
                <a:gridCol w="613784">
                  <a:extLst>
                    <a:ext uri="{9D8B030D-6E8A-4147-A177-3AD203B41FA5}">
                      <a16:colId xmlns:a16="http://schemas.microsoft.com/office/drawing/2014/main" xmlns="" val="1319228659"/>
                    </a:ext>
                  </a:extLst>
                </a:gridCol>
                <a:gridCol w="613784">
                  <a:extLst>
                    <a:ext uri="{9D8B030D-6E8A-4147-A177-3AD203B41FA5}">
                      <a16:colId xmlns:a16="http://schemas.microsoft.com/office/drawing/2014/main" xmlns="" val="1380547443"/>
                    </a:ext>
                  </a:extLst>
                </a:gridCol>
                <a:gridCol w="613784">
                  <a:extLst>
                    <a:ext uri="{9D8B030D-6E8A-4147-A177-3AD203B41FA5}">
                      <a16:colId xmlns:a16="http://schemas.microsoft.com/office/drawing/2014/main" xmlns="" val="148954286"/>
                    </a:ext>
                  </a:extLst>
                </a:gridCol>
                <a:gridCol w="613784">
                  <a:extLst>
                    <a:ext uri="{9D8B030D-6E8A-4147-A177-3AD203B41FA5}">
                      <a16:colId xmlns:a16="http://schemas.microsoft.com/office/drawing/2014/main" xmlns="" val="1807084388"/>
                    </a:ext>
                  </a:extLst>
                </a:gridCol>
                <a:gridCol w="613784">
                  <a:extLst>
                    <a:ext uri="{9D8B030D-6E8A-4147-A177-3AD203B41FA5}">
                      <a16:colId xmlns:a16="http://schemas.microsoft.com/office/drawing/2014/main" xmlns="" val="790192861"/>
                    </a:ext>
                  </a:extLst>
                </a:gridCol>
                <a:gridCol w="613784">
                  <a:extLst>
                    <a:ext uri="{9D8B030D-6E8A-4147-A177-3AD203B41FA5}">
                      <a16:colId xmlns:a16="http://schemas.microsoft.com/office/drawing/2014/main" xmlns="" val="2061081753"/>
                    </a:ext>
                  </a:extLst>
                </a:gridCol>
                <a:gridCol w="613784">
                  <a:extLst>
                    <a:ext uri="{9D8B030D-6E8A-4147-A177-3AD203B41FA5}">
                      <a16:colId xmlns:a16="http://schemas.microsoft.com/office/drawing/2014/main" xmlns="" val="1833198922"/>
                    </a:ext>
                  </a:extLst>
                </a:gridCol>
                <a:gridCol w="613784">
                  <a:extLst>
                    <a:ext uri="{9D8B030D-6E8A-4147-A177-3AD203B41FA5}">
                      <a16:colId xmlns:a16="http://schemas.microsoft.com/office/drawing/2014/main" xmlns="" val="427888099"/>
                    </a:ext>
                  </a:extLst>
                </a:gridCol>
              </a:tblGrid>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691413375"/>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3202567887"/>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624578881"/>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43618640"/>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36407899"/>
                  </a:ext>
                </a:extLst>
              </a:tr>
            </a:tbl>
          </a:graphicData>
        </a:graphic>
      </p:graphicFrame>
      <p:sp>
        <p:nvSpPr>
          <p:cNvPr id="6" name="Rectangle 5">
            <a:extLst>
              <a:ext uri="{FF2B5EF4-FFF2-40B4-BE49-F238E27FC236}">
                <a16:creationId xmlns:a16="http://schemas.microsoft.com/office/drawing/2014/main" xmlns="" id="{9B5326EC-ECD5-44C2-AE1A-9730BC51798A}"/>
              </a:ext>
            </a:extLst>
          </p:cNvPr>
          <p:cNvSpPr/>
          <p:nvPr/>
        </p:nvSpPr>
        <p:spPr>
          <a:xfrm>
            <a:off x="6096000" y="3685392"/>
            <a:ext cx="4724400" cy="2179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xmlns="" id="{9F2695F6-CA55-4AE2-BCCD-4882FC1E89DD}"/>
              </a:ext>
            </a:extLst>
          </p:cNvPr>
          <p:cNvGraphicFramePr/>
          <p:nvPr/>
        </p:nvGraphicFramePr>
        <p:xfrm>
          <a:off x="6254485" y="3677196"/>
          <a:ext cx="4291542" cy="2452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7852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Events</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FFF67D8B-1DAC-4837-BEEA-0E365D32158B}"/>
              </a:ext>
            </a:extLst>
          </p:cNvPr>
          <p:cNvSpPr txBox="1"/>
          <p:nvPr/>
        </p:nvSpPr>
        <p:spPr>
          <a:xfrm>
            <a:off x="152400" y="1066800"/>
            <a:ext cx="11887200" cy="3416320"/>
          </a:xfrm>
          <a:prstGeom prst="rect">
            <a:avLst/>
          </a:prstGeom>
          <a:noFill/>
        </p:spPr>
        <p:txBody>
          <a:bodyPr wrap="square" rtlCol="0">
            <a:spAutoFit/>
          </a:bodyPr>
          <a:lstStyle/>
          <a:p>
            <a:r>
              <a:rPr lang="en-US" dirty="0"/>
              <a:t>Event gets triggered when user perform an action on the screen. This event will cause a event handler getting executed. An even handler is a place where analytic designer can code the behavior (method).</a:t>
            </a:r>
          </a:p>
          <a:p>
            <a:r>
              <a:rPr lang="en-US" dirty="0"/>
              <a:t>SAC offers for each control pre-defined events where we can code.</a:t>
            </a:r>
          </a:p>
          <a:p>
            <a:endParaRPr lang="en-US" dirty="0"/>
          </a:p>
          <a:p>
            <a:r>
              <a:rPr lang="en-US" dirty="0">
                <a:hlinkClick r:id="rId3"/>
              </a:rPr>
              <a:t>https://help.sap.com/doc/958d4c11261f42e992e8d01a4c0dde25/2020.14/en-US/index.html</a:t>
            </a:r>
            <a:endParaRPr lang="en-US" dirty="0"/>
          </a:p>
          <a:p>
            <a:endParaRPr lang="en-US" dirty="0"/>
          </a:p>
          <a:p>
            <a:r>
              <a:rPr lang="en-US" dirty="0"/>
              <a:t>R Documentation</a:t>
            </a:r>
          </a:p>
          <a:p>
            <a:r>
              <a:rPr lang="en-US" dirty="0">
                <a:hlinkClick r:id="rId4"/>
              </a:rPr>
              <a:t>https://www.rdocumentation.org/packages/stats/versions/3.6.2/topics/cor</a:t>
            </a:r>
            <a:endParaRPr lang="en-US" dirty="0"/>
          </a:p>
          <a:p>
            <a:endParaRPr lang="en-US" dirty="0"/>
          </a:p>
          <a:p>
            <a:r>
              <a:rPr lang="en-US" dirty="0"/>
              <a:t>SAC Documentation for API</a:t>
            </a:r>
          </a:p>
          <a:p>
            <a:r>
              <a:rPr lang="en-US" dirty="0">
                <a:hlinkClick r:id="rId5"/>
              </a:rPr>
              <a:t>https://help.sap.com/doc/958d4c11261f42e992e8d01a4c0dde25/release/en-US/index.html</a:t>
            </a:r>
            <a:endParaRPr lang="en-US" dirty="0"/>
          </a:p>
          <a:p>
            <a:endParaRPr lang="en-US" dirty="0"/>
          </a:p>
        </p:txBody>
      </p:sp>
    </p:spTree>
    <p:extLst>
      <p:ext uri="{BB962C8B-B14F-4D97-AF65-F5344CB8AC3E}">
        <p14:creationId xmlns:p14="http://schemas.microsoft.com/office/powerpoint/2010/main" val="1612748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xmlns=""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4782</TotalTime>
  <Words>417</Words>
  <Application>Microsoft Office PowerPoint</Application>
  <PresentationFormat>Widescreen</PresentationFormat>
  <Paragraphs>73</Paragraphs>
  <Slides>11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 Unicode MS</vt:lpstr>
      <vt:lpstr>Arial</vt:lpstr>
      <vt:lpstr>Arial Rounded MT Bold</vt:lpstr>
      <vt:lpstr>Calibri</vt:lpstr>
      <vt:lpstr>Calibri Light</vt:lpstr>
      <vt:lpstr>Patua One</vt:lpstr>
      <vt:lpstr>Office Theme</vt:lpstr>
      <vt:lpstr>1_Office Theme</vt:lpstr>
      <vt:lpstr>PowerPoint Presentation</vt:lpstr>
      <vt:lpstr>PowerPoint Presentation</vt:lpstr>
      <vt:lpstr>SAC Designer – SAP Analytic Designer</vt:lpstr>
      <vt:lpstr>Common b/w story and app</vt:lpstr>
      <vt:lpstr>Designer Scenario</vt:lpstr>
      <vt:lpstr>Sample App</vt:lpstr>
      <vt:lpstr>Events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524</cp:revision>
  <dcterms:created xsi:type="dcterms:W3CDTF">2016-07-10T03:33:26Z</dcterms:created>
  <dcterms:modified xsi:type="dcterms:W3CDTF">2021-11-23T11:34:23Z</dcterms:modified>
</cp:coreProperties>
</file>