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 id="2147483679" r:id="rId3"/>
  </p:sldMasterIdLst>
  <p:notesMasterIdLst>
    <p:notesMasterId r:id="rId28"/>
  </p:notesMasterIdLst>
  <p:sldIdLst>
    <p:sldId id="256" r:id="rId4"/>
    <p:sldId id="463" r:id="rId5"/>
    <p:sldId id="483" r:id="rId6"/>
    <p:sldId id="464" r:id="rId7"/>
    <p:sldId id="426" r:id="rId8"/>
    <p:sldId id="476" r:id="rId9"/>
    <p:sldId id="477" r:id="rId10"/>
    <p:sldId id="479" r:id="rId11"/>
    <p:sldId id="482" r:id="rId12"/>
    <p:sldId id="480" r:id="rId13"/>
    <p:sldId id="368" r:id="rId14"/>
    <p:sldId id="369" r:id="rId15"/>
    <p:sldId id="370" r:id="rId16"/>
    <p:sldId id="448" r:id="rId17"/>
    <p:sldId id="371" r:id="rId18"/>
    <p:sldId id="481" r:id="rId19"/>
    <p:sldId id="449" r:id="rId20"/>
    <p:sldId id="450" r:id="rId21"/>
    <p:sldId id="451" r:id="rId22"/>
    <p:sldId id="452" r:id="rId23"/>
    <p:sldId id="453" r:id="rId24"/>
    <p:sldId id="462" r:id="rId25"/>
    <p:sldId id="399" r:id="rId26"/>
    <p:sldId id="4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3" d="100"/>
          <a:sy n="83" d="100"/>
        </p:scale>
        <p:origin x="11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1T03:03:08.851"/>
    </inkml:context>
    <inkml:brush xml:id="br0">
      <inkml:brushProperty name="width" value="0.05" units="cm"/>
      <inkml:brushProperty name="height" value="0.05" units="cm"/>
      <inkml:brushProperty name="color" value="#ED1C24"/>
      <inkml:brushProperty name="fitToCurve" value="1"/>
    </inkml:brush>
  </inkml:definitions>
  <inkml:trace contextRef="#ctx0" brushRef="#br0">80 33 0,'-25'0'15,"1"0"1,-1 0 15,25-24 16,0 48 62,0 1-109,0-1 16,25 1 0,-25-1-1,24 0-15,-24 1 16,25-1-16,-1 1 15,-24-1-15,24 1 0,1-1 16,-1 25-16,1-25 16,-1 1-16,0-25 0,1 24 15,-1 1-15,1-25 16,-1 24-16,1-24 16,-1-24-16,-24-1 15,24 1 1,-24-1-1,0 1-15,0-1 16,25 25-16,-25-24 16,0 0-16,24 24 0,-24-25 15,25 1-15,-1-1 16,1 1-16,-1-1 16,0 1-16,-48 24 31,0 0-31,-1 0 0,1 24 15,-1-24-15,-24 0 0,25 25 16,-25-1-16,25-24 16,-1 0-16,1 25 0,-1-25 15,25 24 1,25-24-16,-1 0 16,1 0-16,-1 0 15,25-24-15,-25 24 16,1-25-16,-1 25 0,25 0 15,-24-24-15,-1 24 16,0-25-16,1 25 16,-25-24-16,24 24 0,-24-24 31,-24 24 16,24 24 47,-25-24-63,1 0-16,0 0-15,-1 0 16,1 0-16,-1 0 16,1 0-1,-1 0-15,1 0 16,0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a:endParaRPr lang="en-US" sz="1799">
              <a:solidFill>
                <a:prstClr val="white"/>
              </a:solidFill>
            </a:endParaRPr>
          </a:p>
        </p:txBody>
      </p:sp>
      <p:sp>
        <p:nvSpPr>
          <p:cNvPr id="2" name="Title 1"/>
          <p:cNvSpPr>
            <a:spLocks noGrp="1"/>
          </p:cNvSpPr>
          <p:nvPr>
            <p:ph type="ctrTitle"/>
          </p:nvPr>
        </p:nvSpPr>
        <p:spPr>
          <a:xfrm>
            <a:off x="914401" y="3887118"/>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270" indent="0" algn="ctr">
              <a:buNone/>
              <a:defRPr>
                <a:solidFill>
                  <a:schemeClr val="tx1">
                    <a:tint val="75000"/>
                  </a:schemeClr>
                </a:solidFill>
              </a:defRPr>
            </a:lvl2pPr>
            <a:lvl3pPr marL="1218540" indent="0" algn="ctr">
              <a:buNone/>
              <a:defRPr>
                <a:solidFill>
                  <a:schemeClr val="tx1">
                    <a:tint val="75000"/>
                  </a:schemeClr>
                </a:solidFill>
              </a:defRPr>
            </a:lvl3pPr>
            <a:lvl4pPr marL="1827809" indent="0" algn="ctr">
              <a:buNone/>
              <a:defRPr>
                <a:solidFill>
                  <a:schemeClr val="tx1">
                    <a:tint val="75000"/>
                  </a:schemeClr>
                </a:solidFill>
              </a:defRPr>
            </a:lvl4pPr>
            <a:lvl5pPr marL="2437080" indent="0" algn="ctr">
              <a:buNone/>
              <a:defRPr>
                <a:solidFill>
                  <a:schemeClr val="tx1">
                    <a:tint val="75000"/>
                  </a:schemeClr>
                </a:solidFill>
              </a:defRPr>
            </a:lvl5pPr>
            <a:lvl6pPr marL="3046350" indent="0" algn="ctr">
              <a:buNone/>
              <a:defRPr>
                <a:solidFill>
                  <a:schemeClr val="tx1">
                    <a:tint val="75000"/>
                  </a:schemeClr>
                </a:solidFill>
              </a:defRPr>
            </a:lvl6pPr>
            <a:lvl7pPr marL="3655620" indent="0" algn="ctr">
              <a:buNone/>
              <a:defRPr>
                <a:solidFill>
                  <a:schemeClr val="tx1">
                    <a:tint val="75000"/>
                  </a:schemeClr>
                </a:solidFill>
              </a:defRPr>
            </a:lvl7pPr>
            <a:lvl8pPr marL="4264888" indent="0" algn="ctr">
              <a:buNone/>
              <a:defRPr>
                <a:solidFill>
                  <a:schemeClr val="tx1">
                    <a:tint val="75000"/>
                  </a:schemeClr>
                </a:solidFill>
              </a:defRPr>
            </a:lvl8pPr>
            <a:lvl9pPr marL="48741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001409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295" indent="0" algn="ctr">
              <a:buNone/>
              <a:defRPr>
                <a:solidFill>
                  <a:schemeClr val="tx1">
                    <a:tint val="75000"/>
                  </a:schemeClr>
                </a:solidFill>
              </a:defRPr>
            </a:lvl2pPr>
            <a:lvl3pPr marL="1218590" indent="0" algn="ctr">
              <a:buNone/>
              <a:defRPr>
                <a:solidFill>
                  <a:schemeClr val="tx1">
                    <a:tint val="75000"/>
                  </a:schemeClr>
                </a:solidFill>
              </a:defRPr>
            </a:lvl3pPr>
            <a:lvl4pPr marL="1827885" indent="0" algn="ctr">
              <a:buNone/>
              <a:defRPr>
                <a:solidFill>
                  <a:schemeClr val="tx1">
                    <a:tint val="75000"/>
                  </a:schemeClr>
                </a:solidFill>
              </a:defRPr>
            </a:lvl4pPr>
            <a:lvl5pPr marL="2437181" indent="0" algn="ctr">
              <a:buNone/>
              <a:defRPr>
                <a:solidFill>
                  <a:schemeClr val="tx1">
                    <a:tint val="75000"/>
                  </a:schemeClr>
                </a:solidFill>
              </a:defRPr>
            </a:lvl5pPr>
            <a:lvl6pPr marL="3046476" indent="0" algn="ctr">
              <a:buNone/>
              <a:defRPr>
                <a:solidFill>
                  <a:schemeClr val="tx1">
                    <a:tint val="75000"/>
                  </a:schemeClr>
                </a:solidFill>
              </a:defRPr>
            </a:lvl6pPr>
            <a:lvl7pPr marL="3655772" indent="0" algn="ctr">
              <a:buNone/>
              <a:defRPr>
                <a:solidFill>
                  <a:schemeClr val="tx1">
                    <a:tint val="75000"/>
                  </a:schemeClr>
                </a:solidFill>
              </a:defRPr>
            </a:lvl7pPr>
            <a:lvl8pPr marL="4265067" indent="0" algn="ctr">
              <a:buNone/>
              <a:defRPr>
                <a:solidFill>
                  <a:schemeClr val="tx1">
                    <a:tint val="75000"/>
                  </a:schemeClr>
                </a:solidFill>
              </a:defRPr>
            </a:lvl8pPr>
            <a:lvl9pPr marL="48743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4034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4" y="3645027"/>
            <a:ext cx="10830655" cy="1362075"/>
          </a:xfrm>
        </p:spPr>
        <p:txBody>
          <a:bodyPr anchor="t"/>
          <a:lstStyle>
            <a:lvl1pPr algn="ctr">
              <a:defRPr sz="5298"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3471082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6"/>
            <a:ext cx="9198020" cy="1470025"/>
          </a:xfrm>
        </p:spPr>
        <p:txBody>
          <a:bodyPr anchor="t">
            <a:normAutofit/>
          </a:bodyPr>
          <a:lstStyle>
            <a:lvl1pPr algn="l">
              <a:defRPr sz="4399"/>
            </a:lvl1pPr>
          </a:lstStyle>
          <a:p>
            <a:r>
              <a:rPr lang="en-US" dirty="0"/>
              <a:t>Click to edit Master title style</a:t>
            </a:r>
          </a:p>
        </p:txBody>
      </p:sp>
      <p:sp>
        <p:nvSpPr>
          <p:cNvPr id="3" name="Subtitle 2"/>
          <p:cNvSpPr>
            <a:spLocks noGrp="1"/>
          </p:cNvSpPr>
          <p:nvPr>
            <p:ph type="subTitle" idx="1"/>
          </p:nvPr>
        </p:nvSpPr>
        <p:spPr>
          <a:xfrm>
            <a:off x="2350609" y="3048744"/>
            <a:ext cx="9219425" cy="1752600"/>
          </a:xfrm>
        </p:spPr>
        <p:txBody>
          <a:bodyPr>
            <a:normAutofit/>
          </a:bodyPr>
          <a:lstStyle>
            <a:lvl1pPr marL="0" indent="0" algn="l">
              <a:buNone/>
              <a:defRPr sz="2399">
                <a:solidFill>
                  <a:schemeClr val="tx1">
                    <a:tint val="75000"/>
                  </a:schemeClr>
                </a:solidFill>
              </a:defRPr>
            </a:lvl1pPr>
            <a:lvl2pPr marL="609295" indent="0" algn="ctr">
              <a:buNone/>
              <a:defRPr>
                <a:solidFill>
                  <a:schemeClr val="tx1">
                    <a:tint val="75000"/>
                  </a:schemeClr>
                </a:solidFill>
              </a:defRPr>
            </a:lvl2pPr>
            <a:lvl3pPr marL="1218590" indent="0" algn="ctr">
              <a:buNone/>
              <a:defRPr>
                <a:solidFill>
                  <a:schemeClr val="tx1">
                    <a:tint val="75000"/>
                  </a:schemeClr>
                </a:solidFill>
              </a:defRPr>
            </a:lvl3pPr>
            <a:lvl4pPr marL="1827885" indent="0" algn="ctr">
              <a:buNone/>
              <a:defRPr>
                <a:solidFill>
                  <a:schemeClr val="tx1">
                    <a:tint val="75000"/>
                  </a:schemeClr>
                </a:solidFill>
              </a:defRPr>
            </a:lvl4pPr>
            <a:lvl5pPr marL="2437181" indent="0" algn="ctr">
              <a:buNone/>
              <a:defRPr>
                <a:solidFill>
                  <a:schemeClr val="tx1">
                    <a:tint val="75000"/>
                  </a:schemeClr>
                </a:solidFill>
              </a:defRPr>
            </a:lvl5pPr>
            <a:lvl6pPr marL="3046476" indent="0" algn="ctr">
              <a:buNone/>
              <a:defRPr>
                <a:solidFill>
                  <a:schemeClr val="tx1">
                    <a:tint val="75000"/>
                  </a:schemeClr>
                </a:solidFill>
              </a:defRPr>
            </a:lvl6pPr>
            <a:lvl7pPr marL="3655772" indent="0" algn="ctr">
              <a:buNone/>
              <a:defRPr>
                <a:solidFill>
                  <a:schemeClr val="tx1">
                    <a:tint val="75000"/>
                  </a:schemeClr>
                </a:solidFill>
              </a:defRPr>
            </a:lvl7pPr>
            <a:lvl8pPr marL="4265067" indent="0" algn="ctr">
              <a:buNone/>
              <a:defRPr>
                <a:solidFill>
                  <a:schemeClr val="tx1">
                    <a:tint val="75000"/>
                  </a:schemeClr>
                </a:solidFill>
              </a:defRPr>
            </a:lvl8pPr>
            <a:lvl9pPr marL="4874362"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8598747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42040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3699"/>
            </a:lvl1pPr>
            <a:lvl2pPr>
              <a:defRPr sz="3199"/>
            </a:lvl2pPr>
            <a:lvl3pPr>
              <a:defRPr sz="2699"/>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213904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5"/>
            <a:ext cx="5386917" cy="639763"/>
          </a:xfrm>
        </p:spPr>
        <p:txBody>
          <a:bodyPr anchor="b"/>
          <a:lstStyle>
            <a:lvl1pPr marL="0" indent="0">
              <a:buNone/>
              <a:defRPr sz="3199" b="1"/>
            </a:lvl1pPr>
            <a:lvl2pPr marL="609295" indent="0">
              <a:buNone/>
              <a:defRPr sz="2699" b="1"/>
            </a:lvl2pPr>
            <a:lvl3pPr marL="1218590" indent="0">
              <a:buNone/>
              <a:defRPr sz="2399" b="1"/>
            </a:lvl3pPr>
            <a:lvl4pPr marL="1827885" indent="0">
              <a:buNone/>
              <a:defRPr sz="2099" b="1"/>
            </a:lvl4pPr>
            <a:lvl5pPr marL="2437181" indent="0">
              <a:buNone/>
              <a:defRPr sz="2099" b="1"/>
            </a:lvl5pPr>
            <a:lvl6pPr marL="3046476" indent="0">
              <a:buNone/>
              <a:defRPr sz="2099" b="1"/>
            </a:lvl6pPr>
            <a:lvl7pPr marL="3655772" indent="0">
              <a:buNone/>
              <a:defRPr sz="2099" b="1"/>
            </a:lvl7pPr>
            <a:lvl8pPr marL="4265067" indent="0">
              <a:buNone/>
              <a:defRPr sz="2099" b="1"/>
            </a:lvl8pPr>
            <a:lvl9pPr marL="4874362" indent="0">
              <a:buNone/>
              <a:defRPr sz="2099"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5"/>
            <a:ext cx="5389033" cy="639763"/>
          </a:xfrm>
        </p:spPr>
        <p:txBody>
          <a:bodyPr anchor="b"/>
          <a:lstStyle>
            <a:lvl1pPr marL="0" indent="0">
              <a:buNone/>
              <a:defRPr sz="3199" b="1"/>
            </a:lvl1pPr>
            <a:lvl2pPr marL="609295" indent="0">
              <a:buNone/>
              <a:defRPr sz="2699" b="1"/>
            </a:lvl2pPr>
            <a:lvl3pPr marL="1218590" indent="0">
              <a:buNone/>
              <a:defRPr sz="2399" b="1"/>
            </a:lvl3pPr>
            <a:lvl4pPr marL="1827885" indent="0">
              <a:buNone/>
              <a:defRPr sz="2099" b="1"/>
            </a:lvl4pPr>
            <a:lvl5pPr marL="2437181" indent="0">
              <a:buNone/>
              <a:defRPr sz="2099" b="1"/>
            </a:lvl5pPr>
            <a:lvl6pPr marL="3046476" indent="0">
              <a:buNone/>
              <a:defRPr sz="2099" b="1"/>
            </a:lvl6pPr>
            <a:lvl7pPr marL="3655772" indent="0">
              <a:buNone/>
              <a:defRPr sz="2099" b="1"/>
            </a:lvl7pPr>
            <a:lvl8pPr marL="4265067" indent="0">
              <a:buNone/>
              <a:defRPr sz="2099" b="1"/>
            </a:lvl8pPr>
            <a:lvl9pPr marL="4874362"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558977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2" y="932703"/>
            <a:ext cx="10975659" cy="484187"/>
          </a:xfrm>
        </p:spPr>
        <p:txBody>
          <a:bodyPr>
            <a:noAutofit/>
          </a:bodyPr>
          <a:lstStyle>
            <a:lvl1pPr marL="0" indent="0">
              <a:buFontTx/>
              <a:buNone/>
              <a:defRPr sz="21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354214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3" cy="1152128"/>
          </a:xfrm>
        </p:spPr>
        <p:txBody>
          <a:bodyPr>
            <a:noAutofit/>
          </a:bodyPr>
          <a:lstStyle>
            <a:lvl1pPr marL="0" indent="0">
              <a:buFontTx/>
              <a:buNone/>
              <a:defRPr sz="17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7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61" y="4788396"/>
            <a:ext cx="3336373" cy="1152128"/>
          </a:xfrm>
        </p:spPr>
        <p:txBody>
          <a:bodyPr>
            <a:noAutofit/>
          </a:bodyPr>
          <a:lstStyle>
            <a:lvl1pPr marL="0" indent="0">
              <a:buFontTx/>
              <a:buNone/>
              <a:defRPr sz="17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8"/>
            <a:ext cx="3336373" cy="495300"/>
          </a:xfrm>
        </p:spPr>
        <p:txBody>
          <a:bodyPr>
            <a:noAutofit/>
          </a:bodyPr>
          <a:lstStyle>
            <a:lvl1pPr marL="0" indent="0">
              <a:buFontTx/>
              <a:buNone/>
              <a:defRPr sz="19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8"/>
            <a:ext cx="3941284" cy="495300"/>
          </a:xfrm>
        </p:spPr>
        <p:txBody>
          <a:bodyPr>
            <a:noAutofit/>
          </a:bodyPr>
          <a:lstStyle>
            <a:lvl1pPr marL="0" indent="0">
              <a:buFontTx/>
              <a:buNone/>
              <a:defRPr sz="19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61" y="4271889"/>
            <a:ext cx="3336373" cy="495300"/>
          </a:xfrm>
        </p:spPr>
        <p:txBody>
          <a:bodyPr>
            <a:noAutofit/>
          </a:bodyPr>
          <a:lstStyle>
            <a:lvl1pPr marL="0" indent="0">
              <a:buFontTx/>
              <a:buNone/>
              <a:defRPr sz="19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2" y="932703"/>
            <a:ext cx="10975659" cy="484187"/>
          </a:xfrm>
        </p:spPr>
        <p:txBody>
          <a:bodyPr>
            <a:noAutofit/>
          </a:bodyPr>
          <a:lstStyle>
            <a:lvl1pPr marL="0" indent="0">
              <a:buFontTx/>
              <a:buNone/>
              <a:defRPr sz="21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6754206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9538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3"/>
            <a:ext cx="3961844" cy="4824636"/>
          </a:xfrm>
        </p:spPr>
        <p:txBody>
          <a:bodyPr>
            <a:normAutofit/>
          </a:bodyPr>
          <a:lstStyle>
            <a:lvl1pPr marL="0" indent="0">
              <a:buFontTx/>
              <a:buNone/>
              <a:defRPr sz="1600"/>
            </a:lvl1pPr>
            <a:lvl2pPr marL="609296" indent="0">
              <a:buFontTx/>
              <a:buNone/>
              <a:defRPr sz="1600"/>
            </a:lvl2pPr>
            <a:lvl3pPr marL="1218590" indent="0">
              <a:buFontTx/>
              <a:buNone/>
              <a:defRPr sz="1600"/>
            </a:lvl3pPr>
            <a:lvl4pPr marL="1827885" indent="0">
              <a:buFontTx/>
              <a:buNone/>
              <a:defRPr sz="1600"/>
            </a:lvl4pPr>
            <a:lvl5pPr marL="2437181"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7718950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3"/>
            <a:ext cx="4405840" cy="4824636"/>
          </a:xfrm>
        </p:spPr>
        <p:txBody>
          <a:bodyPr>
            <a:normAutofit/>
          </a:bodyPr>
          <a:lstStyle>
            <a:lvl1pPr marL="0" indent="0">
              <a:buFontTx/>
              <a:buNone/>
              <a:defRPr sz="1600"/>
            </a:lvl1pPr>
            <a:lvl2pPr marL="609296" indent="0">
              <a:buFontTx/>
              <a:buNone/>
              <a:defRPr sz="1600"/>
            </a:lvl2pPr>
            <a:lvl3pPr marL="1218590" indent="0">
              <a:buFontTx/>
              <a:buNone/>
              <a:defRPr sz="1600"/>
            </a:lvl3pPr>
            <a:lvl4pPr marL="1827885" indent="0">
              <a:buFontTx/>
              <a:buNone/>
              <a:defRPr sz="1600"/>
            </a:lvl4pPr>
            <a:lvl5pPr marL="2437181"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5986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2" y="274643"/>
            <a:ext cx="4405999" cy="1642193"/>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40" cy="3816424"/>
          </a:xfrm>
        </p:spPr>
        <p:txBody>
          <a:bodyPr>
            <a:normAutofit/>
          </a:bodyPr>
          <a:lstStyle>
            <a:lvl1pPr marL="0" indent="0">
              <a:buFontTx/>
              <a:buNone/>
              <a:defRPr sz="1600"/>
            </a:lvl1pPr>
            <a:lvl2pPr marL="609296" indent="0">
              <a:buFontTx/>
              <a:buNone/>
              <a:defRPr sz="1600"/>
            </a:lvl2pPr>
            <a:lvl3pPr marL="1218590" indent="0">
              <a:buFontTx/>
              <a:buNone/>
              <a:defRPr sz="1600"/>
            </a:lvl3pPr>
            <a:lvl4pPr marL="1827885" indent="0">
              <a:buFontTx/>
              <a:buNone/>
              <a:defRPr sz="1600"/>
            </a:lvl4pPr>
            <a:lvl5pPr marL="2437181"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921164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874628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1"/>
          </a:xfrm>
        </p:spPr>
        <p:txBody>
          <a:bodyPr anchor="b"/>
          <a:lstStyle>
            <a:lvl1pPr algn="l">
              <a:defRPr sz="2699"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4299"/>
            </a:lvl1pPr>
            <a:lvl2pPr>
              <a:defRPr sz="3699"/>
            </a:lvl2pPr>
            <a:lvl3pPr>
              <a:defRPr sz="3199"/>
            </a:lvl3pPr>
            <a:lvl4pPr>
              <a:defRPr sz="2699"/>
            </a:lvl4pPr>
            <a:lvl5pPr>
              <a:defRPr sz="2699"/>
            </a:lvl5pPr>
            <a:lvl6pPr>
              <a:defRPr sz="2699"/>
            </a:lvl6pPr>
            <a:lvl7pPr>
              <a:defRPr sz="2699"/>
            </a:lvl7pPr>
            <a:lvl8pPr>
              <a:defRPr sz="2699"/>
            </a:lvl8pPr>
            <a:lvl9pPr>
              <a:defRPr sz="26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99"/>
            </a:lvl1pPr>
            <a:lvl2pPr marL="609295" indent="0">
              <a:buNone/>
              <a:defRPr sz="1600"/>
            </a:lvl2pPr>
            <a:lvl3pPr marL="1218590" indent="0">
              <a:buNone/>
              <a:defRPr sz="1300"/>
            </a:lvl3pPr>
            <a:lvl4pPr marL="1827885" indent="0">
              <a:buNone/>
              <a:defRPr sz="1200"/>
            </a:lvl4pPr>
            <a:lvl5pPr marL="2437181" indent="0">
              <a:buNone/>
              <a:defRPr sz="1200"/>
            </a:lvl5pPr>
            <a:lvl6pPr marL="3046476" indent="0">
              <a:buNone/>
              <a:defRPr sz="1200"/>
            </a:lvl6pPr>
            <a:lvl7pPr marL="3655772" indent="0">
              <a:buNone/>
              <a:defRPr sz="1200"/>
            </a:lvl7pPr>
            <a:lvl8pPr marL="4265067" indent="0">
              <a:buNone/>
              <a:defRPr sz="1200"/>
            </a:lvl8pPr>
            <a:lvl9pPr marL="4874362"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8041336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3"/>
            <a:ext cx="7315200" cy="566739"/>
          </a:xfrm>
        </p:spPr>
        <p:txBody>
          <a:bodyPr anchor="b"/>
          <a:lstStyle>
            <a:lvl1pPr algn="l">
              <a:defRPr sz="2699"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99"/>
            </a:lvl1pPr>
            <a:lvl2pPr marL="609295" indent="0">
              <a:buNone/>
              <a:defRPr sz="3699"/>
            </a:lvl2pPr>
            <a:lvl3pPr marL="1218590" indent="0">
              <a:buNone/>
              <a:defRPr sz="3199"/>
            </a:lvl3pPr>
            <a:lvl4pPr marL="1827885" indent="0">
              <a:buNone/>
              <a:defRPr sz="2699"/>
            </a:lvl4pPr>
            <a:lvl5pPr marL="2437181" indent="0">
              <a:buNone/>
              <a:defRPr sz="2699"/>
            </a:lvl5pPr>
            <a:lvl6pPr marL="3046476" indent="0">
              <a:buNone/>
              <a:defRPr sz="2699"/>
            </a:lvl6pPr>
            <a:lvl7pPr marL="3655772" indent="0">
              <a:buNone/>
              <a:defRPr sz="2699"/>
            </a:lvl7pPr>
            <a:lvl8pPr marL="4265067" indent="0">
              <a:buNone/>
              <a:defRPr sz="2699"/>
            </a:lvl8pPr>
            <a:lvl9pPr marL="4874362" indent="0">
              <a:buNone/>
              <a:defRPr sz="2699"/>
            </a:lvl9pPr>
          </a:lstStyle>
          <a:p>
            <a:endParaRPr lang="en-US"/>
          </a:p>
        </p:txBody>
      </p:sp>
      <p:sp>
        <p:nvSpPr>
          <p:cNvPr id="4" name="Text Placeholder 3"/>
          <p:cNvSpPr>
            <a:spLocks noGrp="1"/>
          </p:cNvSpPr>
          <p:nvPr>
            <p:ph type="body" sz="half" idx="2"/>
          </p:nvPr>
        </p:nvSpPr>
        <p:spPr>
          <a:xfrm>
            <a:off x="2389718" y="5367341"/>
            <a:ext cx="7315200" cy="804863"/>
          </a:xfrm>
        </p:spPr>
        <p:txBody>
          <a:bodyPr/>
          <a:lstStyle>
            <a:lvl1pPr marL="0" indent="0">
              <a:buNone/>
              <a:defRPr sz="1899"/>
            </a:lvl1pPr>
            <a:lvl2pPr marL="609295" indent="0">
              <a:buNone/>
              <a:defRPr sz="1600"/>
            </a:lvl2pPr>
            <a:lvl3pPr marL="1218590" indent="0">
              <a:buNone/>
              <a:defRPr sz="1300"/>
            </a:lvl3pPr>
            <a:lvl4pPr marL="1827885" indent="0">
              <a:buNone/>
              <a:defRPr sz="1200"/>
            </a:lvl4pPr>
            <a:lvl5pPr marL="2437181" indent="0">
              <a:buNone/>
              <a:defRPr sz="1200"/>
            </a:lvl5pPr>
            <a:lvl6pPr marL="3046476" indent="0">
              <a:buNone/>
              <a:defRPr sz="1200"/>
            </a:lvl6pPr>
            <a:lvl7pPr marL="3655772" indent="0">
              <a:buNone/>
              <a:defRPr sz="1200"/>
            </a:lvl7pPr>
            <a:lvl8pPr marL="4265067" indent="0">
              <a:buNone/>
              <a:defRPr sz="1200"/>
            </a:lvl8pPr>
            <a:lvl9pPr marL="4874362"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702225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62041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2"/>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4158514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5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2" y="932703"/>
            <a:ext cx="10975659" cy="484187"/>
          </a:xfrm>
        </p:spPr>
        <p:txBody>
          <a:bodyPr>
            <a:noAutofit/>
          </a:bodyPr>
          <a:lstStyle>
            <a:lvl1pPr marL="0" indent="0">
              <a:buFontTx/>
              <a:buNone/>
              <a:defRPr sz="2199"/>
            </a:lvl1pPr>
            <a:lvl2pPr marL="609296" indent="0">
              <a:buFontTx/>
              <a:buNone/>
              <a:defRPr sz="1999"/>
            </a:lvl2pPr>
            <a:lvl3pPr marL="1218590" indent="0">
              <a:buFontTx/>
              <a:buNone/>
              <a:defRPr sz="1600"/>
            </a:lvl3pPr>
            <a:lvl4pPr marL="1827885" indent="0">
              <a:buFontTx/>
              <a:buNone/>
              <a:defRPr sz="1400"/>
            </a:lvl4pPr>
            <a:lvl5pPr marL="2437181"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88978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heme" Target="../theme/theme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11/21/2021</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2"/>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4"/>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11/21/2021</a:t>
            </a:fld>
            <a:endParaRPr lang="en-US"/>
          </a:p>
        </p:txBody>
      </p:sp>
      <p:sp>
        <p:nvSpPr>
          <p:cNvPr id="5" name="Footer Placeholder 4"/>
          <p:cNvSpPr>
            <a:spLocks noGrp="1"/>
          </p:cNvSpPr>
          <p:nvPr>
            <p:ph type="ftr" sz="quarter" idx="3"/>
          </p:nvPr>
        </p:nvSpPr>
        <p:spPr>
          <a:xfrm>
            <a:off x="4165601" y="6356354"/>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2" y="6356354"/>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5106437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Lst>
  <p:txStyles>
    <p:titleStyle>
      <a:lvl1pPr algn="l" defTabSz="1218590" rtl="0" eaLnBrk="1" latinLnBrk="0" hangingPunct="1">
        <a:spcBef>
          <a:spcPct val="0"/>
        </a:spcBef>
        <a:buNone/>
        <a:defRPr sz="3599" kern="1200">
          <a:solidFill>
            <a:schemeClr val="tx1"/>
          </a:solidFill>
          <a:latin typeface="+mj-lt"/>
          <a:ea typeface="+mj-ea"/>
          <a:cs typeface="+mj-cs"/>
        </a:defRPr>
      </a:lvl1pPr>
    </p:titleStyle>
    <p:bodyStyle>
      <a:lvl1pPr marL="456972" indent="-456972" algn="l" defTabSz="1218590"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05" indent="-380810" algn="l" defTabSz="1218590"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38" indent="-304648" algn="l" defTabSz="1218590"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33" indent="-304648" algn="l" defTabSz="1218590"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28" indent="-304648" algn="l" defTabSz="1218590"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124" indent="-304648" algn="l" defTabSz="121859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420" indent="-304648" algn="l" defTabSz="121859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715" indent="-304648" algn="l" defTabSz="121859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010" indent="-304648" algn="l" defTabSz="121859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590" rtl="0" eaLnBrk="1" latinLnBrk="0" hangingPunct="1">
        <a:defRPr sz="2399" kern="1200">
          <a:solidFill>
            <a:schemeClr val="tx1"/>
          </a:solidFill>
          <a:latin typeface="+mn-lt"/>
          <a:ea typeface="+mn-ea"/>
          <a:cs typeface="+mn-cs"/>
        </a:defRPr>
      </a:lvl1pPr>
      <a:lvl2pPr marL="609295" algn="l" defTabSz="1218590" rtl="0" eaLnBrk="1" latinLnBrk="0" hangingPunct="1">
        <a:defRPr sz="2399" kern="1200">
          <a:solidFill>
            <a:schemeClr val="tx1"/>
          </a:solidFill>
          <a:latin typeface="+mn-lt"/>
          <a:ea typeface="+mn-ea"/>
          <a:cs typeface="+mn-cs"/>
        </a:defRPr>
      </a:lvl2pPr>
      <a:lvl3pPr marL="1218590" algn="l" defTabSz="1218590" rtl="0" eaLnBrk="1" latinLnBrk="0" hangingPunct="1">
        <a:defRPr sz="2399" kern="1200">
          <a:solidFill>
            <a:schemeClr val="tx1"/>
          </a:solidFill>
          <a:latin typeface="+mn-lt"/>
          <a:ea typeface="+mn-ea"/>
          <a:cs typeface="+mn-cs"/>
        </a:defRPr>
      </a:lvl3pPr>
      <a:lvl4pPr marL="1827885" algn="l" defTabSz="1218590" rtl="0" eaLnBrk="1" latinLnBrk="0" hangingPunct="1">
        <a:defRPr sz="2399" kern="1200">
          <a:solidFill>
            <a:schemeClr val="tx1"/>
          </a:solidFill>
          <a:latin typeface="+mn-lt"/>
          <a:ea typeface="+mn-ea"/>
          <a:cs typeface="+mn-cs"/>
        </a:defRPr>
      </a:lvl4pPr>
      <a:lvl5pPr marL="2437181" algn="l" defTabSz="1218590" rtl="0" eaLnBrk="1" latinLnBrk="0" hangingPunct="1">
        <a:defRPr sz="2399" kern="1200">
          <a:solidFill>
            <a:schemeClr val="tx1"/>
          </a:solidFill>
          <a:latin typeface="+mn-lt"/>
          <a:ea typeface="+mn-ea"/>
          <a:cs typeface="+mn-cs"/>
        </a:defRPr>
      </a:lvl5pPr>
      <a:lvl6pPr marL="3046476" algn="l" defTabSz="1218590" rtl="0" eaLnBrk="1" latinLnBrk="0" hangingPunct="1">
        <a:defRPr sz="2399" kern="1200">
          <a:solidFill>
            <a:schemeClr val="tx1"/>
          </a:solidFill>
          <a:latin typeface="+mn-lt"/>
          <a:ea typeface="+mn-ea"/>
          <a:cs typeface="+mn-cs"/>
        </a:defRPr>
      </a:lvl6pPr>
      <a:lvl7pPr marL="3655772" algn="l" defTabSz="1218590" rtl="0" eaLnBrk="1" latinLnBrk="0" hangingPunct="1">
        <a:defRPr sz="2399" kern="1200">
          <a:solidFill>
            <a:schemeClr val="tx1"/>
          </a:solidFill>
          <a:latin typeface="+mn-lt"/>
          <a:ea typeface="+mn-ea"/>
          <a:cs typeface="+mn-cs"/>
        </a:defRPr>
      </a:lvl7pPr>
      <a:lvl8pPr marL="4265067" algn="l" defTabSz="1218590" rtl="0" eaLnBrk="1" latinLnBrk="0" hangingPunct="1">
        <a:defRPr sz="2399" kern="1200">
          <a:solidFill>
            <a:schemeClr val="tx1"/>
          </a:solidFill>
          <a:latin typeface="+mn-lt"/>
          <a:ea typeface="+mn-ea"/>
          <a:cs typeface="+mn-cs"/>
        </a:defRPr>
      </a:lvl8pPr>
      <a:lvl9pPr marL="4874362" algn="l" defTabSz="1218590"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3.png"/><Relationship Id="rId16"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jpe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afe93e3cf1414a7b8419baad11cc066e.html#loioafe93e3cf1414a7b8419baad11cc066e__data_resultlookup" TargetMode="Externa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7</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Why Digital Boardroom.</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2E872EA6-C4FB-465F-BA04-D49D59028B50}"/>
              </a:ext>
            </a:extLst>
          </p:cNvPr>
          <p:cNvSpPr txBox="1"/>
          <p:nvPr/>
        </p:nvSpPr>
        <p:spPr>
          <a:xfrm>
            <a:off x="152400" y="990600"/>
            <a:ext cx="12192000" cy="1938992"/>
          </a:xfrm>
          <a:prstGeom prst="rect">
            <a:avLst/>
          </a:prstGeom>
          <a:noFill/>
        </p:spPr>
        <p:txBody>
          <a:bodyPr wrap="square" rtlCol="0">
            <a:spAutoFit/>
          </a:bodyPr>
          <a:lstStyle/>
          <a:p>
            <a:pPr defTabSz="1218987"/>
            <a:r>
              <a:rPr lang="en-US" sz="2400" dirty="0">
                <a:solidFill>
                  <a:prstClr val="black"/>
                </a:solidFill>
                <a:latin typeface="Calibri"/>
              </a:rPr>
              <a:t>Since our company is using different solutions, SAP &amp; Non-SAP with heterogeneous technologies, the data, people and processes are distributed. Due to this there is a Lack of transparency and coordination between departments.</a:t>
            </a:r>
          </a:p>
          <a:p>
            <a:pPr defTabSz="1218987"/>
            <a:r>
              <a:rPr lang="en-US" sz="2400" dirty="0">
                <a:solidFill>
                  <a:prstClr val="black"/>
                </a:solidFill>
                <a:latin typeface="Calibri"/>
              </a:rPr>
              <a:t>CEO or the Board of the co. want is a transparent and connected insights. </a:t>
            </a:r>
          </a:p>
          <a:p>
            <a:pPr defTabSz="1218987"/>
            <a:r>
              <a:rPr lang="en-US" sz="2400" dirty="0">
                <a:solidFill>
                  <a:prstClr val="black"/>
                </a:solidFill>
                <a:latin typeface="Calibri"/>
              </a:rPr>
              <a:t>SAP Digital Boardroom = SAC (Sales), SAC (Marketing), SAC (Travel)</a:t>
            </a:r>
          </a:p>
        </p:txBody>
      </p:sp>
    </p:spTree>
    <p:extLst>
      <p:ext uri="{BB962C8B-B14F-4D97-AF65-F5344CB8AC3E}">
        <p14:creationId xmlns:p14="http://schemas.microsoft.com/office/powerpoint/2010/main" val="26197407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Digital Boardroom - Benefits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7" name="Picture 2" descr="Reno Conference Room | Panoramic Boardroom | Eldorado Reno">
            <a:extLst>
              <a:ext uri="{FF2B5EF4-FFF2-40B4-BE49-F238E27FC236}">
                <a16:creationId xmlns:a16="http://schemas.microsoft.com/office/drawing/2014/main" id="{256830CE-BD31-4D1C-AF4E-BE2C9DCA4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 y="1447002"/>
            <a:ext cx="12216377" cy="31803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466BEA4-8AAB-4DE5-9E7A-B9F838B10508}"/>
              </a:ext>
            </a:extLst>
          </p:cNvPr>
          <p:cNvSpPr/>
          <p:nvPr/>
        </p:nvSpPr>
        <p:spPr>
          <a:xfrm>
            <a:off x="402153" y="919557"/>
            <a:ext cx="2253822" cy="461665"/>
          </a:xfrm>
          <a:prstGeom prst="rect">
            <a:avLst/>
          </a:prstGeom>
        </p:spPr>
        <p:txBody>
          <a:bodyPr wrap="none">
            <a:spAutoFit/>
          </a:bodyPr>
          <a:lstStyle/>
          <a:p>
            <a:pPr defTabSz="1218987">
              <a:defRPr/>
            </a:pPr>
            <a:r>
              <a:rPr lang="en-US" sz="2400" b="1" dirty="0">
                <a:solidFill>
                  <a:srgbClr val="FFC000"/>
                </a:solidFill>
                <a:latin typeface="Buxton Sketch" panose="03080500000500000004" pitchFamily="66" charset="0"/>
              </a:rPr>
              <a:t>Total transparency</a:t>
            </a:r>
          </a:p>
        </p:txBody>
      </p:sp>
      <p:sp>
        <p:nvSpPr>
          <p:cNvPr id="4" name="Rectangle 3">
            <a:extLst>
              <a:ext uri="{FF2B5EF4-FFF2-40B4-BE49-F238E27FC236}">
                <a16:creationId xmlns:a16="http://schemas.microsoft.com/office/drawing/2014/main" id="{70065A19-8C1F-433F-9503-ACC4EA6DB6C1}"/>
              </a:ext>
            </a:extLst>
          </p:cNvPr>
          <p:cNvSpPr/>
          <p:nvPr/>
        </p:nvSpPr>
        <p:spPr>
          <a:xfrm>
            <a:off x="4344559" y="919557"/>
            <a:ext cx="3193503" cy="461665"/>
          </a:xfrm>
          <a:prstGeom prst="rect">
            <a:avLst/>
          </a:prstGeom>
        </p:spPr>
        <p:txBody>
          <a:bodyPr wrap="none">
            <a:spAutoFit/>
          </a:bodyPr>
          <a:lstStyle/>
          <a:p>
            <a:pPr defTabSz="1218987">
              <a:defRPr/>
            </a:pPr>
            <a:r>
              <a:rPr lang="en-US" sz="2400" b="1" dirty="0">
                <a:solidFill>
                  <a:srgbClr val="FFC000"/>
                </a:solidFill>
                <a:latin typeface="Buxton Sketch" panose="03080500000500000004" pitchFamily="66" charset="0"/>
              </a:rPr>
              <a:t>Instant data driven insights</a:t>
            </a:r>
          </a:p>
        </p:txBody>
      </p:sp>
      <p:sp>
        <p:nvSpPr>
          <p:cNvPr id="5" name="Rectangle 4">
            <a:extLst>
              <a:ext uri="{FF2B5EF4-FFF2-40B4-BE49-F238E27FC236}">
                <a16:creationId xmlns:a16="http://schemas.microsoft.com/office/drawing/2014/main" id="{93782CEC-AB44-4B70-B91E-49A569DD1FCA}"/>
              </a:ext>
            </a:extLst>
          </p:cNvPr>
          <p:cNvSpPr/>
          <p:nvPr/>
        </p:nvSpPr>
        <p:spPr>
          <a:xfrm>
            <a:off x="8237371" y="919558"/>
            <a:ext cx="3756156" cy="461665"/>
          </a:xfrm>
          <a:prstGeom prst="rect">
            <a:avLst/>
          </a:prstGeom>
        </p:spPr>
        <p:txBody>
          <a:bodyPr wrap="none">
            <a:spAutoFit/>
          </a:bodyPr>
          <a:lstStyle/>
          <a:p>
            <a:pPr defTabSz="1218987">
              <a:defRPr/>
            </a:pPr>
            <a:r>
              <a:rPr lang="en-US" sz="2400" b="1" dirty="0">
                <a:solidFill>
                  <a:srgbClr val="FFC000"/>
                </a:solidFill>
                <a:latin typeface="Buxton Sketch" panose="03080500000500000004" pitchFamily="66" charset="0"/>
              </a:rPr>
              <a:t>Simplified boardroom processes</a:t>
            </a:r>
          </a:p>
        </p:txBody>
      </p:sp>
      <p:sp>
        <p:nvSpPr>
          <p:cNvPr id="6" name="Rectangle 5">
            <a:extLst>
              <a:ext uri="{FF2B5EF4-FFF2-40B4-BE49-F238E27FC236}">
                <a16:creationId xmlns:a16="http://schemas.microsoft.com/office/drawing/2014/main" id="{08BF85F8-D795-4FF9-84DC-0E9AFFCB71F7}"/>
              </a:ext>
            </a:extLst>
          </p:cNvPr>
          <p:cNvSpPr/>
          <p:nvPr/>
        </p:nvSpPr>
        <p:spPr>
          <a:xfrm>
            <a:off x="64200" y="4719378"/>
            <a:ext cx="3799553" cy="1569660"/>
          </a:xfrm>
          <a:prstGeom prst="rect">
            <a:avLst/>
          </a:prstGeom>
        </p:spPr>
        <p:txBody>
          <a:bodyPr wrap="square">
            <a:spAutoFit/>
          </a:bodyPr>
          <a:lstStyle/>
          <a:p>
            <a:pPr marL="342900" indent="-342900" defTabSz="1218987">
              <a:buFont typeface="Arial" panose="020B0604020202020204" pitchFamily="34" charset="0"/>
              <a:buChar char="•"/>
              <a:defRPr/>
            </a:pPr>
            <a:r>
              <a:rPr lang="en-US" sz="1600" dirty="0">
                <a:solidFill>
                  <a:prstClr val="black"/>
                </a:solidFill>
                <a:latin typeface="Calibri"/>
              </a:rPr>
              <a:t>Get a complete picture of the company situation in real-time</a:t>
            </a:r>
          </a:p>
          <a:p>
            <a:pPr marL="342900" indent="-342900" defTabSz="1218987">
              <a:buFont typeface="Arial" panose="020B0604020202020204" pitchFamily="34" charset="0"/>
              <a:buChar char="•"/>
              <a:defRPr/>
            </a:pPr>
            <a:r>
              <a:rPr lang="en-US" sz="1600" dirty="0">
                <a:solidFill>
                  <a:prstClr val="black"/>
                </a:solidFill>
                <a:latin typeface="Calibri"/>
              </a:rPr>
              <a:t>Visualize in-context insights to maximize impact on the audience</a:t>
            </a:r>
          </a:p>
          <a:p>
            <a:pPr marL="342900" indent="-342900" defTabSz="1218987">
              <a:buFont typeface="Arial" panose="020B0604020202020204" pitchFamily="34" charset="0"/>
              <a:buChar char="•"/>
              <a:defRPr/>
            </a:pPr>
            <a:r>
              <a:rPr lang="en-US" sz="1600" dirty="0">
                <a:solidFill>
                  <a:prstClr val="black"/>
                </a:solidFill>
                <a:latin typeface="Calibri"/>
              </a:rPr>
              <a:t>Align executive decisions on one source of truth across business areas</a:t>
            </a:r>
          </a:p>
        </p:txBody>
      </p:sp>
      <p:sp>
        <p:nvSpPr>
          <p:cNvPr id="12" name="Rectangle 11">
            <a:extLst>
              <a:ext uri="{FF2B5EF4-FFF2-40B4-BE49-F238E27FC236}">
                <a16:creationId xmlns:a16="http://schemas.microsoft.com/office/drawing/2014/main" id="{F1C7B443-7D0E-43C0-A022-A5E61CD44F04}"/>
              </a:ext>
            </a:extLst>
          </p:cNvPr>
          <p:cNvSpPr/>
          <p:nvPr/>
        </p:nvSpPr>
        <p:spPr>
          <a:xfrm>
            <a:off x="4174625" y="4713834"/>
            <a:ext cx="3799553" cy="1815882"/>
          </a:xfrm>
          <a:prstGeom prst="rect">
            <a:avLst/>
          </a:prstGeom>
        </p:spPr>
        <p:txBody>
          <a:bodyPr wrap="square">
            <a:spAutoFit/>
          </a:bodyPr>
          <a:lstStyle/>
          <a:p>
            <a:pPr marL="342900" indent="-342900" defTabSz="1218987">
              <a:buFont typeface="Arial" panose="020B0604020202020204" pitchFamily="34" charset="0"/>
              <a:buChar char="•"/>
              <a:defRPr/>
            </a:pPr>
            <a:r>
              <a:rPr lang="en-US" sz="1600" dirty="0">
                <a:solidFill>
                  <a:prstClr val="black"/>
                </a:solidFill>
                <a:latin typeface="Calibri"/>
              </a:rPr>
              <a:t>Answer ad-hoc questions on-the-fly to better understand the business performance</a:t>
            </a:r>
          </a:p>
          <a:p>
            <a:pPr marL="342900" indent="-342900" defTabSz="1218987">
              <a:buFont typeface="Arial" panose="020B0604020202020204" pitchFamily="34" charset="0"/>
              <a:buChar char="•"/>
              <a:defRPr/>
            </a:pPr>
            <a:r>
              <a:rPr lang="en-US" sz="1600" dirty="0">
                <a:solidFill>
                  <a:prstClr val="black"/>
                </a:solidFill>
                <a:latin typeface="Calibri"/>
              </a:rPr>
              <a:t>Analyze root causes to identify business risks and opportunities in real-time</a:t>
            </a:r>
          </a:p>
          <a:p>
            <a:pPr marL="342900" indent="-342900" defTabSz="1218987">
              <a:buFont typeface="Arial" panose="020B0604020202020204" pitchFamily="34" charset="0"/>
              <a:buChar char="•"/>
              <a:defRPr/>
            </a:pPr>
            <a:r>
              <a:rPr lang="en-US" sz="1600" dirty="0">
                <a:solidFill>
                  <a:prstClr val="black"/>
                </a:solidFill>
                <a:latin typeface="Calibri"/>
              </a:rPr>
              <a:t>Simulate impact of potential decisions to financials and operations</a:t>
            </a:r>
          </a:p>
        </p:txBody>
      </p:sp>
      <p:sp>
        <p:nvSpPr>
          <p:cNvPr id="13" name="Rectangle 12">
            <a:extLst>
              <a:ext uri="{FF2B5EF4-FFF2-40B4-BE49-F238E27FC236}">
                <a16:creationId xmlns:a16="http://schemas.microsoft.com/office/drawing/2014/main" id="{D06267D7-1B83-4973-A790-8AF662BF8E45}"/>
              </a:ext>
            </a:extLst>
          </p:cNvPr>
          <p:cNvSpPr/>
          <p:nvPr/>
        </p:nvSpPr>
        <p:spPr>
          <a:xfrm>
            <a:off x="8366737" y="4713834"/>
            <a:ext cx="3799553" cy="1569660"/>
          </a:xfrm>
          <a:prstGeom prst="rect">
            <a:avLst/>
          </a:prstGeom>
        </p:spPr>
        <p:txBody>
          <a:bodyPr wrap="square">
            <a:spAutoFit/>
          </a:bodyPr>
          <a:lstStyle/>
          <a:p>
            <a:pPr marL="342900" indent="-342900" defTabSz="1218987">
              <a:buFont typeface="Arial" panose="020B0604020202020204" pitchFamily="34" charset="0"/>
              <a:buChar char="•"/>
              <a:defRPr/>
            </a:pPr>
            <a:r>
              <a:rPr lang="en-US" sz="1600" dirty="0">
                <a:solidFill>
                  <a:prstClr val="black"/>
                </a:solidFill>
                <a:latin typeface="Calibri"/>
              </a:rPr>
              <a:t>Transform the boardroom experience for better outcomes</a:t>
            </a:r>
          </a:p>
          <a:p>
            <a:pPr marL="342900" indent="-342900" defTabSz="1218987">
              <a:buFont typeface="Arial" panose="020B0604020202020204" pitchFamily="34" charset="0"/>
              <a:buChar char="•"/>
              <a:defRPr/>
            </a:pPr>
            <a:r>
              <a:rPr lang="en-US" sz="1600" dirty="0">
                <a:solidFill>
                  <a:prstClr val="black"/>
                </a:solidFill>
                <a:latin typeface="Calibri"/>
              </a:rPr>
              <a:t>Reduce boardroom meeting preparation time and effort</a:t>
            </a:r>
          </a:p>
          <a:p>
            <a:pPr marL="342900" indent="-342900" defTabSz="1218987">
              <a:buFont typeface="Arial" panose="020B0604020202020204" pitchFamily="34" charset="0"/>
              <a:buChar char="•"/>
              <a:defRPr/>
            </a:pPr>
            <a:r>
              <a:rPr lang="en-US" sz="1600" dirty="0">
                <a:solidFill>
                  <a:prstClr val="black"/>
                </a:solidFill>
                <a:latin typeface="Calibri"/>
              </a:rPr>
              <a:t>Leverage predefined best practices to accelerate time to value</a:t>
            </a:r>
          </a:p>
        </p:txBody>
      </p:sp>
    </p:spTree>
    <p:extLst>
      <p:ext uri="{BB962C8B-B14F-4D97-AF65-F5344CB8AC3E}">
        <p14:creationId xmlns:p14="http://schemas.microsoft.com/office/powerpoint/2010/main" val="30261933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Benefits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8" name="図 2">
            <a:extLst>
              <a:ext uri="{FF2B5EF4-FFF2-40B4-BE49-F238E27FC236}">
                <a16:creationId xmlns:a16="http://schemas.microsoft.com/office/drawing/2014/main" id="{57A51CF4-C9D4-4915-B4C9-C3C31F00FAEB}"/>
              </a:ext>
            </a:extLst>
          </p:cNvPr>
          <p:cNvPicPr>
            <a:picLocks noChangeAspect="1"/>
          </p:cNvPicPr>
          <p:nvPr/>
        </p:nvPicPr>
        <p:blipFill>
          <a:blip r:embed="rId3"/>
          <a:stretch>
            <a:fillRect/>
          </a:stretch>
        </p:blipFill>
        <p:spPr>
          <a:xfrm>
            <a:off x="911425" y="1034684"/>
            <a:ext cx="10637217" cy="2726978"/>
          </a:xfrm>
          <a:prstGeom prst="rect">
            <a:avLst/>
          </a:prstGeom>
        </p:spPr>
      </p:pic>
      <p:sp>
        <p:nvSpPr>
          <p:cNvPr id="9" name="TextBox 8">
            <a:extLst>
              <a:ext uri="{FF2B5EF4-FFF2-40B4-BE49-F238E27FC236}">
                <a16:creationId xmlns:a16="http://schemas.microsoft.com/office/drawing/2014/main" id="{6852FFAF-B72A-4A95-BDFE-000E653BC005}"/>
              </a:ext>
            </a:extLst>
          </p:cNvPr>
          <p:cNvSpPr txBox="1"/>
          <p:nvPr/>
        </p:nvSpPr>
        <p:spPr bwMode="gray">
          <a:xfrm>
            <a:off x="36167" y="4402336"/>
            <a:ext cx="3926735" cy="369332"/>
          </a:xfrm>
          <a:prstGeom prst="rect">
            <a:avLst/>
          </a:prstGeom>
          <a:noFill/>
        </p:spPr>
        <p:txBody>
          <a:bodyPr wrap="square" lIns="0" tIns="0" rIns="0" bIns="0" rtlCol="0">
            <a:spAutoFit/>
          </a:bodyPr>
          <a:lstStyle/>
          <a:p>
            <a:pPr algn="ctr" defTabSz="1218987">
              <a:spcBef>
                <a:spcPts val="450"/>
              </a:spcBef>
              <a:buClr>
                <a:srgbClr val="F0AB00"/>
              </a:buClr>
              <a:buSzPct val="80000"/>
              <a:defRPr/>
            </a:pPr>
            <a:r>
              <a:rPr lang="en-US" sz="2400" b="1" kern="0" dirty="0">
                <a:solidFill>
                  <a:srgbClr val="FFC000"/>
                </a:solidFill>
                <a:latin typeface="Buxton Sketch" panose="03080500000500000004" pitchFamily="66" charset="0"/>
                <a:ea typeface="Arial" charset="0"/>
                <a:cs typeface="Arial" charset="0"/>
              </a:rPr>
              <a:t>Contextual user experiences</a:t>
            </a:r>
          </a:p>
        </p:txBody>
      </p:sp>
      <p:sp>
        <p:nvSpPr>
          <p:cNvPr id="10" name="TextBox 9">
            <a:extLst>
              <a:ext uri="{FF2B5EF4-FFF2-40B4-BE49-F238E27FC236}">
                <a16:creationId xmlns:a16="http://schemas.microsoft.com/office/drawing/2014/main" id="{27800CAA-6D0E-47BA-982F-03A87F388F98}"/>
              </a:ext>
            </a:extLst>
          </p:cNvPr>
          <p:cNvSpPr txBox="1"/>
          <p:nvPr/>
        </p:nvSpPr>
        <p:spPr bwMode="gray">
          <a:xfrm>
            <a:off x="3284334" y="4399750"/>
            <a:ext cx="5059038" cy="369332"/>
          </a:xfrm>
          <a:prstGeom prst="rect">
            <a:avLst/>
          </a:prstGeom>
          <a:noFill/>
        </p:spPr>
        <p:txBody>
          <a:bodyPr wrap="square" lIns="0" tIns="0" rIns="0" bIns="0" rtlCol="0">
            <a:spAutoFit/>
          </a:bodyPr>
          <a:lstStyle/>
          <a:p>
            <a:pPr algn="ctr" defTabSz="1218987">
              <a:spcBef>
                <a:spcPts val="450"/>
              </a:spcBef>
              <a:buClr>
                <a:srgbClr val="F0AB00"/>
              </a:buClr>
              <a:buSzPct val="80000"/>
              <a:defRPr/>
            </a:pPr>
            <a:r>
              <a:rPr lang="en-US" sz="2400" b="1" kern="0" dirty="0">
                <a:solidFill>
                  <a:srgbClr val="FFC000"/>
                </a:solidFill>
                <a:latin typeface="Buxton Sketch" panose="03080500000500000004" pitchFamily="66" charset="0"/>
                <a:ea typeface="Arial" charset="0"/>
                <a:cs typeface="Arial" charset="0"/>
              </a:rPr>
              <a:t>Guided or free structure </a:t>
            </a:r>
          </a:p>
        </p:txBody>
      </p:sp>
      <p:sp>
        <p:nvSpPr>
          <p:cNvPr id="12" name="TextBox 10">
            <a:extLst>
              <a:ext uri="{FF2B5EF4-FFF2-40B4-BE49-F238E27FC236}">
                <a16:creationId xmlns:a16="http://schemas.microsoft.com/office/drawing/2014/main" id="{F37FB556-AB7B-4045-BB0A-690D7BE68D08}"/>
              </a:ext>
            </a:extLst>
          </p:cNvPr>
          <p:cNvSpPr txBox="1"/>
          <p:nvPr/>
        </p:nvSpPr>
        <p:spPr bwMode="gray">
          <a:xfrm>
            <a:off x="8040217" y="4399750"/>
            <a:ext cx="3296205" cy="369332"/>
          </a:xfrm>
          <a:prstGeom prst="rect">
            <a:avLst/>
          </a:prstGeom>
          <a:noFill/>
        </p:spPr>
        <p:txBody>
          <a:bodyPr wrap="square" lIns="0" tIns="0" rIns="0" bIns="0" rtlCol="0">
            <a:spAutoFit/>
          </a:bodyPr>
          <a:lstStyle/>
          <a:p>
            <a:pPr algn="ctr" defTabSz="1218987">
              <a:spcBef>
                <a:spcPts val="450"/>
              </a:spcBef>
              <a:buClr>
                <a:srgbClr val="F0AB00"/>
              </a:buClr>
              <a:buSzPct val="80000"/>
              <a:defRPr/>
            </a:pPr>
            <a:r>
              <a:rPr lang="en-US" sz="2400" b="1" kern="0" dirty="0">
                <a:solidFill>
                  <a:srgbClr val="FFC000"/>
                </a:solidFill>
                <a:latin typeface="Buxton Sketch" panose="03080500000500000004" pitchFamily="66" charset="0"/>
                <a:ea typeface="Arial" charset="0"/>
                <a:cs typeface="Arial" charset="0"/>
              </a:rPr>
              <a:t>Data-driven insights</a:t>
            </a:r>
          </a:p>
        </p:txBody>
      </p:sp>
      <p:sp>
        <p:nvSpPr>
          <p:cNvPr id="13" name="TextBox 11">
            <a:extLst>
              <a:ext uri="{FF2B5EF4-FFF2-40B4-BE49-F238E27FC236}">
                <a16:creationId xmlns:a16="http://schemas.microsoft.com/office/drawing/2014/main" id="{70F36914-B248-4C00-A3E3-38628BC0CCDC}"/>
              </a:ext>
            </a:extLst>
          </p:cNvPr>
          <p:cNvSpPr txBox="1"/>
          <p:nvPr/>
        </p:nvSpPr>
        <p:spPr bwMode="gray">
          <a:xfrm>
            <a:off x="119336" y="4861690"/>
            <a:ext cx="4104456" cy="1369606"/>
          </a:xfrm>
          <a:prstGeom prst="rect">
            <a:avLst/>
          </a:prstGeom>
          <a:noFill/>
        </p:spPr>
        <p:txBody>
          <a:bodyPr wrap="square" lIns="0" tIns="0" rIns="0" bIns="0" rtlCol="0">
            <a:spAutoFit/>
          </a:bodyPr>
          <a:lstStyle/>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Give executives a complete, real-time view of company situations and KPIs across departments – and foster trust among leaders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Align executive decisions on one source of truth across business areas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Embedded and personalized to each individual</a:t>
            </a:r>
            <a:endParaRPr lang="en-US" altLang="de-DE" sz="1400" dirty="0">
              <a:solidFill>
                <a:prstClr val="black"/>
              </a:solidFill>
              <a:latin typeface="Arial" charset="0"/>
              <a:ea typeface="Arial" charset="0"/>
              <a:cs typeface="Arial" charset="0"/>
            </a:endParaRPr>
          </a:p>
        </p:txBody>
      </p:sp>
      <p:sp>
        <p:nvSpPr>
          <p:cNvPr id="14" name="TextBox 12">
            <a:extLst>
              <a:ext uri="{FF2B5EF4-FFF2-40B4-BE49-F238E27FC236}">
                <a16:creationId xmlns:a16="http://schemas.microsoft.com/office/drawing/2014/main" id="{4FAD9BD7-AFC7-482D-ACE2-71B246C1618B}"/>
              </a:ext>
            </a:extLst>
          </p:cNvPr>
          <p:cNvSpPr txBox="1"/>
          <p:nvPr/>
        </p:nvSpPr>
        <p:spPr bwMode="gray">
          <a:xfrm>
            <a:off x="4251084" y="4861690"/>
            <a:ext cx="3372605" cy="1331134"/>
          </a:xfrm>
          <a:prstGeom prst="rect">
            <a:avLst/>
          </a:prstGeom>
          <a:noFill/>
        </p:spPr>
        <p:txBody>
          <a:bodyPr wrap="square" lIns="0" tIns="0" rIns="0" bIns="0" rtlCol="0">
            <a:spAutoFit/>
          </a:bodyPr>
          <a:lstStyle/>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Follow a traditional presentation structure with the ability to break-off, skip, or go back</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Create a freeform presentation in a new exploratory style to meet your organizational structure</a:t>
            </a:r>
          </a:p>
        </p:txBody>
      </p:sp>
      <p:sp>
        <p:nvSpPr>
          <p:cNvPr id="15" name="TextBox 13">
            <a:extLst>
              <a:ext uri="{FF2B5EF4-FFF2-40B4-BE49-F238E27FC236}">
                <a16:creationId xmlns:a16="http://schemas.microsoft.com/office/drawing/2014/main" id="{1E311A80-080E-40AC-BEBE-CEFBC394689C}"/>
              </a:ext>
            </a:extLst>
          </p:cNvPr>
          <p:cNvSpPr txBox="1"/>
          <p:nvPr/>
        </p:nvSpPr>
        <p:spPr bwMode="gray">
          <a:xfrm>
            <a:off x="7824193" y="4832332"/>
            <a:ext cx="4366221" cy="1838965"/>
          </a:xfrm>
          <a:prstGeom prst="rect">
            <a:avLst/>
          </a:prstGeom>
          <a:noFill/>
        </p:spPr>
        <p:txBody>
          <a:bodyPr wrap="square" lIns="0" tIns="0" rIns="0" bIns="0" rtlCol="0">
            <a:spAutoFit/>
          </a:bodyPr>
          <a:lstStyle/>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Explore and combine </a:t>
            </a:r>
            <a:r>
              <a:rPr lang="en-US" sz="1400" dirty="0" err="1">
                <a:solidFill>
                  <a:prstClr val="black"/>
                </a:solidFill>
                <a:latin typeface="Arial" charset="0"/>
                <a:ea typeface="Arial" charset="0"/>
                <a:cs typeface="Arial" charset="0"/>
              </a:rPr>
              <a:t>KPIs</a:t>
            </a:r>
            <a:r>
              <a:rPr lang="en-US" sz="1400" dirty="0">
                <a:solidFill>
                  <a:prstClr val="black"/>
                </a:solidFill>
                <a:latin typeface="Arial" charset="0"/>
                <a:ea typeface="Arial" charset="0"/>
                <a:cs typeface="Arial" charset="0"/>
              </a:rPr>
              <a:t>, and use filters to compare trends and spot correlations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Simulate impact of potential decisions to financials and operations</a:t>
            </a:r>
          </a:p>
          <a:p>
            <a:pPr marL="214084" lvl="1" indent="-214084" defTabSz="1218987">
              <a:spcBef>
                <a:spcPts val="300"/>
              </a:spcBef>
              <a:buClr>
                <a:srgbClr val="F0AB00"/>
              </a:buClr>
              <a:buSzPct val="110000"/>
              <a:buFont typeface="Wingdings" panose="05000000000000000000" pitchFamily="2" charset="2"/>
              <a:buChar char="§"/>
              <a:defRPr/>
            </a:pPr>
            <a:r>
              <a:rPr lang="en-US" sz="1400" dirty="0">
                <a:solidFill>
                  <a:prstClr val="black"/>
                </a:solidFill>
                <a:latin typeface="Arial" charset="0"/>
                <a:ea typeface="Arial" charset="0"/>
                <a:cs typeface="Arial" charset="0"/>
              </a:rPr>
              <a:t>Get a 360-degree view and visualize insights in context across multiple touchscreen displays to maximize impact</a:t>
            </a:r>
          </a:p>
          <a:p>
            <a:pPr marL="214084" lvl="1" indent="-214084" defTabSz="1218987">
              <a:spcBef>
                <a:spcPts val="300"/>
              </a:spcBef>
              <a:buClr>
                <a:srgbClr val="F0AB00"/>
              </a:buClr>
              <a:buSzPct val="110000"/>
              <a:buFont typeface="Wingdings" panose="05000000000000000000" pitchFamily="2" charset="2"/>
              <a:buChar char="§"/>
              <a:defRPr/>
            </a:pPr>
            <a:endParaRPr lang="en-US" sz="1400" dirty="0">
              <a:solidFill>
                <a:prstClr val="black"/>
              </a:solidFill>
              <a:latin typeface="Arial" charset="0"/>
              <a:ea typeface="Arial" charset="0"/>
              <a:cs typeface="Arial" charset="0"/>
            </a:endParaRPr>
          </a:p>
        </p:txBody>
      </p:sp>
    </p:spTree>
    <p:extLst>
      <p:ext uri="{BB962C8B-B14F-4D97-AF65-F5344CB8AC3E}">
        <p14:creationId xmlns:p14="http://schemas.microsoft.com/office/powerpoint/2010/main" val="20641030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Use Case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117" name="Rounded Rectangle 36">
            <a:extLst>
              <a:ext uri="{FF2B5EF4-FFF2-40B4-BE49-F238E27FC236}">
                <a16:creationId xmlns:a16="http://schemas.microsoft.com/office/drawing/2014/main" id="{5D9EB8DA-1488-439F-8B14-16B384C895F7}"/>
              </a:ext>
            </a:extLst>
          </p:cNvPr>
          <p:cNvSpPr/>
          <p:nvPr/>
        </p:nvSpPr>
        <p:spPr bwMode="gray">
          <a:xfrm>
            <a:off x="2063553" y="1616304"/>
            <a:ext cx="8264963" cy="3323731"/>
          </a:xfrm>
          <a:prstGeom prst="roundRect">
            <a:avLst>
              <a:gd name="adj" fmla="val 4391"/>
            </a:avLst>
          </a:prstGeom>
          <a:noFill/>
          <a:ln w="28575" cap="flat" cmpd="sng" algn="ctr">
            <a:solidFill>
              <a:schemeClr val="accent3"/>
            </a:solidFill>
            <a:prstDash val="solid"/>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18" name="テキスト ボックス 203">
            <a:extLst>
              <a:ext uri="{FF2B5EF4-FFF2-40B4-BE49-F238E27FC236}">
                <a16:creationId xmlns:a16="http://schemas.microsoft.com/office/drawing/2014/main" id="{E6AEFEA3-2103-423F-BA25-D0C486517B0A}"/>
              </a:ext>
            </a:extLst>
          </p:cNvPr>
          <p:cNvSpPr txBox="1"/>
          <p:nvPr/>
        </p:nvSpPr>
        <p:spPr>
          <a:xfrm>
            <a:off x="6916558" y="286211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Smart Insight</a:t>
            </a:r>
          </a:p>
        </p:txBody>
      </p:sp>
      <p:sp>
        <p:nvSpPr>
          <p:cNvPr id="119" name="テキスト ボックス 206">
            <a:extLst>
              <a:ext uri="{FF2B5EF4-FFF2-40B4-BE49-F238E27FC236}">
                <a16:creationId xmlns:a16="http://schemas.microsoft.com/office/drawing/2014/main" id="{D911A054-001F-4331-AA33-5BB90D52262D}"/>
              </a:ext>
            </a:extLst>
          </p:cNvPr>
          <p:cNvSpPr txBox="1"/>
          <p:nvPr/>
        </p:nvSpPr>
        <p:spPr>
          <a:xfrm>
            <a:off x="4214637" y="286347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Drill up &amp; down</a:t>
            </a:r>
          </a:p>
        </p:txBody>
      </p:sp>
      <p:sp>
        <p:nvSpPr>
          <p:cNvPr id="120" name="Rounded Rectangle 39">
            <a:extLst>
              <a:ext uri="{FF2B5EF4-FFF2-40B4-BE49-F238E27FC236}">
                <a16:creationId xmlns:a16="http://schemas.microsoft.com/office/drawing/2014/main" id="{4801D36F-FB58-463B-A915-FB4C054C8B76}"/>
              </a:ext>
            </a:extLst>
          </p:cNvPr>
          <p:cNvSpPr/>
          <p:nvPr/>
        </p:nvSpPr>
        <p:spPr bwMode="gray">
          <a:xfrm>
            <a:off x="4001587" y="1936375"/>
            <a:ext cx="4262775" cy="1929174"/>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21" name="テキスト ボックス 27">
            <a:extLst>
              <a:ext uri="{FF2B5EF4-FFF2-40B4-BE49-F238E27FC236}">
                <a16:creationId xmlns:a16="http://schemas.microsoft.com/office/drawing/2014/main" id="{CCE0C0C1-2D35-4782-B223-5599E37C3F65}"/>
              </a:ext>
            </a:extLst>
          </p:cNvPr>
          <p:cNvSpPr txBox="1"/>
          <p:nvPr/>
        </p:nvSpPr>
        <p:spPr>
          <a:xfrm>
            <a:off x="4212426" y="1981877"/>
            <a:ext cx="3959460" cy="184880"/>
          </a:xfrm>
          <a:prstGeom prst="rect">
            <a:avLst/>
          </a:prstGeom>
          <a:noFill/>
          <a:ln>
            <a:noFill/>
          </a:ln>
        </p:spPr>
        <p:txBody>
          <a:bodyPr wrap="square" lIns="53973" tIns="26987" rIns="53973" bIns="26987" rtlCol="0" anchor="ctr" anchorCtr="0">
            <a:noAutofit/>
          </a:bodyPr>
          <a:lstStyle/>
          <a:p>
            <a:pPr algn="ctr" defTabSz="1218987" fontAlgn="base">
              <a:spcAft>
                <a:spcPct val="0"/>
              </a:spcAft>
              <a:buClr>
                <a:srgbClr val="F0AB00"/>
              </a:buClr>
              <a:buSzPct val="80000"/>
              <a:defRPr/>
            </a:pPr>
            <a:r>
              <a:rPr kumimoji="1" lang="en-US" altLang="ja-JP" sz="900" b="1" kern="0" dirty="0">
                <a:solidFill>
                  <a:prstClr val="black"/>
                </a:solidFill>
                <a:latin typeface="Arial" charset="0"/>
                <a:ea typeface="Arial" charset="0"/>
                <a:cs typeface="Arial" charset="0"/>
              </a:rPr>
              <a:t>All Analytics. All Users. One Product. </a:t>
            </a:r>
            <a:endParaRPr kumimoji="1" lang="ja-JP" altLang="en-US" sz="900" b="1" kern="0" dirty="0">
              <a:solidFill>
                <a:prstClr val="black"/>
              </a:solidFill>
              <a:latin typeface="Arial" charset="0"/>
              <a:ea typeface="Arial" charset="0"/>
              <a:cs typeface="Arial" charset="0"/>
            </a:endParaRPr>
          </a:p>
        </p:txBody>
      </p:sp>
      <p:sp>
        <p:nvSpPr>
          <p:cNvPr id="122" name="テキスト ボックス 67">
            <a:extLst>
              <a:ext uri="{FF2B5EF4-FFF2-40B4-BE49-F238E27FC236}">
                <a16:creationId xmlns:a16="http://schemas.microsoft.com/office/drawing/2014/main" id="{FF7A07C5-40FB-419D-BDD8-AB644B879D52}"/>
              </a:ext>
            </a:extLst>
          </p:cNvPr>
          <p:cNvSpPr txBox="1"/>
          <p:nvPr/>
        </p:nvSpPr>
        <p:spPr>
          <a:xfrm>
            <a:off x="5578884" y="286347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Version Management</a:t>
            </a:r>
          </a:p>
        </p:txBody>
      </p:sp>
      <p:sp>
        <p:nvSpPr>
          <p:cNvPr id="123" name="Rounded Rectangle 39">
            <a:extLst>
              <a:ext uri="{FF2B5EF4-FFF2-40B4-BE49-F238E27FC236}">
                <a16:creationId xmlns:a16="http://schemas.microsoft.com/office/drawing/2014/main" id="{53EA9E66-A022-42FF-B7D9-8A01E97BF050}"/>
              </a:ext>
            </a:extLst>
          </p:cNvPr>
          <p:cNvSpPr/>
          <p:nvPr/>
        </p:nvSpPr>
        <p:spPr bwMode="gray">
          <a:xfrm>
            <a:off x="8379004" y="1936375"/>
            <a:ext cx="1674202" cy="1929174"/>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24" name="テキスト ボックス 70">
            <a:extLst>
              <a:ext uri="{FF2B5EF4-FFF2-40B4-BE49-F238E27FC236}">
                <a16:creationId xmlns:a16="http://schemas.microsoft.com/office/drawing/2014/main" id="{71632E8D-CFF0-43FC-BF11-DC60ADD4EF2A}"/>
              </a:ext>
            </a:extLst>
          </p:cNvPr>
          <p:cNvSpPr txBox="1"/>
          <p:nvPr/>
        </p:nvSpPr>
        <p:spPr>
          <a:xfrm>
            <a:off x="4213542" y="3163882"/>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Geo Map</a:t>
            </a:r>
          </a:p>
        </p:txBody>
      </p:sp>
      <p:sp>
        <p:nvSpPr>
          <p:cNvPr id="125" name="テキスト ボックス 90">
            <a:extLst>
              <a:ext uri="{FF2B5EF4-FFF2-40B4-BE49-F238E27FC236}">
                <a16:creationId xmlns:a16="http://schemas.microsoft.com/office/drawing/2014/main" id="{C2943F74-AA62-4603-AF06-47EDFADA030A}"/>
              </a:ext>
            </a:extLst>
          </p:cNvPr>
          <p:cNvSpPr txBox="1"/>
          <p:nvPr/>
        </p:nvSpPr>
        <p:spPr>
          <a:xfrm>
            <a:off x="5578884" y="3165632"/>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Workflow/Input Tasks</a:t>
            </a:r>
          </a:p>
        </p:txBody>
      </p:sp>
      <p:sp>
        <p:nvSpPr>
          <p:cNvPr id="126" name="テキスト ボックス 93">
            <a:extLst>
              <a:ext uri="{FF2B5EF4-FFF2-40B4-BE49-F238E27FC236}">
                <a16:creationId xmlns:a16="http://schemas.microsoft.com/office/drawing/2014/main" id="{C7AF3AC6-C797-4E9C-9FBD-89A5C179F971}"/>
              </a:ext>
            </a:extLst>
          </p:cNvPr>
          <p:cNvSpPr txBox="1"/>
          <p:nvPr/>
        </p:nvSpPr>
        <p:spPr>
          <a:xfrm>
            <a:off x="6914348" y="3170459"/>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Smart Discovery</a:t>
            </a:r>
          </a:p>
        </p:txBody>
      </p:sp>
      <p:sp>
        <p:nvSpPr>
          <p:cNvPr id="127" name="テキスト ボックス 142">
            <a:extLst>
              <a:ext uri="{FF2B5EF4-FFF2-40B4-BE49-F238E27FC236}">
                <a16:creationId xmlns:a16="http://schemas.microsoft.com/office/drawing/2014/main" id="{D27C3140-ACCA-4D5D-B4EF-C93AC0E6BB6A}"/>
              </a:ext>
            </a:extLst>
          </p:cNvPr>
          <p:cNvSpPr txBox="1"/>
          <p:nvPr/>
        </p:nvSpPr>
        <p:spPr>
          <a:xfrm>
            <a:off x="6914348" y="254844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Time series forecast</a:t>
            </a:r>
          </a:p>
        </p:txBody>
      </p:sp>
      <p:sp>
        <p:nvSpPr>
          <p:cNvPr id="128" name="テキスト ボックス 143">
            <a:extLst>
              <a:ext uri="{FF2B5EF4-FFF2-40B4-BE49-F238E27FC236}">
                <a16:creationId xmlns:a16="http://schemas.microsoft.com/office/drawing/2014/main" id="{0CBFB77D-0DAB-4B5F-9FA8-5DA636C46E06}"/>
              </a:ext>
            </a:extLst>
          </p:cNvPr>
          <p:cNvSpPr txBox="1"/>
          <p:nvPr/>
        </p:nvSpPr>
        <p:spPr>
          <a:xfrm>
            <a:off x="4212427" y="254980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Chart &amp; Crosstab</a:t>
            </a:r>
          </a:p>
        </p:txBody>
      </p:sp>
      <p:sp>
        <p:nvSpPr>
          <p:cNvPr id="129" name="テキスト ボックス 144">
            <a:extLst>
              <a:ext uri="{FF2B5EF4-FFF2-40B4-BE49-F238E27FC236}">
                <a16:creationId xmlns:a16="http://schemas.microsoft.com/office/drawing/2014/main" id="{3FF7EC40-A428-4A74-8C32-77A722B41FE5}"/>
              </a:ext>
            </a:extLst>
          </p:cNvPr>
          <p:cNvSpPr txBox="1"/>
          <p:nvPr/>
        </p:nvSpPr>
        <p:spPr>
          <a:xfrm>
            <a:off x="5576674" y="254980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Aggregation/Allocation</a:t>
            </a:r>
          </a:p>
        </p:txBody>
      </p:sp>
      <p:sp>
        <p:nvSpPr>
          <p:cNvPr id="130" name="テキスト ボックス 145">
            <a:extLst>
              <a:ext uri="{FF2B5EF4-FFF2-40B4-BE49-F238E27FC236}">
                <a16:creationId xmlns:a16="http://schemas.microsoft.com/office/drawing/2014/main" id="{6B8AB28C-CC55-4030-9807-709B341E7D26}"/>
              </a:ext>
            </a:extLst>
          </p:cNvPr>
          <p:cNvSpPr txBox="1"/>
          <p:nvPr/>
        </p:nvSpPr>
        <p:spPr>
          <a:xfrm>
            <a:off x="2412469" y="416793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Real-time data access</a:t>
            </a:r>
          </a:p>
        </p:txBody>
      </p:sp>
      <p:sp>
        <p:nvSpPr>
          <p:cNvPr id="131" name="テキスト ボックス 71">
            <a:extLst>
              <a:ext uri="{FF2B5EF4-FFF2-40B4-BE49-F238E27FC236}">
                <a16:creationId xmlns:a16="http://schemas.microsoft.com/office/drawing/2014/main" id="{D05F3D44-7784-4E2A-A4B3-D955C5AB6A34}"/>
              </a:ext>
            </a:extLst>
          </p:cNvPr>
          <p:cNvSpPr txBox="1"/>
          <p:nvPr/>
        </p:nvSpPr>
        <p:spPr>
          <a:xfrm>
            <a:off x="4212427" y="2203838"/>
            <a:ext cx="1245896" cy="273166"/>
          </a:xfrm>
          <a:prstGeom prst="rect">
            <a:avLst/>
          </a:prstGeom>
          <a:solidFill>
            <a:schemeClr val="accent3"/>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white"/>
                </a:solidFill>
                <a:latin typeface="Arial" charset="0"/>
                <a:ea typeface="Arial" charset="0"/>
                <a:cs typeface="Arial" charset="0"/>
              </a:rPr>
              <a:t>Business Intelligence</a:t>
            </a:r>
          </a:p>
        </p:txBody>
      </p:sp>
      <p:sp>
        <p:nvSpPr>
          <p:cNvPr id="132" name="テキスト ボックス 72">
            <a:extLst>
              <a:ext uri="{FF2B5EF4-FFF2-40B4-BE49-F238E27FC236}">
                <a16:creationId xmlns:a16="http://schemas.microsoft.com/office/drawing/2014/main" id="{ACA48C6E-1351-40AA-921A-A60D18F6D0EB}"/>
              </a:ext>
            </a:extLst>
          </p:cNvPr>
          <p:cNvSpPr txBox="1"/>
          <p:nvPr/>
        </p:nvSpPr>
        <p:spPr>
          <a:xfrm>
            <a:off x="5576674" y="2203838"/>
            <a:ext cx="1245896" cy="273166"/>
          </a:xfrm>
          <a:prstGeom prst="rect">
            <a:avLst/>
          </a:prstGeom>
          <a:solidFill>
            <a:schemeClr val="accent3"/>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white"/>
                </a:solidFill>
                <a:latin typeface="Arial" charset="0"/>
                <a:ea typeface="Arial" charset="0"/>
                <a:cs typeface="Arial" charset="0"/>
              </a:rPr>
              <a:t>Planning</a:t>
            </a:r>
          </a:p>
        </p:txBody>
      </p:sp>
      <p:sp>
        <p:nvSpPr>
          <p:cNvPr id="133" name="テキスト ボックス 73">
            <a:extLst>
              <a:ext uri="{FF2B5EF4-FFF2-40B4-BE49-F238E27FC236}">
                <a16:creationId xmlns:a16="http://schemas.microsoft.com/office/drawing/2014/main" id="{09478A2E-50E4-415E-A8B6-5AE3A211A64A}"/>
              </a:ext>
            </a:extLst>
          </p:cNvPr>
          <p:cNvSpPr txBox="1"/>
          <p:nvPr/>
        </p:nvSpPr>
        <p:spPr>
          <a:xfrm>
            <a:off x="6914348" y="2199597"/>
            <a:ext cx="1245896" cy="273166"/>
          </a:xfrm>
          <a:prstGeom prst="rect">
            <a:avLst/>
          </a:prstGeom>
          <a:solidFill>
            <a:schemeClr val="accent3"/>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white"/>
                </a:solidFill>
                <a:latin typeface="Arial" charset="0"/>
                <a:ea typeface="Arial" charset="0"/>
                <a:cs typeface="Arial" charset="0"/>
              </a:rPr>
              <a:t>Predict</a:t>
            </a:r>
          </a:p>
        </p:txBody>
      </p:sp>
      <p:sp>
        <p:nvSpPr>
          <p:cNvPr id="134" name="テキスト ボックス 80">
            <a:extLst>
              <a:ext uri="{FF2B5EF4-FFF2-40B4-BE49-F238E27FC236}">
                <a16:creationId xmlns:a16="http://schemas.microsoft.com/office/drawing/2014/main" id="{3DA4C070-F778-4C13-9E0C-5594EB3188E2}"/>
              </a:ext>
            </a:extLst>
          </p:cNvPr>
          <p:cNvSpPr txBox="1"/>
          <p:nvPr/>
        </p:nvSpPr>
        <p:spPr>
          <a:xfrm>
            <a:off x="4213542" y="349200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Explorer</a:t>
            </a:r>
          </a:p>
        </p:txBody>
      </p:sp>
      <p:sp>
        <p:nvSpPr>
          <p:cNvPr id="135" name="テキスト ボックス 81">
            <a:extLst>
              <a:ext uri="{FF2B5EF4-FFF2-40B4-BE49-F238E27FC236}">
                <a16:creationId xmlns:a16="http://schemas.microsoft.com/office/drawing/2014/main" id="{45AE99CC-259E-4693-ABCD-BD464B13F33F}"/>
              </a:ext>
            </a:extLst>
          </p:cNvPr>
          <p:cNvSpPr txBox="1"/>
          <p:nvPr/>
        </p:nvSpPr>
        <p:spPr>
          <a:xfrm>
            <a:off x="5578884" y="3493755"/>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What if Simulations</a:t>
            </a:r>
          </a:p>
        </p:txBody>
      </p:sp>
      <p:sp>
        <p:nvSpPr>
          <p:cNvPr id="136" name="テキスト ボックス 82">
            <a:extLst>
              <a:ext uri="{FF2B5EF4-FFF2-40B4-BE49-F238E27FC236}">
                <a16:creationId xmlns:a16="http://schemas.microsoft.com/office/drawing/2014/main" id="{1D15F73D-11BE-490B-8FE5-7DF1DFAE633F}"/>
              </a:ext>
            </a:extLst>
          </p:cNvPr>
          <p:cNvSpPr txBox="1"/>
          <p:nvPr/>
        </p:nvSpPr>
        <p:spPr>
          <a:xfrm>
            <a:off x="6914348" y="3498582"/>
            <a:ext cx="1245896"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Smart Predict*</a:t>
            </a:r>
          </a:p>
        </p:txBody>
      </p:sp>
      <p:sp>
        <p:nvSpPr>
          <p:cNvPr id="137" name="Rounded Rectangle 39">
            <a:extLst>
              <a:ext uri="{FF2B5EF4-FFF2-40B4-BE49-F238E27FC236}">
                <a16:creationId xmlns:a16="http://schemas.microsoft.com/office/drawing/2014/main" id="{861022DE-863D-4280-8264-D9F021671765}"/>
              </a:ext>
            </a:extLst>
          </p:cNvPr>
          <p:cNvSpPr/>
          <p:nvPr/>
        </p:nvSpPr>
        <p:spPr bwMode="gray">
          <a:xfrm>
            <a:off x="2212743" y="3934815"/>
            <a:ext cx="7840462" cy="947692"/>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sp>
        <p:nvSpPr>
          <p:cNvPr id="138" name="テキスト ボックス 87">
            <a:extLst>
              <a:ext uri="{FF2B5EF4-FFF2-40B4-BE49-F238E27FC236}">
                <a16:creationId xmlns:a16="http://schemas.microsoft.com/office/drawing/2014/main" id="{EA6AF0DE-06D7-44BB-B57F-F3BCDD54465C}"/>
              </a:ext>
            </a:extLst>
          </p:cNvPr>
          <p:cNvSpPr txBox="1"/>
          <p:nvPr/>
        </p:nvSpPr>
        <p:spPr>
          <a:xfrm>
            <a:off x="4608023" y="3940214"/>
            <a:ext cx="2948601" cy="184880"/>
          </a:xfrm>
          <a:prstGeom prst="rect">
            <a:avLst/>
          </a:prstGeom>
          <a:noFill/>
          <a:ln>
            <a:noFill/>
          </a:ln>
        </p:spPr>
        <p:txBody>
          <a:bodyPr wrap="none" lIns="53973" tIns="26987" rIns="53973" bIns="26987" rtlCol="0" anchor="ctr" anchorCtr="0">
            <a:noAutofit/>
          </a:bodyPr>
          <a:lstStyle/>
          <a:p>
            <a:pPr algn="ctr" defTabSz="1218987" fontAlgn="base">
              <a:spcAft>
                <a:spcPct val="0"/>
              </a:spcAft>
              <a:buClr>
                <a:srgbClr val="F0AB00"/>
              </a:buClr>
              <a:buSzPct val="80000"/>
              <a:defRPr/>
            </a:pPr>
            <a:r>
              <a:rPr kumimoji="1" lang="en-US" altLang="ja-JP" sz="900" kern="0" dirty="0">
                <a:solidFill>
                  <a:prstClr val="black"/>
                </a:solidFill>
                <a:latin typeface="Arial" charset="0"/>
                <a:ea typeface="Arial" charset="0"/>
                <a:cs typeface="Arial" charset="0"/>
              </a:rPr>
              <a:t>Core functions</a:t>
            </a:r>
            <a:endParaRPr kumimoji="1" lang="ja-JP" altLang="en-US" sz="900" kern="0" dirty="0">
              <a:solidFill>
                <a:prstClr val="black"/>
              </a:solidFill>
              <a:latin typeface="Arial" charset="0"/>
              <a:ea typeface="Arial" charset="0"/>
              <a:cs typeface="Arial" charset="0"/>
            </a:endParaRPr>
          </a:p>
        </p:txBody>
      </p:sp>
      <p:sp>
        <p:nvSpPr>
          <p:cNvPr id="139" name="テキスト ボックス 88">
            <a:extLst>
              <a:ext uri="{FF2B5EF4-FFF2-40B4-BE49-F238E27FC236}">
                <a16:creationId xmlns:a16="http://schemas.microsoft.com/office/drawing/2014/main" id="{2CC82BD2-034E-4163-BDD2-ED2A4EBF8F8C}"/>
              </a:ext>
            </a:extLst>
          </p:cNvPr>
          <p:cNvSpPr txBox="1"/>
          <p:nvPr/>
        </p:nvSpPr>
        <p:spPr>
          <a:xfrm>
            <a:off x="3640821" y="4162974"/>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Model management</a:t>
            </a:r>
          </a:p>
        </p:txBody>
      </p:sp>
      <p:sp>
        <p:nvSpPr>
          <p:cNvPr id="140" name="テキスト ボックス 96">
            <a:extLst>
              <a:ext uri="{FF2B5EF4-FFF2-40B4-BE49-F238E27FC236}">
                <a16:creationId xmlns:a16="http://schemas.microsoft.com/office/drawing/2014/main" id="{5140D5A3-4C7A-4E51-9C2F-01F0848D5FC1}"/>
              </a:ext>
            </a:extLst>
          </p:cNvPr>
          <p:cNvSpPr txBox="1"/>
          <p:nvPr/>
        </p:nvSpPr>
        <p:spPr>
          <a:xfrm>
            <a:off x="4869173" y="4160014"/>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Collaboration</a:t>
            </a:r>
            <a:endParaRPr kumimoji="1" lang="ja-JP" altLang="en-US" sz="825" b="1" kern="0" dirty="0">
              <a:solidFill>
                <a:prstClr val="black"/>
              </a:solidFill>
              <a:latin typeface="Arial" charset="0"/>
              <a:ea typeface="Arial" charset="0"/>
              <a:cs typeface="Arial" charset="0"/>
            </a:endParaRPr>
          </a:p>
        </p:txBody>
      </p:sp>
      <p:sp>
        <p:nvSpPr>
          <p:cNvPr id="141" name="テキスト ボックス 97">
            <a:extLst>
              <a:ext uri="{FF2B5EF4-FFF2-40B4-BE49-F238E27FC236}">
                <a16:creationId xmlns:a16="http://schemas.microsoft.com/office/drawing/2014/main" id="{A7CBFE28-A3C1-468A-B729-B5A0C7A972AE}"/>
              </a:ext>
            </a:extLst>
          </p:cNvPr>
          <p:cNvSpPr txBox="1"/>
          <p:nvPr/>
        </p:nvSpPr>
        <p:spPr>
          <a:xfrm>
            <a:off x="6102457" y="4171327"/>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Mobile Access</a:t>
            </a:r>
          </a:p>
        </p:txBody>
      </p:sp>
      <p:sp>
        <p:nvSpPr>
          <p:cNvPr id="142" name="テキスト ボックス 98">
            <a:extLst>
              <a:ext uri="{FF2B5EF4-FFF2-40B4-BE49-F238E27FC236}">
                <a16:creationId xmlns:a16="http://schemas.microsoft.com/office/drawing/2014/main" id="{EE365EA6-08AD-4EBD-B342-7D057937ED5E}"/>
              </a:ext>
            </a:extLst>
          </p:cNvPr>
          <p:cNvSpPr txBox="1"/>
          <p:nvPr/>
        </p:nvSpPr>
        <p:spPr>
          <a:xfrm>
            <a:off x="7345601" y="416793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Authentication</a:t>
            </a:r>
            <a:r>
              <a:rPr kumimoji="1" lang="ja-JP" altLang="en-US" sz="825" b="1" kern="0" dirty="0">
                <a:solidFill>
                  <a:prstClr val="black"/>
                </a:solidFill>
                <a:latin typeface="Arial" charset="0"/>
                <a:ea typeface="Arial" charset="0"/>
                <a:cs typeface="Arial" charset="0"/>
              </a:rPr>
              <a:t>・</a:t>
            </a:r>
            <a:r>
              <a:rPr kumimoji="1" lang="en-US" altLang="ja-JP" sz="825" b="1" kern="0" dirty="0" err="1">
                <a:solidFill>
                  <a:prstClr val="black"/>
                </a:solidFill>
                <a:latin typeface="Arial" charset="0"/>
                <a:ea typeface="Arial" charset="0"/>
                <a:cs typeface="Arial" charset="0"/>
              </a:rPr>
              <a:t>SSO</a:t>
            </a:r>
            <a:endParaRPr kumimoji="1" lang="en-US" altLang="ja-JP" sz="825" b="1" kern="0" dirty="0">
              <a:solidFill>
                <a:prstClr val="black"/>
              </a:solidFill>
              <a:latin typeface="Arial" charset="0"/>
              <a:ea typeface="Arial" charset="0"/>
              <a:cs typeface="Arial" charset="0"/>
            </a:endParaRPr>
          </a:p>
        </p:txBody>
      </p:sp>
      <p:sp>
        <p:nvSpPr>
          <p:cNvPr id="143" name="テキスト ボックス 99">
            <a:extLst>
              <a:ext uri="{FF2B5EF4-FFF2-40B4-BE49-F238E27FC236}">
                <a16:creationId xmlns:a16="http://schemas.microsoft.com/office/drawing/2014/main" id="{80B9CE96-EC48-4702-825A-5E3B1B2B8D77}"/>
              </a:ext>
            </a:extLst>
          </p:cNvPr>
          <p:cNvSpPr txBox="1"/>
          <p:nvPr/>
        </p:nvSpPr>
        <p:spPr>
          <a:xfrm>
            <a:off x="2412469" y="4515431"/>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Data acquisition</a:t>
            </a:r>
          </a:p>
        </p:txBody>
      </p:sp>
      <p:sp>
        <p:nvSpPr>
          <p:cNvPr id="144" name="テキスト ボックス 100">
            <a:extLst>
              <a:ext uri="{FF2B5EF4-FFF2-40B4-BE49-F238E27FC236}">
                <a16:creationId xmlns:a16="http://schemas.microsoft.com/office/drawing/2014/main" id="{F37881DD-404A-4F3F-A107-874EB8895D07}"/>
              </a:ext>
            </a:extLst>
          </p:cNvPr>
          <p:cNvSpPr txBox="1"/>
          <p:nvPr/>
        </p:nvSpPr>
        <p:spPr>
          <a:xfrm>
            <a:off x="3640821" y="4510466"/>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Data Manipulation</a:t>
            </a:r>
          </a:p>
        </p:txBody>
      </p:sp>
      <p:sp>
        <p:nvSpPr>
          <p:cNvPr id="145" name="テキスト ボックス 103">
            <a:extLst>
              <a:ext uri="{FF2B5EF4-FFF2-40B4-BE49-F238E27FC236}">
                <a16:creationId xmlns:a16="http://schemas.microsoft.com/office/drawing/2014/main" id="{434B9E09-6142-48A0-9007-628BB591AC11}"/>
              </a:ext>
            </a:extLst>
          </p:cNvPr>
          <p:cNvSpPr txBox="1"/>
          <p:nvPr/>
        </p:nvSpPr>
        <p:spPr>
          <a:xfrm>
            <a:off x="4869173" y="4507505"/>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Event / Calendar</a:t>
            </a:r>
          </a:p>
        </p:txBody>
      </p:sp>
      <p:sp>
        <p:nvSpPr>
          <p:cNvPr id="146" name="テキスト ボックス 104">
            <a:extLst>
              <a:ext uri="{FF2B5EF4-FFF2-40B4-BE49-F238E27FC236}">
                <a16:creationId xmlns:a16="http://schemas.microsoft.com/office/drawing/2014/main" id="{5BAEC9D9-6F78-468F-BA0C-42E68D5D8678}"/>
              </a:ext>
            </a:extLst>
          </p:cNvPr>
          <p:cNvSpPr txBox="1"/>
          <p:nvPr/>
        </p:nvSpPr>
        <p:spPr>
          <a:xfrm>
            <a:off x="6102457" y="451881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API</a:t>
            </a:r>
          </a:p>
        </p:txBody>
      </p:sp>
      <p:sp>
        <p:nvSpPr>
          <p:cNvPr id="147" name="テキスト ボックス 110">
            <a:extLst>
              <a:ext uri="{FF2B5EF4-FFF2-40B4-BE49-F238E27FC236}">
                <a16:creationId xmlns:a16="http://schemas.microsoft.com/office/drawing/2014/main" id="{D8A4917E-1509-4870-8671-9512F9C1106D}"/>
              </a:ext>
            </a:extLst>
          </p:cNvPr>
          <p:cNvSpPr txBox="1"/>
          <p:nvPr/>
        </p:nvSpPr>
        <p:spPr>
          <a:xfrm>
            <a:off x="7345601" y="4515431"/>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Deployment </a:t>
            </a:r>
          </a:p>
        </p:txBody>
      </p:sp>
      <p:pic>
        <p:nvPicPr>
          <p:cNvPr id="148" name="Picture 28" descr="Microsoft-Excel-2007-Logo">
            <a:extLst>
              <a:ext uri="{FF2B5EF4-FFF2-40B4-BE49-F238E27FC236}">
                <a16:creationId xmlns:a16="http://schemas.microsoft.com/office/drawing/2014/main" id="{9E310A81-C39F-4752-9FAB-A552E859632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gray">
          <a:xfrm>
            <a:off x="9873318" y="5255826"/>
            <a:ext cx="371773" cy="442799"/>
          </a:xfrm>
          <a:prstGeom prst="rect">
            <a:avLst/>
          </a:prstGeom>
          <a:noFill/>
          <a:ln w="9525">
            <a:noFill/>
            <a:miter lim="800000"/>
            <a:headEnd/>
            <a:tailEnd/>
          </a:ln>
        </p:spPr>
      </p:pic>
      <p:pic>
        <p:nvPicPr>
          <p:cNvPr id="149" name="Picture 20">
            <a:extLst>
              <a:ext uri="{FF2B5EF4-FFF2-40B4-BE49-F238E27FC236}">
                <a16:creationId xmlns:a16="http://schemas.microsoft.com/office/drawing/2014/main" id="{AD645BEE-0BDC-41D3-9087-7E6819F6EBE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1465"/>
          <a:stretch/>
        </p:blipFill>
        <p:spPr>
          <a:xfrm>
            <a:off x="6272470" y="5314626"/>
            <a:ext cx="390714" cy="369019"/>
          </a:xfrm>
          <a:prstGeom prst="rect">
            <a:avLst/>
          </a:prstGeom>
        </p:spPr>
      </p:pic>
      <p:pic>
        <p:nvPicPr>
          <p:cNvPr id="150" name="Picture 16">
            <a:extLst>
              <a:ext uri="{FF2B5EF4-FFF2-40B4-BE49-F238E27FC236}">
                <a16:creationId xmlns:a16="http://schemas.microsoft.com/office/drawing/2014/main" id="{C2E4BCDA-7A1E-4E87-8FFD-CA033B5465E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1002"/>
          <a:stretch/>
        </p:blipFill>
        <p:spPr>
          <a:xfrm>
            <a:off x="6802338" y="5290220"/>
            <a:ext cx="390714" cy="374013"/>
          </a:xfrm>
          <a:prstGeom prst="rect">
            <a:avLst/>
          </a:prstGeom>
        </p:spPr>
      </p:pic>
      <p:pic>
        <p:nvPicPr>
          <p:cNvPr id="151" name="図 10">
            <a:extLst>
              <a:ext uri="{FF2B5EF4-FFF2-40B4-BE49-F238E27FC236}">
                <a16:creationId xmlns:a16="http://schemas.microsoft.com/office/drawing/2014/main" id="{AB500E8F-59EF-4B02-99CE-C75AFBF2EB9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32207" y="5328857"/>
            <a:ext cx="354788" cy="354788"/>
          </a:xfrm>
          <a:prstGeom prst="rect">
            <a:avLst/>
          </a:prstGeom>
        </p:spPr>
      </p:pic>
      <p:pic>
        <p:nvPicPr>
          <p:cNvPr id="152" name="図 11">
            <a:extLst>
              <a:ext uri="{FF2B5EF4-FFF2-40B4-BE49-F238E27FC236}">
                <a16:creationId xmlns:a16="http://schemas.microsoft.com/office/drawing/2014/main" id="{5A418DA0-B817-4A5C-9D97-890914D0A06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826150" y="5297369"/>
            <a:ext cx="378770" cy="393920"/>
          </a:xfrm>
          <a:prstGeom prst="rect">
            <a:avLst/>
          </a:prstGeom>
        </p:spPr>
      </p:pic>
      <p:pic>
        <p:nvPicPr>
          <p:cNvPr id="153" name="Picture 149">
            <a:extLst>
              <a:ext uri="{FF2B5EF4-FFF2-40B4-BE49-F238E27FC236}">
                <a16:creationId xmlns:a16="http://schemas.microsoft.com/office/drawing/2014/main" id="{083FEB0D-3C66-455F-8A7E-E919D0FB9F5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gray">
          <a:xfrm>
            <a:off x="2768449" y="5324160"/>
            <a:ext cx="941653" cy="105746"/>
          </a:xfrm>
          <a:prstGeom prst="rect">
            <a:avLst/>
          </a:prstGeom>
        </p:spPr>
      </p:pic>
      <p:pic>
        <p:nvPicPr>
          <p:cNvPr id="154" name="Picture 38" descr="DB_blue">
            <a:extLst>
              <a:ext uri="{FF2B5EF4-FFF2-40B4-BE49-F238E27FC236}">
                <a16:creationId xmlns:a16="http://schemas.microsoft.com/office/drawing/2014/main" id="{C6223CBD-6F60-4F41-922C-658B597B5722}"/>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8344074" y="5327098"/>
            <a:ext cx="369706" cy="3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 name="Picture 39" descr="green">
            <a:extLst>
              <a:ext uri="{FF2B5EF4-FFF2-40B4-BE49-F238E27FC236}">
                <a16:creationId xmlns:a16="http://schemas.microsoft.com/office/drawing/2014/main" id="{43E372CA-EE00-4283-AF94-88A273253F81}"/>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8852936" y="5331482"/>
            <a:ext cx="373221" cy="3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Picture 40" descr="red">
            <a:extLst>
              <a:ext uri="{FF2B5EF4-FFF2-40B4-BE49-F238E27FC236}">
                <a16:creationId xmlns:a16="http://schemas.microsoft.com/office/drawing/2014/main" id="{AF15E8C6-0B0A-4A6D-BB79-C94344A7B26C}"/>
              </a:ext>
            </a:extLst>
          </p:cNvPr>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9365312" y="5331482"/>
            <a:ext cx="368849" cy="32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10" descr="3 blue Arrows in funnel gradients">
            <a:extLst>
              <a:ext uri="{FF2B5EF4-FFF2-40B4-BE49-F238E27FC236}">
                <a16:creationId xmlns:a16="http://schemas.microsoft.com/office/drawing/2014/main" id="{80B102F0-D186-4BDA-9EC5-BA06B8EE9F80}"/>
              </a:ext>
            </a:extLst>
          </p:cNvPr>
          <p:cNvPicPr>
            <a:picLocks noChangeAspect="1" noChangeArrowheads="1"/>
          </p:cNvPicPr>
          <p:nvPr/>
        </p:nvPicPr>
        <p:blipFill>
          <a:blip r:embed="rId12" cstate="print"/>
          <a:srcRect/>
          <a:stretch>
            <a:fillRect/>
          </a:stretch>
        </p:blipFill>
        <p:spPr bwMode="auto">
          <a:xfrm rot="16200000">
            <a:off x="6089927" y="3414629"/>
            <a:ext cx="381591" cy="3340341"/>
          </a:xfrm>
          <a:prstGeom prst="rect">
            <a:avLst/>
          </a:prstGeom>
          <a:noFill/>
        </p:spPr>
      </p:pic>
      <p:sp>
        <p:nvSpPr>
          <p:cNvPr id="158" name="Rounded Rectangle 39">
            <a:extLst>
              <a:ext uri="{FF2B5EF4-FFF2-40B4-BE49-F238E27FC236}">
                <a16:creationId xmlns:a16="http://schemas.microsoft.com/office/drawing/2014/main" id="{EE659195-FE28-4A15-9D2E-0DE1342AA618}"/>
              </a:ext>
            </a:extLst>
          </p:cNvPr>
          <p:cNvSpPr/>
          <p:nvPr/>
        </p:nvSpPr>
        <p:spPr bwMode="gray">
          <a:xfrm>
            <a:off x="2212743" y="1925840"/>
            <a:ext cx="1674202" cy="1929174"/>
          </a:xfrm>
          <a:prstGeom prst="roundRect">
            <a:avLst>
              <a:gd name="adj" fmla="val 7644"/>
            </a:avLst>
          </a:prstGeom>
          <a:noFill/>
          <a:ln w="12700" cap="flat" cmpd="sng" algn="ctr">
            <a:solidFill>
              <a:schemeClr val="tx1">
                <a:lumMod val="50000"/>
                <a:lumOff val="50000"/>
              </a:schemeClr>
            </a:solidFill>
            <a:prstDash val="lgDash"/>
            <a:miter lim="800000"/>
            <a:headEnd type="none" w="med" len="med"/>
            <a:tailEnd type="none" w="med" len="med"/>
          </a:ln>
          <a:effectLst/>
        </p:spPr>
        <p:txBody>
          <a:bodyPr lIns="80256" tIns="64207" rIns="80256" bIns="64207" rtlCol="0" anchor="ctr"/>
          <a:lstStyle/>
          <a:p>
            <a:pPr algn="ctr" defTabSz="1218987" fontAlgn="base">
              <a:spcBef>
                <a:spcPts val="535"/>
              </a:spcBef>
              <a:spcAft>
                <a:spcPct val="0"/>
              </a:spcAft>
              <a:buClr>
                <a:srgbClr val="F0AB00"/>
              </a:buClr>
              <a:buSzPct val="80000"/>
              <a:defRPr/>
            </a:pPr>
            <a:endParaRPr lang="en-US" sz="1275" kern="0" dirty="0">
              <a:solidFill>
                <a:prstClr val="black"/>
              </a:solidFill>
              <a:latin typeface="Arial" charset="0"/>
              <a:ea typeface="Arial" charset="0"/>
              <a:cs typeface="Arial" charset="0"/>
            </a:endParaRPr>
          </a:p>
        </p:txBody>
      </p:sp>
      <p:pic>
        <p:nvPicPr>
          <p:cNvPr id="159" name="Bild 3" descr="5_boardroom.png">
            <a:extLst>
              <a:ext uri="{FF2B5EF4-FFF2-40B4-BE49-F238E27FC236}">
                <a16:creationId xmlns:a16="http://schemas.microsoft.com/office/drawing/2014/main" id="{4EB0272F-BEC6-4468-8BB3-54063696AD0A}"/>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254562" y="2812226"/>
            <a:ext cx="1586720" cy="908830"/>
          </a:xfrm>
          <a:prstGeom prst="rect">
            <a:avLst/>
          </a:prstGeom>
        </p:spPr>
      </p:pic>
      <p:sp>
        <p:nvSpPr>
          <p:cNvPr id="160" name="テキスト ボックス 61">
            <a:extLst>
              <a:ext uri="{FF2B5EF4-FFF2-40B4-BE49-F238E27FC236}">
                <a16:creationId xmlns:a16="http://schemas.microsoft.com/office/drawing/2014/main" id="{D3BDE486-B46A-431A-8B97-7765E2149DF6}"/>
              </a:ext>
            </a:extLst>
          </p:cNvPr>
          <p:cNvSpPr txBox="1"/>
          <p:nvPr/>
        </p:nvSpPr>
        <p:spPr>
          <a:xfrm>
            <a:off x="8596924" y="4173039"/>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Data security</a:t>
            </a:r>
          </a:p>
        </p:txBody>
      </p:sp>
      <p:sp>
        <p:nvSpPr>
          <p:cNvPr id="161" name="テキスト ボックス 62">
            <a:extLst>
              <a:ext uri="{FF2B5EF4-FFF2-40B4-BE49-F238E27FC236}">
                <a16:creationId xmlns:a16="http://schemas.microsoft.com/office/drawing/2014/main" id="{28439E87-12C3-49CE-846E-84C719B8CD11}"/>
              </a:ext>
            </a:extLst>
          </p:cNvPr>
          <p:cNvSpPr txBox="1"/>
          <p:nvPr/>
        </p:nvSpPr>
        <p:spPr>
          <a:xfrm>
            <a:off x="8596924" y="4520531"/>
            <a:ext cx="1165014" cy="273166"/>
          </a:xfrm>
          <a:prstGeom prst="rect">
            <a:avLst/>
          </a:prstGeom>
          <a:solidFill>
            <a:schemeClr val="accent3">
              <a:lumMod val="20000"/>
              <a:lumOff val="80000"/>
            </a:schemeClr>
          </a:solidFill>
          <a:effectLst>
            <a:outerShdw blurRad="50800" dist="38100" dir="2700000" algn="tl" rotWithShape="0">
              <a:prstClr val="black">
                <a:alpha val="40000"/>
              </a:prstClr>
            </a:outerShdw>
          </a:effectLst>
        </p:spPr>
        <p:txBody>
          <a:bodyPr wrap="square" lIns="53973" tIns="0" rIns="53973" bIns="0" rtlCol="0" anchor="ctr">
            <a:noAutofit/>
          </a:bodyPr>
          <a:lstStyle/>
          <a:p>
            <a:pPr algn="ctr" defTabSz="1218987" fontAlgn="base">
              <a:spcBef>
                <a:spcPct val="50000"/>
              </a:spcBef>
              <a:spcAft>
                <a:spcPct val="0"/>
              </a:spcAft>
              <a:buClr>
                <a:srgbClr val="F0AB00"/>
              </a:buClr>
              <a:buSzPct val="80000"/>
              <a:defRPr/>
            </a:pPr>
            <a:r>
              <a:rPr kumimoji="1" lang="en-US" altLang="ja-JP" sz="825" b="1" kern="0" dirty="0">
                <a:solidFill>
                  <a:prstClr val="black"/>
                </a:solidFill>
                <a:latin typeface="Arial" charset="0"/>
                <a:ea typeface="Arial" charset="0"/>
                <a:cs typeface="Arial" charset="0"/>
              </a:rPr>
              <a:t>Monitoring</a:t>
            </a:r>
            <a:endParaRPr kumimoji="1" lang="ja-JP" altLang="en-US" sz="825" b="1" kern="0" dirty="0">
              <a:solidFill>
                <a:prstClr val="black"/>
              </a:solidFill>
              <a:latin typeface="Arial" charset="0"/>
              <a:ea typeface="Arial" charset="0"/>
              <a:cs typeface="Arial" charset="0"/>
            </a:endParaRPr>
          </a:p>
        </p:txBody>
      </p:sp>
      <p:sp>
        <p:nvSpPr>
          <p:cNvPr id="162" name="テキスト ボックス 63">
            <a:extLst>
              <a:ext uri="{FF2B5EF4-FFF2-40B4-BE49-F238E27FC236}">
                <a16:creationId xmlns:a16="http://schemas.microsoft.com/office/drawing/2014/main" id="{CFA89AEA-5FE6-4BA5-89F3-F8AA5E7E3C26}"/>
              </a:ext>
            </a:extLst>
          </p:cNvPr>
          <p:cNvSpPr txBox="1"/>
          <p:nvPr/>
        </p:nvSpPr>
        <p:spPr>
          <a:xfrm>
            <a:off x="2295956" y="1941671"/>
            <a:ext cx="1545327" cy="736596"/>
          </a:xfrm>
          <a:prstGeom prst="rect">
            <a:avLst/>
          </a:prstGeom>
          <a:noFill/>
          <a:ln>
            <a:noFill/>
          </a:ln>
        </p:spPr>
        <p:txBody>
          <a:bodyPr wrap="square" lIns="0" tIns="26987" rIns="0" bIns="26987" rtlCol="0" anchor="ctr" anchorCtr="0">
            <a:noAutofit/>
          </a:bodyPr>
          <a:lstStyle/>
          <a:p>
            <a:pPr algn="ctr" defTabSz="1218987" fontAlgn="base">
              <a:spcAft>
                <a:spcPct val="0"/>
              </a:spcAft>
              <a:buClr>
                <a:srgbClr val="F0AB00"/>
              </a:buClr>
              <a:buSzPct val="80000"/>
              <a:defRPr/>
            </a:pPr>
            <a:r>
              <a:rPr kumimoji="1" lang="en-US" altLang="ja-JP" sz="900" b="1" kern="0" dirty="0">
                <a:solidFill>
                  <a:prstClr val="black"/>
                </a:solidFill>
                <a:latin typeface="Arial" charset="0"/>
                <a:ea typeface="Arial" charset="0"/>
                <a:cs typeface="Arial" charset="0"/>
              </a:rPr>
              <a:t>SAP Digital Boardroom</a:t>
            </a:r>
          </a:p>
          <a:p>
            <a:pPr algn="ctr" defTabSz="1218987" fontAlgn="base">
              <a:spcAft>
                <a:spcPct val="0"/>
              </a:spcAft>
              <a:buClr>
                <a:srgbClr val="F0AB00"/>
              </a:buClr>
              <a:buSzPct val="80000"/>
              <a:defRPr/>
            </a:pPr>
            <a:endParaRPr kumimoji="1" lang="en-US" altLang="ja-JP" sz="900" kern="0" dirty="0">
              <a:solidFill>
                <a:prstClr val="black"/>
              </a:solidFill>
              <a:latin typeface="Arial" charset="0"/>
              <a:ea typeface="Arial" charset="0"/>
              <a:cs typeface="Arial" charset="0"/>
            </a:endParaRPr>
          </a:p>
          <a:p>
            <a:pPr marL="128528" indent="-128528" defTabSz="1218987" fontAlgn="base">
              <a:spcAft>
                <a:spcPct val="0"/>
              </a:spcAft>
              <a:buClr>
                <a:srgbClr val="F0AB00"/>
              </a:buClr>
              <a:buSzPct val="80000"/>
              <a:buFont typeface="Arial" panose="020B0604020202020204" pitchFamily="34" charset="0"/>
              <a:buChar char="•"/>
              <a:defRPr/>
            </a:pPr>
            <a:r>
              <a:rPr kumimoji="1" lang="en-US" altLang="ja-JP" sz="825" kern="0" dirty="0">
                <a:solidFill>
                  <a:prstClr val="black"/>
                </a:solidFill>
                <a:latin typeface="Arial" charset="0"/>
                <a:ea typeface="Arial" charset="0"/>
                <a:cs typeface="Arial" charset="0"/>
              </a:rPr>
              <a:t>Total Transparency</a:t>
            </a:r>
          </a:p>
          <a:p>
            <a:pPr marL="128528" indent="-128528" defTabSz="1218987" fontAlgn="base">
              <a:spcAft>
                <a:spcPct val="0"/>
              </a:spcAft>
              <a:buClr>
                <a:srgbClr val="F0AB00"/>
              </a:buClr>
              <a:buSzPct val="80000"/>
              <a:buFont typeface="Arial" panose="020B0604020202020204" pitchFamily="34" charset="0"/>
              <a:buChar char="•"/>
              <a:defRPr/>
            </a:pPr>
            <a:r>
              <a:rPr kumimoji="1" lang="en-US" altLang="ja-JP" sz="825" kern="0" dirty="0">
                <a:solidFill>
                  <a:prstClr val="black"/>
                </a:solidFill>
                <a:latin typeface="Arial" charset="0"/>
                <a:ea typeface="Arial" charset="0"/>
                <a:cs typeface="Arial" charset="0"/>
              </a:rPr>
              <a:t>Instant Data-Driven Insights</a:t>
            </a:r>
          </a:p>
          <a:p>
            <a:pPr marL="128528" indent="-128528" defTabSz="1218987" fontAlgn="base">
              <a:spcAft>
                <a:spcPct val="0"/>
              </a:spcAft>
              <a:buClr>
                <a:srgbClr val="F0AB00"/>
              </a:buClr>
              <a:buSzPct val="80000"/>
              <a:buFont typeface="Arial" panose="020B0604020202020204" pitchFamily="34" charset="0"/>
              <a:buChar char="•"/>
              <a:defRPr/>
            </a:pPr>
            <a:r>
              <a:rPr kumimoji="1" lang="en-US" altLang="ja-JP" sz="825" kern="0" dirty="0">
                <a:solidFill>
                  <a:prstClr val="black"/>
                </a:solidFill>
                <a:latin typeface="Arial" charset="0"/>
                <a:ea typeface="Arial" charset="0"/>
                <a:cs typeface="Arial" charset="0"/>
              </a:rPr>
              <a:t>Simplified Steering Meetings</a:t>
            </a:r>
          </a:p>
        </p:txBody>
      </p:sp>
      <p:sp>
        <p:nvSpPr>
          <p:cNvPr id="163" name="テキスト ボックス 64">
            <a:extLst>
              <a:ext uri="{FF2B5EF4-FFF2-40B4-BE49-F238E27FC236}">
                <a16:creationId xmlns:a16="http://schemas.microsoft.com/office/drawing/2014/main" id="{F02DF23A-A240-4242-A796-B153535A7002}"/>
              </a:ext>
            </a:extLst>
          </p:cNvPr>
          <p:cNvSpPr txBox="1"/>
          <p:nvPr/>
        </p:nvSpPr>
        <p:spPr>
          <a:xfrm>
            <a:off x="8398589" y="1962387"/>
            <a:ext cx="1586719" cy="687631"/>
          </a:xfrm>
          <a:prstGeom prst="rect">
            <a:avLst/>
          </a:prstGeom>
          <a:noFill/>
          <a:ln>
            <a:noFill/>
          </a:ln>
        </p:spPr>
        <p:txBody>
          <a:bodyPr wrap="square" lIns="53973" tIns="26987" rIns="53973" bIns="26987" rtlCol="0" anchor="ctr" anchorCtr="0">
            <a:noAutofit/>
          </a:bodyPr>
          <a:lstStyle/>
          <a:p>
            <a:pPr algn="ctr" defTabSz="1218987" fontAlgn="base">
              <a:spcAft>
                <a:spcPct val="0"/>
              </a:spcAft>
              <a:buClr>
                <a:srgbClr val="F0AB00"/>
              </a:buClr>
              <a:buSzPct val="80000"/>
              <a:defRPr/>
            </a:pPr>
            <a:r>
              <a:rPr kumimoji="1" lang="en-US" altLang="ja-JP" sz="900" b="1" kern="0" dirty="0">
                <a:solidFill>
                  <a:prstClr val="black"/>
                </a:solidFill>
                <a:latin typeface="Arial" charset="0"/>
                <a:ea typeface="Arial" charset="0"/>
                <a:cs typeface="Arial" charset="0"/>
              </a:rPr>
              <a:t>SAP Analytics Hub</a:t>
            </a:r>
          </a:p>
          <a:p>
            <a:pPr algn="ctr" defTabSz="1218987" fontAlgn="base">
              <a:spcAft>
                <a:spcPct val="0"/>
              </a:spcAft>
              <a:buClr>
                <a:srgbClr val="F0AB00"/>
              </a:buClr>
              <a:buSzPct val="80000"/>
              <a:defRPr/>
            </a:pPr>
            <a:endParaRPr kumimoji="1" lang="en-US" altLang="ja-JP" sz="900" kern="0" dirty="0">
              <a:solidFill>
                <a:prstClr val="black"/>
              </a:solidFill>
              <a:latin typeface="Arial" charset="0"/>
              <a:ea typeface="Arial" charset="0"/>
              <a:cs typeface="Arial" charset="0"/>
            </a:endParaRPr>
          </a:p>
          <a:p>
            <a:pPr algn="ctr" defTabSz="1218987" fontAlgn="base">
              <a:spcAft>
                <a:spcPct val="0"/>
              </a:spcAft>
              <a:buClr>
                <a:srgbClr val="F0AB00"/>
              </a:buClr>
              <a:buSzPct val="80000"/>
              <a:defRPr/>
            </a:pPr>
            <a:r>
              <a:rPr kumimoji="1" lang="en-US" altLang="ja-JP" sz="900" kern="0" dirty="0">
                <a:solidFill>
                  <a:prstClr val="black"/>
                </a:solidFill>
                <a:latin typeface="Arial" charset="0"/>
                <a:ea typeface="Arial" charset="0"/>
                <a:cs typeface="Arial" charset="0"/>
              </a:rPr>
              <a:t>A single entry point to find the analytics you need</a:t>
            </a:r>
            <a:endParaRPr kumimoji="1" lang="ja-JP" altLang="en-US" sz="900" kern="0" dirty="0">
              <a:solidFill>
                <a:prstClr val="black"/>
              </a:solidFill>
              <a:latin typeface="Arial" charset="0"/>
              <a:ea typeface="Arial" charset="0"/>
              <a:cs typeface="Arial" charset="0"/>
            </a:endParaRPr>
          </a:p>
        </p:txBody>
      </p:sp>
      <p:pic>
        <p:nvPicPr>
          <p:cNvPr id="164" name="図 9">
            <a:extLst>
              <a:ext uri="{FF2B5EF4-FFF2-40B4-BE49-F238E27FC236}">
                <a16:creationId xmlns:a16="http://schemas.microsoft.com/office/drawing/2014/main" id="{529E0555-C963-4091-80FC-AA25C154DFFF}"/>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8596925" y="2600438"/>
            <a:ext cx="1227003" cy="1227003"/>
          </a:xfrm>
          <a:prstGeom prst="rect">
            <a:avLst/>
          </a:prstGeom>
        </p:spPr>
      </p:pic>
      <p:sp>
        <p:nvSpPr>
          <p:cNvPr id="165" name="Rectangle 37">
            <a:extLst>
              <a:ext uri="{FF2B5EF4-FFF2-40B4-BE49-F238E27FC236}">
                <a16:creationId xmlns:a16="http://schemas.microsoft.com/office/drawing/2014/main" id="{6A31B762-1D96-42A7-8E26-0D6F381A56E5}"/>
              </a:ext>
            </a:extLst>
          </p:cNvPr>
          <p:cNvSpPr/>
          <p:nvPr/>
        </p:nvSpPr>
        <p:spPr>
          <a:xfrm>
            <a:off x="2174249" y="1641790"/>
            <a:ext cx="2130050" cy="276993"/>
          </a:xfrm>
          <a:prstGeom prst="rect">
            <a:avLst/>
          </a:prstGeom>
          <a:effectLst/>
        </p:spPr>
        <p:txBody>
          <a:bodyPr wrap="square" lIns="91434" tIns="45717" rIns="91434" bIns="45717">
            <a:spAutoFit/>
          </a:bodyPr>
          <a:lstStyle/>
          <a:p>
            <a:pPr defTabSz="1218987">
              <a:defRPr/>
            </a:pPr>
            <a:r>
              <a:rPr lang="en-US" sz="1200" b="1" dirty="0">
                <a:solidFill>
                  <a:srgbClr val="0076CB"/>
                </a:solidFill>
                <a:latin typeface="Arial" charset="0"/>
                <a:ea typeface="Arial" charset="0"/>
                <a:cs typeface="Arial" charset="0"/>
              </a:rPr>
              <a:t>SAP Analytics Cloud</a:t>
            </a:r>
          </a:p>
        </p:txBody>
      </p:sp>
      <p:pic>
        <p:nvPicPr>
          <p:cNvPr id="166" name="Picture 3">
            <a:extLst>
              <a:ext uri="{FF2B5EF4-FFF2-40B4-BE49-F238E27FC236}">
                <a16:creationId xmlns:a16="http://schemas.microsoft.com/office/drawing/2014/main" id="{A3624097-DAF4-4980-931F-A77D79FBA28C}"/>
              </a:ext>
            </a:extLst>
          </p:cNvPr>
          <p:cNvPicPr>
            <a:picLocks noChangeAspect="1"/>
          </p:cNvPicPr>
          <p:nvPr/>
        </p:nvPicPr>
        <p:blipFill>
          <a:blip r:embed="rId15"/>
          <a:stretch>
            <a:fillRect/>
          </a:stretch>
        </p:blipFill>
        <p:spPr>
          <a:xfrm>
            <a:off x="2617427" y="5479931"/>
            <a:ext cx="1116827" cy="104682"/>
          </a:xfrm>
          <a:prstGeom prst="rect">
            <a:avLst/>
          </a:prstGeom>
        </p:spPr>
      </p:pic>
      <p:pic>
        <p:nvPicPr>
          <p:cNvPr id="167" name="Picture 18">
            <a:extLst>
              <a:ext uri="{FF2B5EF4-FFF2-40B4-BE49-F238E27FC236}">
                <a16:creationId xmlns:a16="http://schemas.microsoft.com/office/drawing/2014/main" id="{B6370241-D968-4617-9467-071EB5BC5B92}"/>
              </a:ext>
            </a:extLst>
          </p:cNvPr>
          <p:cNvPicPr>
            <a:picLocks noChangeAspect="1"/>
          </p:cNvPicPr>
          <p:nvPr/>
        </p:nvPicPr>
        <p:blipFill>
          <a:blip r:embed="rId16"/>
          <a:stretch>
            <a:fillRect/>
          </a:stretch>
        </p:blipFill>
        <p:spPr>
          <a:xfrm>
            <a:off x="3824562" y="5323533"/>
            <a:ext cx="733474" cy="106374"/>
          </a:xfrm>
          <a:prstGeom prst="rect">
            <a:avLst/>
          </a:prstGeom>
        </p:spPr>
      </p:pic>
      <p:pic>
        <p:nvPicPr>
          <p:cNvPr id="168" name="Picture 21">
            <a:extLst>
              <a:ext uri="{FF2B5EF4-FFF2-40B4-BE49-F238E27FC236}">
                <a16:creationId xmlns:a16="http://schemas.microsoft.com/office/drawing/2014/main" id="{546AC604-6ED5-4BD3-BB84-5B5FF83E2C35}"/>
              </a:ext>
            </a:extLst>
          </p:cNvPr>
          <p:cNvPicPr>
            <a:picLocks noChangeAspect="1"/>
          </p:cNvPicPr>
          <p:nvPr/>
        </p:nvPicPr>
        <p:blipFill>
          <a:blip r:embed="rId17"/>
          <a:stretch>
            <a:fillRect/>
          </a:stretch>
        </p:blipFill>
        <p:spPr>
          <a:xfrm>
            <a:off x="8363492" y="1699296"/>
            <a:ext cx="1705227" cy="134965"/>
          </a:xfrm>
          <a:prstGeom prst="rect">
            <a:avLst/>
          </a:prstGeom>
        </p:spPr>
      </p:pic>
      <p:sp>
        <p:nvSpPr>
          <p:cNvPr id="169" name="Rectangle 37">
            <a:extLst>
              <a:ext uri="{FF2B5EF4-FFF2-40B4-BE49-F238E27FC236}">
                <a16:creationId xmlns:a16="http://schemas.microsoft.com/office/drawing/2014/main" id="{2D7F44B9-6A76-40E8-B18C-7852B41C89F0}"/>
              </a:ext>
            </a:extLst>
          </p:cNvPr>
          <p:cNvSpPr/>
          <p:nvPr/>
        </p:nvSpPr>
        <p:spPr>
          <a:xfrm>
            <a:off x="3734253" y="5394621"/>
            <a:ext cx="2130050" cy="253910"/>
          </a:xfrm>
          <a:prstGeom prst="rect">
            <a:avLst/>
          </a:prstGeom>
          <a:effectLst/>
        </p:spPr>
        <p:txBody>
          <a:bodyPr wrap="square" lIns="91434" tIns="45717" rIns="91434" bIns="45717">
            <a:spAutoFit/>
          </a:bodyPr>
          <a:lstStyle/>
          <a:p>
            <a:pPr defTabSz="1218987">
              <a:defRPr/>
            </a:pPr>
            <a:r>
              <a:rPr lang="en-US" sz="1050" b="1" dirty="0">
                <a:solidFill>
                  <a:prstClr val="black"/>
                </a:solidFill>
                <a:latin typeface="Arial" charset="0"/>
                <a:ea typeface="Arial" charset="0"/>
                <a:cs typeface="Arial" charset="0"/>
              </a:rPr>
              <a:t>SAP Business Objects</a:t>
            </a:r>
          </a:p>
        </p:txBody>
      </p:sp>
    </p:spTree>
    <p:extLst>
      <p:ext uri="{BB962C8B-B14F-4D97-AF65-F5344CB8AC3E}">
        <p14:creationId xmlns:p14="http://schemas.microsoft.com/office/powerpoint/2010/main" val="303234053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coming in SAC</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067F33E8-9A00-4FC0-9829-CA0CC330CCA0}"/>
              </a:ext>
            </a:extLst>
          </p:cNvPr>
          <p:cNvSpPr/>
          <p:nvPr/>
        </p:nvSpPr>
        <p:spPr>
          <a:xfrm>
            <a:off x="1066800" y="14478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S/4HANA </a:t>
            </a:r>
          </a:p>
          <a:p>
            <a:pPr algn="ctr" defTabSz="1218987"/>
            <a:r>
              <a:rPr lang="en-US" sz="2400" dirty="0">
                <a:solidFill>
                  <a:prstClr val="white"/>
                </a:solidFill>
                <a:latin typeface="Calibri"/>
              </a:rPr>
              <a:t>Finance</a:t>
            </a:r>
          </a:p>
        </p:txBody>
      </p:sp>
      <p:sp>
        <p:nvSpPr>
          <p:cNvPr id="3" name="Rectangle 2">
            <a:extLst>
              <a:ext uri="{FF2B5EF4-FFF2-40B4-BE49-F238E27FC236}">
                <a16:creationId xmlns:a16="http://schemas.microsoft.com/office/drawing/2014/main" id="{5ED3F125-2729-4E31-8447-D8A51A1A125F}"/>
              </a:ext>
            </a:extLst>
          </p:cNvPr>
          <p:cNvSpPr/>
          <p:nvPr/>
        </p:nvSpPr>
        <p:spPr>
          <a:xfrm>
            <a:off x="1071074" y="32004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Field Glass</a:t>
            </a:r>
          </a:p>
          <a:p>
            <a:pPr algn="ctr" defTabSz="1218987"/>
            <a:r>
              <a:rPr lang="en-US" sz="2400" dirty="0">
                <a:solidFill>
                  <a:prstClr val="white"/>
                </a:solidFill>
                <a:latin typeface="Calibri"/>
              </a:rPr>
              <a:t>Contractor</a:t>
            </a:r>
          </a:p>
        </p:txBody>
      </p:sp>
      <p:sp>
        <p:nvSpPr>
          <p:cNvPr id="4" name="Rectangle 3">
            <a:extLst>
              <a:ext uri="{FF2B5EF4-FFF2-40B4-BE49-F238E27FC236}">
                <a16:creationId xmlns:a16="http://schemas.microsoft.com/office/drawing/2014/main" id="{AA15B4A2-14EF-4C78-B717-31FC6892B719}"/>
              </a:ext>
            </a:extLst>
          </p:cNvPr>
          <p:cNvSpPr/>
          <p:nvPr/>
        </p:nvSpPr>
        <p:spPr>
          <a:xfrm>
            <a:off x="8458201" y="14478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Hybris </a:t>
            </a:r>
          </a:p>
          <a:p>
            <a:pPr algn="ctr" defTabSz="1218987"/>
            <a:r>
              <a:rPr lang="en-US" sz="2400" dirty="0">
                <a:solidFill>
                  <a:prstClr val="white"/>
                </a:solidFill>
                <a:latin typeface="Calibri"/>
              </a:rPr>
              <a:t>eCommerce</a:t>
            </a:r>
          </a:p>
        </p:txBody>
      </p:sp>
      <p:sp>
        <p:nvSpPr>
          <p:cNvPr id="5" name="Rectangle 4">
            <a:extLst>
              <a:ext uri="{FF2B5EF4-FFF2-40B4-BE49-F238E27FC236}">
                <a16:creationId xmlns:a16="http://schemas.microsoft.com/office/drawing/2014/main" id="{8DC3819C-0FA4-41E0-9B2A-752B380E857F}"/>
              </a:ext>
            </a:extLst>
          </p:cNvPr>
          <p:cNvSpPr/>
          <p:nvPr/>
        </p:nvSpPr>
        <p:spPr>
          <a:xfrm>
            <a:off x="8458201" y="32004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Success Factors</a:t>
            </a:r>
          </a:p>
          <a:p>
            <a:pPr algn="ctr" defTabSz="1218987"/>
            <a:r>
              <a:rPr lang="en-US" sz="2400" dirty="0">
                <a:solidFill>
                  <a:prstClr val="white"/>
                </a:solidFill>
                <a:latin typeface="Calibri"/>
              </a:rPr>
              <a:t>HR</a:t>
            </a:r>
          </a:p>
        </p:txBody>
      </p:sp>
      <p:sp>
        <p:nvSpPr>
          <p:cNvPr id="6" name="Rectangle 5">
            <a:extLst>
              <a:ext uri="{FF2B5EF4-FFF2-40B4-BE49-F238E27FC236}">
                <a16:creationId xmlns:a16="http://schemas.microsoft.com/office/drawing/2014/main" id="{D5E57D08-4735-43D7-AFD0-018A2BBAD20D}"/>
              </a:ext>
            </a:extLst>
          </p:cNvPr>
          <p:cNvSpPr/>
          <p:nvPr/>
        </p:nvSpPr>
        <p:spPr>
          <a:xfrm>
            <a:off x="8482990" y="4953000"/>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Concur</a:t>
            </a:r>
          </a:p>
          <a:p>
            <a:pPr algn="ctr" defTabSz="1218987"/>
            <a:r>
              <a:rPr lang="en-US" sz="2400" dirty="0">
                <a:solidFill>
                  <a:prstClr val="white"/>
                </a:solidFill>
                <a:latin typeface="Calibri"/>
              </a:rPr>
              <a:t>Travel and Exp.</a:t>
            </a:r>
          </a:p>
        </p:txBody>
      </p:sp>
      <p:sp>
        <p:nvSpPr>
          <p:cNvPr id="8" name="Rectangle 7">
            <a:extLst>
              <a:ext uri="{FF2B5EF4-FFF2-40B4-BE49-F238E27FC236}">
                <a16:creationId xmlns:a16="http://schemas.microsoft.com/office/drawing/2014/main" id="{57E91DB7-BDBD-43D2-B0FE-CE335BF35C92}"/>
              </a:ext>
            </a:extLst>
          </p:cNvPr>
          <p:cNvSpPr/>
          <p:nvPr/>
        </p:nvSpPr>
        <p:spPr>
          <a:xfrm>
            <a:off x="1085727" y="4950314"/>
            <a:ext cx="2667000" cy="1142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Office Locations</a:t>
            </a:r>
          </a:p>
          <a:p>
            <a:pPr algn="ctr" defTabSz="1218987"/>
            <a:r>
              <a:rPr lang="en-US" sz="2400" dirty="0">
                <a:solidFill>
                  <a:prstClr val="white"/>
                </a:solidFill>
                <a:latin typeface="Calibri"/>
              </a:rPr>
              <a:t>Geo Coordinates</a:t>
            </a:r>
          </a:p>
        </p:txBody>
      </p:sp>
      <p:sp>
        <p:nvSpPr>
          <p:cNvPr id="10" name="Oval 9">
            <a:extLst>
              <a:ext uri="{FF2B5EF4-FFF2-40B4-BE49-F238E27FC236}">
                <a16:creationId xmlns:a16="http://schemas.microsoft.com/office/drawing/2014/main" id="{65F89B60-EB0D-4173-876B-CFFFA1726932}"/>
              </a:ext>
            </a:extLst>
          </p:cNvPr>
          <p:cNvSpPr/>
          <p:nvPr/>
        </p:nvSpPr>
        <p:spPr>
          <a:xfrm>
            <a:off x="4444390" y="2054696"/>
            <a:ext cx="3276600" cy="2895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Digital Boardroom</a:t>
            </a:r>
          </a:p>
        </p:txBody>
      </p:sp>
    </p:spTree>
    <p:extLst>
      <p:ext uri="{BB962C8B-B14F-4D97-AF65-F5344CB8AC3E}">
        <p14:creationId xmlns:p14="http://schemas.microsoft.com/office/powerpoint/2010/main" val="2110544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How </a:t>
            </a:r>
            <a:r>
              <a:rPr lang="en-IN" sz="3200" dirty="0">
                <a:solidFill>
                  <a:schemeClr val="tx2">
                    <a:lumMod val="60000"/>
                    <a:lumOff val="40000"/>
                  </a:schemeClr>
                </a:solidFill>
                <a:latin typeface="Patua One" pitchFamily="2" charset="0"/>
              </a:rPr>
              <a:t>decision making happens?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052" name="Picture 4">
            <a:extLst>
              <a:ext uri="{FF2B5EF4-FFF2-40B4-BE49-F238E27FC236}">
                <a16:creationId xmlns:a16="http://schemas.microsoft.com/office/drawing/2014/main" id="{B44EA0FD-4709-449B-A0D6-D00CA5378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2" y="1304611"/>
            <a:ext cx="5662932" cy="4847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8C4FB-05A8-4619-ADDA-C32CFEF17FE9}"/>
              </a:ext>
            </a:extLst>
          </p:cNvPr>
          <p:cNvSpPr txBox="1"/>
          <p:nvPr/>
        </p:nvSpPr>
        <p:spPr>
          <a:xfrm>
            <a:off x="8184232" y="1772816"/>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Data engineer</a:t>
            </a:r>
          </a:p>
          <a:p>
            <a:pPr defTabSz="1218987">
              <a:defRPr/>
            </a:pPr>
            <a:r>
              <a:rPr lang="en-US" sz="1600" dirty="0">
                <a:solidFill>
                  <a:srgbClr val="FFC000"/>
                </a:solidFill>
                <a:latin typeface="Buxton Sketch" panose="03080500000500000004" pitchFamily="66" charset="0"/>
              </a:rPr>
              <a:t>Collect and track</a:t>
            </a:r>
          </a:p>
        </p:txBody>
      </p:sp>
      <p:sp>
        <p:nvSpPr>
          <p:cNvPr id="15" name="TextBox 14">
            <a:extLst>
              <a:ext uri="{FF2B5EF4-FFF2-40B4-BE49-F238E27FC236}">
                <a16:creationId xmlns:a16="http://schemas.microsoft.com/office/drawing/2014/main" id="{AE2B8119-C198-4473-B0D3-EE2BEE32A153}"/>
              </a:ext>
            </a:extLst>
          </p:cNvPr>
          <p:cNvSpPr txBox="1"/>
          <p:nvPr/>
        </p:nvSpPr>
        <p:spPr>
          <a:xfrm>
            <a:off x="8782700" y="3524105"/>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Data scientist</a:t>
            </a:r>
          </a:p>
          <a:p>
            <a:pPr defTabSz="1218987">
              <a:defRPr/>
            </a:pPr>
            <a:r>
              <a:rPr lang="en-US" sz="1600" dirty="0">
                <a:solidFill>
                  <a:srgbClr val="FFC000"/>
                </a:solidFill>
                <a:latin typeface="Buxton Sketch" panose="03080500000500000004" pitchFamily="66" charset="0"/>
              </a:rPr>
              <a:t>analyze</a:t>
            </a:r>
          </a:p>
        </p:txBody>
      </p:sp>
      <p:sp>
        <p:nvSpPr>
          <p:cNvPr id="16" name="TextBox 15">
            <a:extLst>
              <a:ext uri="{FF2B5EF4-FFF2-40B4-BE49-F238E27FC236}">
                <a16:creationId xmlns:a16="http://schemas.microsoft.com/office/drawing/2014/main" id="{C0CD3476-2BB4-4AA1-946F-AFE9149666AB}"/>
              </a:ext>
            </a:extLst>
          </p:cNvPr>
          <p:cNvSpPr txBox="1"/>
          <p:nvPr/>
        </p:nvSpPr>
        <p:spPr>
          <a:xfrm>
            <a:off x="6481172" y="5294733"/>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Data scientist</a:t>
            </a:r>
          </a:p>
          <a:p>
            <a:pPr defTabSz="1218987">
              <a:defRPr/>
            </a:pPr>
            <a:r>
              <a:rPr lang="en-US" sz="1600" dirty="0">
                <a:solidFill>
                  <a:srgbClr val="FFC000"/>
                </a:solidFill>
                <a:latin typeface="Buxton Sketch" panose="03080500000500000004" pitchFamily="66" charset="0"/>
              </a:rPr>
              <a:t>Predict using models</a:t>
            </a:r>
          </a:p>
        </p:txBody>
      </p:sp>
      <p:sp>
        <p:nvSpPr>
          <p:cNvPr id="17" name="TextBox 16">
            <a:extLst>
              <a:ext uri="{FF2B5EF4-FFF2-40B4-BE49-F238E27FC236}">
                <a16:creationId xmlns:a16="http://schemas.microsoft.com/office/drawing/2014/main" id="{50DB89E6-9416-4D39-9738-515E78702264}"/>
              </a:ext>
            </a:extLst>
          </p:cNvPr>
          <p:cNvSpPr txBox="1"/>
          <p:nvPr/>
        </p:nvSpPr>
        <p:spPr>
          <a:xfrm>
            <a:off x="1317772" y="3524105"/>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Decision Makers</a:t>
            </a:r>
          </a:p>
          <a:p>
            <a:pPr defTabSz="1218987">
              <a:defRPr/>
            </a:pPr>
            <a:r>
              <a:rPr lang="en-US" sz="1600" dirty="0">
                <a:solidFill>
                  <a:srgbClr val="FFC000"/>
                </a:solidFill>
                <a:latin typeface="Buxton Sketch" panose="03080500000500000004" pitchFamily="66" charset="0"/>
              </a:rPr>
              <a:t>CEO’s office</a:t>
            </a:r>
          </a:p>
        </p:txBody>
      </p:sp>
      <p:sp>
        <p:nvSpPr>
          <p:cNvPr id="18" name="TextBox 17">
            <a:extLst>
              <a:ext uri="{FF2B5EF4-FFF2-40B4-BE49-F238E27FC236}">
                <a16:creationId xmlns:a16="http://schemas.microsoft.com/office/drawing/2014/main" id="{9EA7B3D7-9D4B-4454-84AC-9BC3F0847F30}"/>
              </a:ext>
            </a:extLst>
          </p:cNvPr>
          <p:cNvSpPr txBox="1"/>
          <p:nvPr/>
        </p:nvSpPr>
        <p:spPr>
          <a:xfrm>
            <a:off x="2135560" y="1375087"/>
            <a:ext cx="2448272" cy="707886"/>
          </a:xfrm>
          <a:prstGeom prst="rect">
            <a:avLst/>
          </a:prstGeom>
          <a:noFill/>
        </p:spPr>
        <p:txBody>
          <a:bodyPr wrap="square" rtlCol="0">
            <a:spAutoFit/>
          </a:bodyPr>
          <a:lstStyle/>
          <a:p>
            <a:pPr defTabSz="1218987">
              <a:defRPr/>
            </a:pPr>
            <a:r>
              <a:rPr lang="en-US" sz="2400" dirty="0">
                <a:solidFill>
                  <a:prstClr val="black"/>
                </a:solidFill>
                <a:latin typeface="Buxton Sketch" panose="03080500000500000004" pitchFamily="66" charset="0"/>
              </a:rPr>
              <a:t>Employees</a:t>
            </a:r>
          </a:p>
          <a:p>
            <a:pPr defTabSz="1218987">
              <a:defRPr/>
            </a:pPr>
            <a:r>
              <a:rPr lang="en-US" sz="1600" dirty="0">
                <a:solidFill>
                  <a:srgbClr val="FFC000"/>
                </a:solidFill>
                <a:latin typeface="Buxton Sketch" panose="03080500000500000004" pitchFamily="66" charset="0"/>
              </a:rPr>
              <a:t>Act accordingly</a:t>
            </a:r>
          </a:p>
        </p:txBody>
      </p:sp>
    </p:spTree>
    <p:extLst>
      <p:ext uri="{BB962C8B-B14F-4D97-AF65-F5344CB8AC3E}">
        <p14:creationId xmlns:p14="http://schemas.microsoft.com/office/powerpoint/2010/main" val="16401600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SAP Intelligent Enterprise Strategy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FA3A9536-5394-4EC8-A823-598AB9D2D36B}"/>
              </a:ext>
            </a:extLst>
          </p:cNvPr>
          <p:cNvPicPr>
            <a:picLocks noChangeAspect="1"/>
          </p:cNvPicPr>
          <p:nvPr/>
        </p:nvPicPr>
        <p:blipFill>
          <a:blip r:embed="rId3"/>
          <a:stretch>
            <a:fillRect/>
          </a:stretch>
        </p:blipFill>
        <p:spPr>
          <a:xfrm>
            <a:off x="635797" y="933559"/>
            <a:ext cx="10920406" cy="5364945"/>
          </a:xfrm>
          <a:prstGeom prst="rect">
            <a:avLst/>
          </a:prstGeom>
        </p:spPr>
      </p:pic>
    </p:spTree>
    <p:extLst>
      <p:ext uri="{BB962C8B-B14F-4D97-AF65-F5344CB8AC3E}">
        <p14:creationId xmlns:p14="http://schemas.microsoft.com/office/powerpoint/2010/main" val="5644270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Machine Learning</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0A3CF86-AB62-4DBF-A4BF-38F4C9A4E7D5}"/>
              </a:ext>
            </a:extLst>
          </p:cNvPr>
          <p:cNvSpPr txBox="1"/>
          <p:nvPr/>
        </p:nvSpPr>
        <p:spPr>
          <a:xfrm>
            <a:off x="152401" y="990600"/>
            <a:ext cx="11807195" cy="2308324"/>
          </a:xfrm>
          <a:prstGeom prst="rect">
            <a:avLst/>
          </a:prstGeom>
          <a:noFill/>
        </p:spPr>
        <p:txBody>
          <a:bodyPr wrap="square" rtlCol="0">
            <a:spAutoFit/>
          </a:bodyPr>
          <a:lstStyle/>
          <a:p>
            <a:pPr defTabSz="1218987"/>
            <a:r>
              <a:rPr lang="en-US" sz="2400" dirty="0">
                <a:solidFill>
                  <a:prstClr val="black"/>
                </a:solidFill>
                <a:latin typeface="Calibri"/>
              </a:rPr>
              <a:t>It is a field of </a:t>
            </a:r>
            <a:r>
              <a:rPr lang="en-US" sz="2400" b="1" dirty="0">
                <a:solidFill>
                  <a:prstClr val="black"/>
                </a:solidFill>
                <a:latin typeface="Calibri"/>
              </a:rPr>
              <a:t>study</a:t>
            </a:r>
            <a:r>
              <a:rPr lang="en-US" sz="2400" dirty="0">
                <a:solidFill>
                  <a:prstClr val="black"/>
                </a:solidFill>
                <a:latin typeface="Calibri"/>
              </a:rPr>
              <a:t> that gives computers the capability to learn w/p being explicitly programmed.</a:t>
            </a:r>
          </a:p>
          <a:p>
            <a:pPr defTabSz="1218987"/>
            <a:r>
              <a:rPr lang="en-US" sz="2400" dirty="0">
                <a:solidFill>
                  <a:prstClr val="black"/>
                </a:solidFill>
                <a:latin typeface="Calibri"/>
              </a:rPr>
              <a:t>e.g. Amazon</a:t>
            </a:r>
          </a:p>
          <a:p>
            <a:pPr defTabSz="1218987"/>
            <a:r>
              <a:rPr lang="en-US" sz="2400" dirty="0">
                <a:solidFill>
                  <a:prstClr val="black"/>
                </a:solidFill>
                <a:latin typeface="Calibri"/>
              </a:rPr>
              <a:t>Is there any human who is sitting behind the scenes and checking your browsing history and favorable products to prepare the webpage as per your choices?</a:t>
            </a:r>
          </a:p>
          <a:p>
            <a:pPr defTabSz="1218987"/>
            <a:r>
              <a:rPr lang="en-US" sz="2400" dirty="0">
                <a:solidFill>
                  <a:prstClr val="black"/>
                </a:solidFill>
                <a:latin typeface="Calibri"/>
              </a:rPr>
              <a:t>Huge human effort</a:t>
            </a:r>
          </a:p>
        </p:txBody>
      </p:sp>
      <p:sp>
        <p:nvSpPr>
          <p:cNvPr id="3" name="Rectangle 2">
            <a:extLst>
              <a:ext uri="{FF2B5EF4-FFF2-40B4-BE49-F238E27FC236}">
                <a16:creationId xmlns:a16="http://schemas.microsoft.com/office/drawing/2014/main" id="{090682F4-2926-43B0-93E5-F7C0D850798A}"/>
              </a:ext>
            </a:extLst>
          </p:cNvPr>
          <p:cNvSpPr/>
          <p:nvPr/>
        </p:nvSpPr>
        <p:spPr>
          <a:xfrm>
            <a:off x="2212680" y="419100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Computer</a:t>
            </a:r>
          </a:p>
        </p:txBody>
      </p:sp>
      <p:cxnSp>
        <p:nvCxnSpPr>
          <p:cNvPr id="5" name="Straight Arrow Connector 4">
            <a:extLst>
              <a:ext uri="{FF2B5EF4-FFF2-40B4-BE49-F238E27FC236}">
                <a16:creationId xmlns:a16="http://schemas.microsoft.com/office/drawing/2014/main" id="{AC9C624B-A25E-43D0-AE73-1D5F7A27A41A}"/>
              </a:ext>
            </a:extLst>
          </p:cNvPr>
          <p:cNvCxnSpPr/>
          <p:nvPr/>
        </p:nvCxnSpPr>
        <p:spPr>
          <a:xfrm>
            <a:off x="762000" y="4343400"/>
            <a:ext cx="1450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E57BEFC-B2D5-4C19-A9B5-2478FB34ACC7}"/>
              </a:ext>
            </a:extLst>
          </p:cNvPr>
          <p:cNvSpPr txBox="1"/>
          <p:nvPr/>
        </p:nvSpPr>
        <p:spPr>
          <a:xfrm>
            <a:off x="914400" y="3881736"/>
            <a:ext cx="1298280" cy="461665"/>
          </a:xfrm>
          <a:prstGeom prst="rect">
            <a:avLst/>
          </a:prstGeom>
          <a:noFill/>
        </p:spPr>
        <p:txBody>
          <a:bodyPr wrap="square" rtlCol="0">
            <a:spAutoFit/>
          </a:bodyPr>
          <a:lstStyle/>
          <a:p>
            <a:pPr defTabSz="1218987"/>
            <a:r>
              <a:rPr lang="en-US" sz="2400" dirty="0">
                <a:solidFill>
                  <a:prstClr val="black"/>
                </a:solidFill>
                <a:latin typeface="Calibri"/>
              </a:rPr>
              <a:t>data</a:t>
            </a:r>
          </a:p>
        </p:txBody>
      </p:sp>
      <p:sp>
        <p:nvSpPr>
          <p:cNvPr id="7" name="TextBox 6">
            <a:extLst>
              <a:ext uri="{FF2B5EF4-FFF2-40B4-BE49-F238E27FC236}">
                <a16:creationId xmlns:a16="http://schemas.microsoft.com/office/drawing/2014/main" id="{9F7DCFD0-BF98-40B2-9DD1-499FA739CD76}"/>
              </a:ext>
            </a:extLst>
          </p:cNvPr>
          <p:cNvSpPr txBox="1"/>
          <p:nvPr/>
        </p:nvSpPr>
        <p:spPr>
          <a:xfrm>
            <a:off x="838200" y="4695379"/>
            <a:ext cx="1298280" cy="461665"/>
          </a:xfrm>
          <a:prstGeom prst="rect">
            <a:avLst/>
          </a:prstGeom>
          <a:noFill/>
        </p:spPr>
        <p:txBody>
          <a:bodyPr wrap="square" rtlCol="0">
            <a:spAutoFit/>
          </a:bodyPr>
          <a:lstStyle/>
          <a:p>
            <a:pPr defTabSz="1218987"/>
            <a:r>
              <a:rPr lang="en-US" sz="2400" dirty="0">
                <a:solidFill>
                  <a:prstClr val="black"/>
                </a:solidFill>
                <a:latin typeface="Calibri"/>
              </a:rPr>
              <a:t>program</a:t>
            </a:r>
          </a:p>
        </p:txBody>
      </p:sp>
      <p:cxnSp>
        <p:nvCxnSpPr>
          <p:cNvPr id="9" name="Straight Arrow Connector 8">
            <a:extLst>
              <a:ext uri="{FF2B5EF4-FFF2-40B4-BE49-F238E27FC236}">
                <a16:creationId xmlns:a16="http://schemas.microsoft.com/office/drawing/2014/main" id="{C0FA52F1-AADD-41AD-8886-32C488B594C8}"/>
              </a:ext>
            </a:extLst>
          </p:cNvPr>
          <p:cNvCxnSpPr/>
          <p:nvPr/>
        </p:nvCxnSpPr>
        <p:spPr>
          <a:xfrm>
            <a:off x="762000" y="5157043"/>
            <a:ext cx="1450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CBFDBE-804F-4794-9885-1CD875A09D4F}"/>
              </a:ext>
            </a:extLst>
          </p:cNvPr>
          <p:cNvCxnSpPr>
            <a:cxnSpLocks/>
            <a:stCxn id="3" idx="3"/>
          </p:cNvCxnSpPr>
          <p:nvPr/>
        </p:nvCxnSpPr>
        <p:spPr>
          <a:xfrm>
            <a:off x="4270080" y="4800600"/>
            <a:ext cx="119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12792A8-C062-41AA-ADE3-BEEC78A5EDFB}"/>
              </a:ext>
            </a:extLst>
          </p:cNvPr>
          <p:cNvSpPr txBox="1"/>
          <p:nvPr/>
        </p:nvSpPr>
        <p:spPr>
          <a:xfrm>
            <a:off x="4419600" y="4267201"/>
            <a:ext cx="1371600" cy="461665"/>
          </a:xfrm>
          <a:prstGeom prst="rect">
            <a:avLst/>
          </a:prstGeom>
          <a:noFill/>
        </p:spPr>
        <p:txBody>
          <a:bodyPr wrap="square" rtlCol="0">
            <a:spAutoFit/>
          </a:bodyPr>
          <a:lstStyle/>
          <a:p>
            <a:pPr defTabSz="1218987"/>
            <a:r>
              <a:rPr lang="en-US" sz="2400" dirty="0">
                <a:solidFill>
                  <a:prstClr val="black"/>
                </a:solidFill>
                <a:latin typeface="Calibri"/>
              </a:rPr>
              <a:t>Output</a:t>
            </a:r>
          </a:p>
        </p:txBody>
      </p:sp>
      <p:sp>
        <p:nvSpPr>
          <p:cNvPr id="16" name="Rectangle 15">
            <a:extLst>
              <a:ext uri="{FF2B5EF4-FFF2-40B4-BE49-F238E27FC236}">
                <a16:creationId xmlns:a16="http://schemas.microsoft.com/office/drawing/2014/main" id="{D5699615-9A16-4D41-903C-A946268840A8}"/>
              </a:ext>
            </a:extLst>
          </p:cNvPr>
          <p:cNvSpPr/>
          <p:nvPr/>
        </p:nvSpPr>
        <p:spPr>
          <a:xfrm>
            <a:off x="8077200" y="4343400"/>
            <a:ext cx="2057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Computer</a:t>
            </a:r>
          </a:p>
        </p:txBody>
      </p:sp>
      <p:sp>
        <p:nvSpPr>
          <p:cNvPr id="17" name="TextBox 16">
            <a:extLst>
              <a:ext uri="{FF2B5EF4-FFF2-40B4-BE49-F238E27FC236}">
                <a16:creationId xmlns:a16="http://schemas.microsoft.com/office/drawing/2014/main" id="{487F02AB-C5D4-4778-B613-9C9C37F92BE7}"/>
              </a:ext>
            </a:extLst>
          </p:cNvPr>
          <p:cNvSpPr txBox="1"/>
          <p:nvPr/>
        </p:nvSpPr>
        <p:spPr>
          <a:xfrm>
            <a:off x="6907377" y="4191001"/>
            <a:ext cx="1298280" cy="461665"/>
          </a:xfrm>
          <a:prstGeom prst="rect">
            <a:avLst/>
          </a:prstGeom>
          <a:noFill/>
        </p:spPr>
        <p:txBody>
          <a:bodyPr wrap="square" rtlCol="0">
            <a:spAutoFit/>
          </a:bodyPr>
          <a:lstStyle/>
          <a:p>
            <a:pPr defTabSz="1218987"/>
            <a:r>
              <a:rPr lang="en-US" sz="2400" dirty="0">
                <a:solidFill>
                  <a:prstClr val="black"/>
                </a:solidFill>
                <a:latin typeface="Calibri"/>
              </a:rPr>
              <a:t>data</a:t>
            </a:r>
          </a:p>
        </p:txBody>
      </p:sp>
      <p:sp>
        <p:nvSpPr>
          <p:cNvPr id="18" name="TextBox 17">
            <a:extLst>
              <a:ext uri="{FF2B5EF4-FFF2-40B4-BE49-F238E27FC236}">
                <a16:creationId xmlns:a16="http://schemas.microsoft.com/office/drawing/2014/main" id="{C7CB44B9-A081-4463-8B3D-41FB8E64C62E}"/>
              </a:ext>
            </a:extLst>
          </p:cNvPr>
          <p:cNvSpPr txBox="1"/>
          <p:nvPr/>
        </p:nvSpPr>
        <p:spPr>
          <a:xfrm>
            <a:off x="6658753" y="4889450"/>
            <a:ext cx="1371600" cy="830997"/>
          </a:xfrm>
          <a:prstGeom prst="rect">
            <a:avLst/>
          </a:prstGeom>
          <a:noFill/>
        </p:spPr>
        <p:txBody>
          <a:bodyPr wrap="square" rtlCol="0">
            <a:spAutoFit/>
          </a:bodyPr>
          <a:lstStyle/>
          <a:p>
            <a:pPr defTabSz="1218987"/>
            <a:r>
              <a:rPr lang="en-US" sz="2400" dirty="0">
                <a:solidFill>
                  <a:prstClr val="black"/>
                </a:solidFill>
                <a:latin typeface="Calibri"/>
              </a:rPr>
              <a:t>Expected Output</a:t>
            </a:r>
          </a:p>
        </p:txBody>
      </p:sp>
      <p:cxnSp>
        <p:nvCxnSpPr>
          <p:cNvPr id="25" name="Straight Arrow Connector 24">
            <a:extLst>
              <a:ext uri="{FF2B5EF4-FFF2-40B4-BE49-F238E27FC236}">
                <a16:creationId xmlns:a16="http://schemas.microsoft.com/office/drawing/2014/main" id="{8A1E0D2E-3F01-4759-BC2D-11C2C41E048F}"/>
              </a:ext>
            </a:extLst>
          </p:cNvPr>
          <p:cNvCxnSpPr>
            <a:cxnSpLocks/>
          </p:cNvCxnSpPr>
          <p:nvPr/>
        </p:nvCxnSpPr>
        <p:spPr>
          <a:xfrm>
            <a:off x="6882588" y="4629219"/>
            <a:ext cx="119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A03555A-DA04-4B06-939E-402DF0DADE5B}"/>
              </a:ext>
            </a:extLst>
          </p:cNvPr>
          <p:cNvCxnSpPr>
            <a:cxnSpLocks/>
          </p:cNvCxnSpPr>
          <p:nvPr/>
        </p:nvCxnSpPr>
        <p:spPr>
          <a:xfrm>
            <a:off x="6907377" y="5304947"/>
            <a:ext cx="119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11F0F1-6068-4F8E-B031-6CE8AAFC3FF4}"/>
              </a:ext>
            </a:extLst>
          </p:cNvPr>
          <p:cNvCxnSpPr>
            <a:stCxn id="16" idx="3"/>
          </p:cNvCxnSpPr>
          <p:nvPr/>
        </p:nvCxnSpPr>
        <p:spPr>
          <a:xfrm>
            <a:off x="10134600" y="49530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30F297E-7445-4520-AE9B-C1BD796DEEAC}"/>
              </a:ext>
            </a:extLst>
          </p:cNvPr>
          <p:cNvSpPr txBox="1"/>
          <p:nvPr/>
        </p:nvSpPr>
        <p:spPr>
          <a:xfrm>
            <a:off x="10363200" y="4421832"/>
            <a:ext cx="1521120" cy="1569660"/>
          </a:xfrm>
          <a:prstGeom prst="rect">
            <a:avLst/>
          </a:prstGeom>
          <a:noFill/>
        </p:spPr>
        <p:txBody>
          <a:bodyPr wrap="square" rtlCol="0">
            <a:spAutoFit/>
          </a:bodyPr>
          <a:lstStyle/>
          <a:p>
            <a:pPr defTabSz="1218987"/>
            <a:r>
              <a:rPr lang="en-US" sz="2400" dirty="0">
                <a:solidFill>
                  <a:prstClr val="black"/>
                </a:solidFill>
                <a:latin typeface="Calibri"/>
              </a:rPr>
              <a:t>Program</a:t>
            </a:r>
          </a:p>
          <a:p>
            <a:pPr defTabSz="1218987"/>
            <a:endParaRPr lang="en-US" sz="2400" dirty="0">
              <a:solidFill>
                <a:prstClr val="black"/>
              </a:solidFill>
              <a:latin typeface="Calibri"/>
            </a:endParaRPr>
          </a:p>
          <a:p>
            <a:pPr defTabSz="1218987"/>
            <a:r>
              <a:rPr lang="en-US" sz="2400" b="1" dirty="0">
                <a:solidFill>
                  <a:prstClr val="black"/>
                </a:solidFill>
                <a:latin typeface="Calibri"/>
              </a:rPr>
              <a:t>Model</a:t>
            </a:r>
          </a:p>
          <a:p>
            <a:pPr defTabSz="1218987"/>
            <a:r>
              <a:rPr lang="en-US" sz="2400" b="1" dirty="0">
                <a:solidFill>
                  <a:prstClr val="black"/>
                </a:solidFill>
                <a:latin typeface="Calibri"/>
              </a:rPr>
              <a:t>Rule</a:t>
            </a:r>
          </a:p>
        </p:txBody>
      </p:sp>
    </p:spTree>
    <p:extLst>
      <p:ext uri="{BB962C8B-B14F-4D97-AF65-F5344CB8AC3E}">
        <p14:creationId xmlns:p14="http://schemas.microsoft.com/office/powerpoint/2010/main" val="194942047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Example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graphicFrame>
        <p:nvGraphicFramePr>
          <p:cNvPr id="2" name="Table 2">
            <a:extLst>
              <a:ext uri="{FF2B5EF4-FFF2-40B4-BE49-F238E27FC236}">
                <a16:creationId xmlns:a16="http://schemas.microsoft.com/office/drawing/2014/main" id="{762547F3-8B76-4EAD-8850-AEC688137721}"/>
              </a:ext>
            </a:extLst>
          </p:cNvPr>
          <p:cNvGraphicFramePr>
            <a:graphicFrameLocks noGrp="1"/>
          </p:cNvGraphicFramePr>
          <p:nvPr/>
        </p:nvGraphicFramePr>
        <p:xfrm>
          <a:off x="304800" y="868903"/>
          <a:ext cx="2743200" cy="59436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683200131"/>
                    </a:ext>
                  </a:extLst>
                </a:gridCol>
                <a:gridCol w="1371600">
                  <a:extLst>
                    <a:ext uri="{9D8B030D-6E8A-4147-A177-3AD203B41FA5}">
                      <a16:colId xmlns:a16="http://schemas.microsoft.com/office/drawing/2014/main" val="292614724"/>
                    </a:ext>
                  </a:extLst>
                </a:gridCol>
              </a:tblGrid>
              <a:tr h="434310">
                <a:tc>
                  <a:txBody>
                    <a:bodyPr/>
                    <a:lstStyle/>
                    <a:p>
                      <a:r>
                        <a:rPr lang="en-US" dirty="0"/>
                        <a:t>Marks</a:t>
                      </a:r>
                    </a:p>
                  </a:txBody>
                  <a:tcPr/>
                </a:tc>
                <a:tc>
                  <a:txBody>
                    <a:bodyPr/>
                    <a:lstStyle/>
                    <a:p>
                      <a:r>
                        <a:rPr lang="en-US" dirty="0"/>
                        <a:t>Result</a:t>
                      </a:r>
                    </a:p>
                  </a:txBody>
                  <a:tcPr/>
                </a:tc>
                <a:extLst>
                  <a:ext uri="{0D108BD9-81ED-4DB2-BD59-A6C34878D82A}">
                    <a16:rowId xmlns:a16="http://schemas.microsoft.com/office/drawing/2014/main" val="4144200555"/>
                  </a:ext>
                </a:extLst>
              </a:tr>
              <a:tr h="434310">
                <a:tc>
                  <a:txBody>
                    <a:bodyPr/>
                    <a:lstStyle/>
                    <a:p>
                      <a:r>
                        <a:rPr lang="en-US" dirty="0"/>
                        <a:t>9</a:t>
                      </a:r>
                    </a:p>
                  </a:txBody>
                  <a:tcPr/>
                </a:tc>
                <a:tc>
                  <a:txBody>
                    <a:bodyPr/>
                    <a:lstStyle/>
                    <a:p>
                      <a:r>
                        <a:rPr lang="en-US" dirty="0"/>
                        <a:t>Pass</a:t>
                      </a:r>
                    </a:p>
                  </a:txBody>
                  <a:tcPr/>
                </a:tc>
                <a:extLst>
                  <a:ext uri="{0D108BD9-81ED-4DB2-BD59-A6C34878D82A}">
                    <a16:rowId xmlns:a16="http://schemas.microsoft.com/office/drawing/2014/main" val="2037670519"/>
                  </a:ext>
                </a:extLst>
              </a:tr>
              <a:tr h="434310">
                <a:tc>
                  <a:txBody>
                    <a:bodyPr/>
                    <a:lstStyle/>
                    <a:p>
                      <a:r>
                        <a:rPr lang="en-US" dirty="0"/>
                        <a:t>2</a:t>
                      </a:r>
                    </a:p>
                  </a:txBody>
                  <a:tcPr/>
                </a:tc>
                <a:tc>
                  <a:txBody>
                    <a:bodyPr/>
                    <a:lstStyle/>
                    <a:p>
                      <a:r>
                        <a:rPr lang="en-US" dirty="0"/>
                        <a:t>Fail</a:t>
                      </a:r>
                    </a:p>
                  </a:txBody>
                  <a:tcPr/>
                </a:tc>
                <a:extLst>
                  <a:ext uri="{0D108BD9-81ED-4DB2-BD59-A6C34878D82A}">
                    <a16:rowId xmlns:a16="http://schemas.microsoft.com/office/drawing/2014/main" val="2100431949"/>
                  </a:ext>
                </a:extLst>
              </a:tr>
              <a:tr h="434310">
                <a:tc>
                  <a:txBody>
                    <a:bodyPr/>
                    <a:lstStyle/>
                    <a:p>
                      <a:r>
                        <a:rPr lang="en-US" dirty="0"/>
                        <a:t>3</a:t>
                      </a:r>
                    </a:p>
                  </a:txBody>
                  <a:tcPr/>
                </a:tc>
                <a:tc>
                  <a:txBody>
                    <a:bodyPr/>
                    <a:lstStyle/>
                    <a:p>
                      <a:r>
                        <a:rPr lang="en-US" dirty="0"/>
                        <a:t>Fail</a:t>
                      </a:r>
                    </a:p>
                  </a:txBody>
                  <a:tcPr/>
                </a:tc>
                <a:extLst>
                  <a:ext uri="{0D108BD9-81ED-4DB2-BD59-A6C34878D82A}">
                    <a16:rowId xmlns:a16="http://schemas.microsoft.com/office/drawing/2014/main" val="2276638837"/>
                  </a:ext>
                </a:extLst>
              </a:tr>
              <a:tr h="434310">
                <a:tc>
                  <a:txBody>
                    <a:bodyPr/>
                    <a:lstStyle/>
                    <a:p>
                      <a:r>
                        <a:rPr lang="en-US" dirty="0"/>
                        <a:t>5</a:t>
                      </a:r>
                    </a:p>
                  </a:txBody>
                  <a:tcPr/>
                </a:tc>
                <a:tc>
                  <a:txBody>
                    <a:bodyPr/>
                    <a:lstStyle/>
                    <a:p>
                      <a:r>
                        <a:rPr lang="en-US" dirty="0"/>
                        <a:t>Pass</a:t>
                      </a:r>
                    </a:p>
                  </a:txBody>
                  <a:tcPr/>
                </a:tc>
                <a:extLst>
                  <a:ext uri="{0D108BD9-81ED-4DB2-BD59-A6C34878D82A}">
                    <a16:rowId xmlns:a16="http://schemas.microsoft.com/office/drawing/2014/main" val="2232194269"/>
                  </a:ext>
                </a:extLst>
              </a:tr>
              <a:tr h="434310">
                <a:tc>
                  <a:txBody>
                    <a:bodyPr/>
                    <a:lstStyle/>
                    <a:p>
                      <a:r>
                        <a:rPr lang="en-US" dirty="0"/>
                        <a:t>8</a:t>
                      </a:r>
                    </a:p>
                  </a:txBody>
                  <a:tcPr/>
                </a:tc>
                <a:tc>
                  <a:txBody>
                    <a:bodyPr/>
                    <a:lstStyle/>
                    <a:p>
                      <a:r>
                        <a:rPr lang="en-US" dirty="0"/>
                        <a:t>Pass</a:t>
                      </a:r>
                    </a:p>
                  </a:txBody>
                  <a:tcPr/>
                </a:tc>
                <a:extLst>
                  <a:ext uri="{0D108BD9-81ED-4DB2-BD59-A6C34878D82A}">
                    <a16:rowId xmlns:a16="http://schemas.microsoft.com/office/drawing/2014/main" val="2203846845"/>
                  </a:ext>
                </a:extLst>
              </a:tr>
              <a:tr h="434310">
                <a:tc>
                  <a:txBody>
                    <a:bodyPr/>
                    <a:lstStyle/>
                    <a:p>
                      <a:r>
                        <a:rPr lang="en-US" dirty="0"/>
                        <a:t>4</a:t>
                      </a:r>
                    </a:p>
                  </a:txBody>
                  <a:tcPr/>
                </a:tc>
                <a:tc>
                  <a:txBody>
                    <a:bodyPr/>
                    <a:lstStyle/>
                    <a:p>
                      <a:r>
                        <a:rPr lang="en-US" dirty="0"/>
                        <a:t>Fail</a:t>
                      </a:r>
                    </a:p>
                  </a:txBody>
                  <a:tcPr/>
                </a:tc>
                <a:extLst>
                  <a:ext uri="{0D108BD9-81ED-4DB2-BD59-A6C34878D82A}">
                    <a16:rowId xmlns:a16="http://schemas.microsoft.com/office/drawing/2014/main" val="710013953"/>
                  </a:ext>
                </a:extLst>
              </a:tr>
              <a:tr h="434310">
                <a:tc>
                  <a:txBody>
                    <a:bodyPr/>
                    <a:lstStyle/>
                    <a:p>
                      <a:r>
                        <a:rPr lang="en-US" dirty="0"/>
                        <a:t>7</a:t>
                      </a:r>
                    </a:p>
                  </a:txBody>
                  <a:tcPr/>
                </a:tc>
                <a:tc>
                  <a:txBody>
                    <a:bodyPr/>
                    <a:lstStyle/>
                    <a:p>
                      <a:r>
                        <a:rPr lang="en-US" dirty="0"/>
                        <a:t>Pass</a:t>
                      </a:r>
                    </a:p>
                  </a:txBody>
                  <a:tcPr/>
                </a:tc>
                <a:extLst>
                  <a:ext uri="{0D108BD9-81ED-4DB2-BD59-A6C34878D82A}">
                    <a16:rowId xmlns:a16="http://schemas.microsoft.com/office/drawing/2014/main" val="671624815"/>
                  </a:ext>
                </a:extLst>
              </a:tr>
              <a:tr h="434310">
                <a:tc>
                  <a:txBody>
                    <a:bodyPr/>
                    <a:lstStyle/>
                    <a:p>
                      <a:r>
                        <a:rPr lang="en-US" dirty="0"/>
                        <a:t>3</a:t>
                      </a:r>
                    </a:p>
                  </a:txBody>
                  <a:tcPr/>
                </a:tc>
                <a:tc>
                  <a:txBody>
                    <a:bodyPr/>
                    <a:lstStyle/>
                    <a:p>
                      <a:r>
                        <a:rPr lang="en-US" dirty="0"/>
                        <a:t>Fail</a:t>
                      </a:r>
                    </a:p>
                  </a:txBody>
                  <a:tcPr/>
                </a:tc>
                <a:extLst>
                  <a:ext uri="{0D108BD9-81ED-4DB2-BD59-A6C34878D82A}">
                    <a16:rowId xmlns:a16="http://schemas.microsoft.com/office/drawing/2014/main" val="137827899"/>
                  </a:ext>
                </a:extLst>
              </a:tr>
              <a:tr h="434310">
                <a:tc>
                  <a:txBody>
                    <a:bodyPr/>
                    <a:lstStyle/>
                    <a:p>
                      <a:r>
                        <a:rPr lang="en-US" dirty="0"/>
                        <a:t>5</a:t>
                      </a:r>
                    </a:p>
                  </a:txBody>
                  <a:tcPr/>
                </a:tc>
                <a:tc>
                  <a:txBody>
                    <a:bodyPr/>
                    <a:lstStyle/>
                    <a:p>
                      <a:r>
                        <a:rPr lang="en-US" dirty="0"/>
                        <a:t>Pass</a:t>
                      </a:r>
                    </a:p>
                  </a:txBody>
                  <a:tcPr/>
                </a:tc>
                <a:extLst>
                  <a:ext uri="{0D108BD9-81ED-4DB2-BD59-A6C34878D82A}">
                    <a16:rowId xmlns:a16="http://schemas.microsoft.com/office/drawing/2014/main" val="1556795275"/>
                  </a:ext>
                </a:extLst>
              </a:tr>
              <a:tr h="434310">
                <a:tc>
                  <a:txBody>
                    <a:bodyPr/>
                    <a:lstStyle/>
                    <a:p>
                      <a:r>
                        <a:rPr lang="en-US" dirty="0"/>
                        <a:t>7</a:t>
                      </a:r>
                    </a:p>
                  </a:txBody>
                  <a:tcPr/>
                </a:tc>
                <a:tc>
                  <a:txBody>
                    <a:bodyPr/>
                    <a:lstStyle/>
                    <a:p>
                      <a:r>
                        <a:rPr lang="en-US" dirty="0"/>
                        <a:t>Pass</a:t>
                      </a:r>
                    </a:p>
                  </a:txBody>
                  <a:tcPr/>
                </a:tc>
                <a:extLst>
                  <a:ext uri="{0D108BD9-81ED-4DB2-BD59-A6C34878D82A}">
                    <a16:rowId xmlns:a16="http://schemas.microsoft.com/office/drawing/2014/main" val="235492021"/>
                  </a:ext>
                </a:extLst>
              </a:tr>
              <a:tr h="434310">
                <a:tc>
                  <a:txBody>
                    <a:bodyPr/>
                    <a:lstStyle/>
                    <a:p>
                      <a:r>
                        <a:rPr lang="en-US" dirty="0"/>
                        <a:t>4</a:t>
                      </a:r>
                    </a:p>
                  </a:txBody>
                  <a:tcPr/>
                </a:tc>
                <a:tc>
                  <a:txBody>
                    <a:bodyPr/>
                    <a:lstStyle/>
                    <a:p>
                      <a:r>
                        <a:rPr lang="en-US" dirty="0"/>
                        <a:t>Pass</a:t>
                      </a:r>
                    </a:p>
                  </a:txBody>
                  <a:tcPr/>
                </a:tc>
                <a:extLst>
                  <a:ext uri="{0D108BD9-81ED-4DB2-BD59-A6C34878D82A}">
                    <a16:rowId xmlns:a16="http://schemas.microsoft.com/office/drawing/2014/main" val="3341912406"/>
                  </a:ext>
                </a:extLst>
              </a:tr>
              <a:tr h="434310">
                <a:tc>
                  <a:txBody>
                    <a:bodyPr/>
                    <a:lstStyle/>
                    <a:p>
                      <a:r>
                        <a:rPr lang="en-US" dirty="0"/>
                        <a:t>2</a:t>
                      </a:r>
                    </a:p>
                  </a:txBody>
                  <a:tcPr/>
                </a:tc>
                <a:tc>
                  <a:txBody>
                    <a:bodyPr/>
                    <a:lstStyle/>
                    <a:p>
                      <a:r>
                        <a:rPr lang="en-US" dirty="0"/>
                        <a:t>Fail</a:t>
                      </a:r>
                    </a:p>
                  </a:txBody>
                  <a:tcPr/>
                </a:tc>
                <a:extLst>
                  <a:ext uri="{0D108BD9-81ED-4DB2-BD59-A6C34878D82A}">
                    <a16:rowId xmlns:a16="http://schemas.microsoft.com/office/drawing/2014/main" val="514980748"/>
                  </a:ext>
                </a:extLst>
              </a:tr>
            </a:tbl>
          </a:graphicData>
        </a:graphic>
      </p:graphicFrame>
      <p:sp>
        <p:nvSpPr>
          <p:cNvPr id="3" name="Arrow: Right 2">
            <a:extLst>
              <a:ext uri="{FF2B5EF4-FFF2-40B4-BE49-F238E27FC236}">
                <a16:creationId xmlns:a16="http://schemas.microsoft.com/office/drawing/2014/main" id="{64AA91B5-9BF5-40DD-86EF-2081249F37B2}"/>
              </a:ext>
            </a:extLst>
          </p:cNvPr>
          <p:cNvSpPr/>
          <p:nvPr/>
        </p:nvSpPr>
        <p:spPr>
          <a:xfrm>
            <a:off x="3124200" y="1447800"/>
            <a:ext cx="1905000" cy="1295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 name="Rectangle 3">
            <a:extLst>
              <a:ext uri="{FF2B5EF4-FFF2-40B4-BE49-F238E27FC236}">
                <a16:creationId xmlns:a16="http://schemas.microsoft.com/office/drawing/2014/main" id="{5170EF9A-1039-4913-ACD0-716BE3EA0E69}"/>
              </a:ext>
            </a:extLst>
          </p:cNvPr>
          <p:cNvSpPr/>
          <p:nvPr/>
        </p:nvSpPr>
        <p:spPr>
          <a:xfrm>
            <a:off x="5138981" y="1262565"/>
            <a:ext cx="3142456" cy="1981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Computer</a:t>
            </a:r>
          </a:p>
          <a:p>
            <a:pPr algn="ctr" defTabSz="1218987"/>
            <a:r>
              <a:rPr lang="en-US" sz="1600" dirty="0">
                <a:solidFill>
                  <a:prstClr val="white"/>
                </a:solidFill>
                <a:latin typeface="Calibri"/>
              </a:rPr>
              <a:t>Machine Learning</a:t>
            </a:r>
          </a:p>
          <a:p>
            <a:pPr algn="ctr" defTabSz="1218987"/>
            <a:r>
              <a:rPr lang="en-US" sz="1600" dirty="0">
                <a:solidFill>
                  <a:prstClr val="white"/>
                </a:solidFill>
                <a:latin typeface="Calibri"/>
              </a:rPr>
              <a:t>Tries to identify the best possible combination of the data</a:t>
            </a:r>
          </a:p>
        </p:txBody>
      </p:sp>
      <p:sp>
        <p:nvSpPr>
          <p:cNvPr id="5" name="Arrow: Right 4">
            <a:extLst>
              <a:ext uri="{FF2B5EF4-FFF2-40B4-BE49-F238E27FC236}">
                <a16:creationId xmlns:a16="http://schemas.microsoft.com/office/drawing/2014/main" id="{4BDC8C91-E6FC-40F0-BE92-2EC5160D6C25}"/>
              </a:ext>
            </a:extLst>
          </p:cNvPr>
          <p:cNvSpPr/>
          <p:nvPr/>
        </p:nvSpPr>
        <p:spPr>
          <a:xfrm>
            <a:off x="8281438" y="1752600"/>
            <a:ext cx="1167363" cy="990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6" name="Rectangle 5">
            <a:extLst>
              <a:ext uri="{FF2B5EF4-FFF2-40B4-BE49-F238E27FC236}">
                <a16:creationId xmlns:a16="http://schemas.microsoft.com/office/drawing/2014/main" id="{E669A059-B6DD-4B06-B76E-3871F73E03AC}"/>
              </a:ext>
            </a:extLst>
          </p:cNvPr>
          <p:cNvSpPr/>
          <p:nvPr/>
        </p:nvSpPr>
        <p:spPr>
          <a:xfrm>
            <a:off x="9448800" y="1600200"/>
            <a:ext cx="2971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000" dirty="0">
                <a:solidFill>
                  <a:prstClr val="white"/>
                </a:solidFill>
                <a:latin typeface="Calibri"/>
              </a:rPr>
              <a:t>If Marks &gt; 3</a:t>
            </a:r>
          </a:p>
          <a:p>
            <a:pPr algn="ctr" defTabSz="1218987"/>
            <a:r>
              <a:rPr lang="en-US" sz="2000" dirty="0">
                <a:solidFill>
                  <a:prstClr val="white"/>
                </a:solidFill>
                <a:latin typeface="Calibri"/>
              </a:rPr>
              <a:t>Then PASS</a:t>
            </a:r>
          </a:p>
          <a:p>
            <a:pPr algn="ctr" defTabSz="1218987"/>
            <a:r>
              <a:rPr lang="en-US" sz="2000" dirty="0">
                <a:solidFill>
                  <a:prstClr val="white"/>
                </a:solidFill>
                <a:latin typeface="Calibri"/>
              </a:rPr>
              <a:t>Else FAIL</a:t>
            </a:r>
          </a:p>
          <a:p>
            <a:pPr algn="ctr" defTabSz="1218987"/>
            <a:r>
              <a:rPr lang="en-US" sz="2000" dirty="0">
                <a:solidFill>
                  <a:prstClr val="white"/>
                </a:solidFill>
                <a:latin typeface="Calibri"/>
              </a:rPr>
              <a:t>--- Model</a:t>
            </a:r>
          </a:p>
        </p:txBody>
      </p:sp>
      <p:graphicFrame>
        <p:nvGraphicFramePr>
          <p:cNvPr id="7" name="Table 2">
            <a:extLst>
              <a:ext uri="{FF2B5EF4-FFF2-40B4-BE49-F238E27FC236}">
                <a16:creationId xmlns:a16="http://schemas.microsoft.com/office/drawing/2014/main" id="{00C416A5-830F-4FF0-AF24-49414875853A}"/>
              </a:ext>
            </a:extLst>
          </p:cNvPr>
          <p:cNvGraphicFramePr>
            <a:graphicFrameLocks noGrp="1"/>
          </p:cNvGraphicFramePr>
          <p:nvPr/>
        </p:nvGraphicFramePr>
        <p:xfrm>
          <a:off x="3429000" y="3741623"/>
          <a:ext cx="2286000" cy="27432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683200131"/>
                    </a:ext>
                  </a:extLst>
                </a:gridCol>
                <a:gridCol w="1143000">
                  <a:extLst>
                    <a:ext uri="{9D8B030D-6E8A-4147-A177-3AD203B41FA5}">
                      <a16:colId xmlns:a16="http://schemas.microsoft.com/office/drawing/2014/main" val="292614724"/>
                    </a:ext>
                  </a:extLst>
                </a:gridCol>
              </a:tblGrid>
              <a:tr h="316608">
                <a:tc>
                  <a:txBody>
                    <a:bodyPr/>
                    <a:lstStyle/>
                    <a:p>
                      <a:r>
                        <a:rPr lang="en-US" dirty="0"/>
                        <a:t>Marks</a:t>
                      </a:r>
                    </a:p>
                  </a:txBody>
                  <a:tcPr/>
                </a:tc>
                <a:tc>
                  <a:txBody>
                    <a:bodyPr/>
                    <a:lstStyle/>
                    <a:p>
                      <a:r>
                        <a:rPr lang="en-US" dirty="0"/>
                        <a:t>Result</a:t>
                      </a:r>
                    </a:p>
                  </a:txBody>
                  <a:tcPr>
                    <a:solidFill>
                      <a:srgbClr val="FFFF00"/>
                    </a:solidFill>
                  </a:tcPr>
                </a:tc>
                <a:extLst>
                  <a:ext uri="{0D108BD9-81ED-4DB2-BD59-A6C34878D82A}">
                    <a16:rowId xmlns:a16="http://schemas.microsoft.com/office/drawing/2014/main" val="4144200555"/>
                  </a:ext>
                </a:extLst>
              </a:tr>
              <a:tr h="316608">
                <a:tc>
                  <a:txBody>
                    <a:bodyPr/>
                    <a:lstStyle/>
                    <a:p>
                      <a:r>
                        <a:rPr lang="en-US" dirty="0"/>
                        <a:t>3</a:t>
                      </a:r>
                    </a:p>
                  </a:txBody>
                  <a:tcPr/>
                </a:tc>
                <a:tc>
                  <a:txBody>
                    <a:bodyPr/>
                    <a:lstStyle/>
                    <a:p>
                      <a:r>
                        <a:rPr lang="en-US" dirty="0"/>
                        <a:t>Fail</a:t>
                      </a:r>
                    </a:p>
                  </a:txBody>
                  <a:tcPr>
                    <a:solidFill>
                      <a:srgbClr val="FFFF00"/>
                    </a:solidFill>
                  </a:tcPr>
                </a:tc>
                <a:extLst>
                  <a:ext uri="{0D108BD9-81ED-4DB2-BD59-A6C34878D82A}">
                    <a16:rowId xmlns:a16="http://schemas.microsoft.com/office/drawing/2014/main" val="2037670519"/>
                  </a:ext>
                </a:extLst>
              </a:tr>
              <a:tr h="316608">
                <a:tc>
                  <a:txBody>
                    <a:bodyPr/>
                    <a:lstStyle/>
                    <a:p>
                      <a:r>
                        <a:rPr lang="en-US" dirty="0"/>
                        <a:t>5</a:t>
                      </a:r>
                    </a:p>
                  </a:txBody>
                  <a:tcPr/>
                </a:tc>
                <a:tc>
                  <a:txBody>
                    <a:bodyPr/>
                    <a:lstStyle/>
                    <a:p>
                      <a:r>
                        <a:rPr lang="en-US" dirty="0"/>
                        <a:t>Pass</a:t>
                      </a:r>
                    </a:p>
                  </a:txBody>
                  <a:tcPr>
                    <a:solidFill>
                      <a:srgbClr val="FFFF00"/>
                    </a:solidFill>
                  </a:tcPr>
                </a:tc>
                <a:extLst>
                  <a:ext uri="{0D108BD9-81ED-4DB2-BD59-A6C34878D82A}">
                    <a16:rowId xmlns:a16="http://schemas.microsoft.com/office/drawing/2014/main" val="2100431949"/>
                  </a:ext>
                </a:extLst>
              </a:tr>
              <a:tr h="316608">
                <a:tc>
                  <a:txBody>
                    <a:bodyPr/>
                    <a:lstStyle/>
                    <a:p>
                      <a:r>
                        <a:rPr lang="en-US" dirty="0"/>
                        <a:t>7</a:t>
                      </a:r>
                    </a:p>
                  </a:txBody>
                  <a:tcPr/>
                </a:tc>
                <a:tc>
                  <a:txBody>
                    <a:bodyPr/>
                    <a:lstStyle/>
                    <a:p>
                      <a:r>
                        <a:rPr lang="en-US" dirty="0"/>
                        <a:t>Pass</a:t>
                      </a:r>
                    </a:p>
                  </a:txBody>
                  <a:tcPr>
                    <a:solidFill>
                      <a:srgbClr val="FFFF00"/>
                    </a:solidFill>
                  </a:tcPr>
                </a:tc>
                <a:extLst>
                  <a:ext uri="{0D108BD9-81ED-4DB2-BD59-A6C34878D82A}">
                    <a16:rowId xmlns:a16="http://schemas.microsoft.com/office/drawing/2014/main" val="2276638837"/>
                  </a:ext>
                </a:extLst>
              </a:tr>
              <a:tr h="316608">
                <a:tc>
                  <a:txBody>
                    <a:bodyPr/>
                    <a:lstStyle/>
                    <a:p>
                      <a:r>
                        <a:rPr lang="en-US" dirty="0"/>
                        <a:t>4</a:t>
                      </a:r>
                    </a:p>
                  </a:txBody>
                  <a:tcPr/>
                </a:tc>
                <a:tc>
                  <a:txBody>
                    <a:bodyPr/>
                    <a:lstStyle/>
                    <a:p>
                      <a:r>
                        <a:rPr lang="en-US" dirty="0"/>
                        <a:t>Pass</a:t>
                      </a:r>
                    </a:p>
                  </a:txBody>
                  <a:tcPr>
                    <a:solidFill>
                      <a:srgbClr val="FFFF00"/>
                    </a:solidFill>
                  </a:tcPr>
                </a:tc>
                <a:extLst>
                  <a:ext uri="{0D108BD9-81ED-4DB2-BD59-A6C34878D82A}">
                    <a16:rowId xmlns:a16="http://schemas.microsoft.com/office/drawing/2014/main" val="2232194269"/>
                  </a:ext>
                </a:extLst>
              </a:tr>
              <a:tr h="316608">
                <a:tc>
                  <a:txBody>
                    <a:bodyPr/>
                    <a:lstStyle/>
                    <a:p>
                      <a:r>
                        <a:rPr lang="en-US" dirty="0"/>
                        <a:t>2</a:t>
                      </a:r>
                    </a:p>
                  </a:txBody>
                  <a:tcPr/>
                </a:tc>
                <a:tc>
                  <a:txBody>
                    <a:bodyPr/>
                    <a:lstStyle/>
                    <a:p>
                      <a:r>
                        <a:rPr lang="en-US" dirty="0"/>
                        <a:t>Fail</a:t>
                      </a:r>
                    </a:p>
                  </a:txBody>
                  <a:tcPr>
                    <a:solidFill>
                      <a:srgbClr val="FFFF00"/>
                    </a:solidFill>
                  </a:tcPr>
                </a:tc>
                <a:extLst>
                  <a:ext uri="{0D108BD9-81ED-4DB2-BD59-A6C34878D82A}">
                    <a16:rowId xmlns:a16="http://schemas.microsoft.com/office/drawing/2014/main" val="2763474776"/>
                  </a:ext>
                </a:extLst>
              </a:tr>
            </a:tbl>
          </a:graphicData>
        </a:graphic>
      </p:graphicFrame>
      <p:sp>
        <p:nvSpPr>
          <p:cNvPr id="8" name="Rectangle 7">
            <a:extLst>
              <a:ext uri="{FF2B5EF4-FFF2-40B4-BE49-F238E27FC236}">
                <a16:creationId xmlns:a16="http://schemas.microsoft.com/office/drawing/2014/main" id="{63E377BF-FCBB-48DA-93DB-7BF61B80BEF0}"/>
              </a:ext>
            </a:extLst>
          </p:cNvPr>
          <p:cNvSpPr/>
          <p:nvPr/>
        </p:nvSpPr>
        <p:spPr>
          <a:xfrm>
            <a:off x="6672064" y="4254585"/>
            <a:ext cx="2971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1400" dirty="0">
                <a:solidFill>
                  <a:prstClr val="white"/>
                </a:solidFill>
                <a:latin typeface="Calibri"/>
              </a:rPr>
              <a:t>If Marks &gt; 3</a:t>
            </a:r>
          </a:p>
          <a:p>
            <a:pPr algn="ctr" defTabSz="1218987"/>
            <a:r>
              <a:rPr lang="en-US" sz="1400" dirty="0">
                <a:solidFill>
                  <a:prstClr val="white"/>
                </a:solidFill>
                <a:latin typeface="Calibri"/>
              </a:rPr>
              <a:t>Then PASS</a:t>
            </a:r>
          </a:p>
          <a:p>
            <a:pPr algn="ctr" defTabSz="1218987"/>
            <a:r>
              <a:rPr lang="en-US" sz="1400" dirty="0">
                <a:solidFill>
                  <a:prstClr val="white"/>
                </a:solidFill>
                <a:latin typeface="Calibri"/>
              </a:rPr>
              <a:t>Else FAIL</a:t>
            </a:r>
          </a:p>
          <a:p>
            <a:pPr algn="ctr" defTabSz="1218987"/>
            <a:r>
              <a:rPr lang="en-US" sz="1400" dirty="0">
                <a:solidFill>
                  <a:prstClr val="white"/>
                </a:solidFill>
                <a:latin typeface="Calibri"/>
              </a:rPr>
              <a:t>--- Model – 60%,90%</a:t>
            </a:r>
          </a:p>
          <a:p>
            <a:pPr algn="ctr" defTabSz="1218987"/>
            <a:r>
              <a:rPr lang="en-US" sz="1400" dirty="0">
                <a:solidFill>
                  <a:prstClr val="white"/>
                </a:solidFill>
                <a:latin typeface="Calibri"/>
              </a:rPr>
              <a:t>Marks &lt; 3 FAIL else PASS</a:t>
            </a:r>
          </a:p>
        </p:txBody>
      </p:sp>
      <p:sp>
        <p:nvSpPr>
          <p:cNvPr id="9" name="Arrow: Right 8">
            <a:extLst>
              <a:ext uri="{FF2B5EF4-FFF2-40B4-BE49-F238E27FC236}">
                <a16:creationId xmlns:a16="http://schemas.microsoft.com/office/drawing/2014/main" id="{FAFB3F69-01C4-4AB3-9762-1818E071A320}"/>
              </a:ext>
            </a:extLst>
          </p:cNvPr>
          <p:cNvSpPr/>
          <p:nvPr/>
        </p:nvSpPr>
        <p:spPr>
          <a:xfrm>
            <a:off x="5867400" y="4526504"/>
            <a:ext cx="762000" cy="7312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graphicFrame>
        <p:nvGraphicFramePr>
          <p:cNvPr id="10" name="Table 2">
            <a:extLst>
              <a:ext uri="{FF2B5EF4-FFF2-40B4-BE49-F238E27FC236}">
                <a16:creationId xmlns:a16="http://schemas.microsoft.com/office/drawing/2014/main" id="{84220C4B-1DA2-46BD-B501-1E061D799B3D}"/>
              </a:ext>
            </a:extLst>
          </p:cNvPr>
          <p:cNvGraphicFramePr>
            <a:graphicFrameLocks noGrp="1"/>
          </p:cNvGraphicFramePr>
          <p:nvPr/>
        </p:nvGraphicFramePr>
        <p:xfrm>
          <a:off x="9904413" y="3740654"/>
          <a:ext cx="2286000" cy="2743200"/>
        </p:xfrm>
        <a:graphic>
          <a:graphicData uri="http://schemas.openxmlformats.org/drawingml/2006/table">
            <a:tbl>
              <a:tblPr firstRow="1" bandRow="1">
                <a:tableStyleId>{7DF18680-E054-41AD-8BC1-D1AEF772440D}</a:tableStyleId>
              </a:tblPr>
              <a:tblGrid>
                <a:gridCol w="1143000">
                  <a:extLst>
                    <a:ext uri="{9D8B030D-6E8A-4147-A177-3AD203B41FA5}">
                      <a16:colId xmlns:a16="http://schemas.microsoft.com/office/drawing/2014/main" val="3683200131"/>
                    </a:ext>
                  </a:extLst>
                </a:gridCol>
                <a:gridCol w="1143000">
                  <a:extLst>
                    <a:ext uri="{9D8B030D-6E8A-4147-A177-3AD203B41FA5}">
                      <a16:colId xmlns:a16="http://schemas.microsoft.com/office/drawing/2014/main" val="292614724"/>
                    </a:ext>
                  </a:extLst>
                </a:gridCol>
              </a:tblGrid>
              <a:tr h="316608">
                <a:tc>
                  <a:txBody>
                    <a:bodyPr/>
                    <a:lstStyle/>
                    <a:p>
                      <a:r>
                        <a:rPr lang="en-US" dirty="0"/>
                        <a:t>Marks</a:t>
                      </a:r>
                    </a:p>
                  </a:txBody>
                  <a:tcPr/>
                </a:tc>
                <a:tc>
                  <a:txBody>
                    <a:bodyPr/>
                    <a:lstStyle/>
                    <a:p>
                      <a:r>
                        <a:rPr lang="en-US" dirty="0"/>
                        <a:t>Result</a:t>
                      </a:r>
                    </a:p>
                  </a:txBody>
                  <a:tcPr/>
                </a:tc>
                <a:extLst>
                  <a:ext uri="{0D108BD9-81ED-4DB2-BD59-A6C34878D82A}">
                    <a16:rowId xmlns:a16="http://schemas.microsoft.com/office/drawing/2014/main" val="4144200555"/>
                  </a:ext>
                </a:extLst>
              </a:tr>
              <a:tr h="316608">
                <a:tc>
                  <a:txBody>
                    <a:bodyPr/>
                    <a:lstStyle/>
                    <a:p>
                      <a:r>
                        <a:rPr lang="en-US" dirty="0"/>
                        <a:t>3</a:t>
                      </a:r>
                    </a:p>
                  </a:txBody>
                  <a:tcPr/>
                </a:tc>
                <a:tc>
                  <a:txBody>
                    <a:bodyPr/>
                    <a:lstStyle/>
                    <a:p>
                      <a:r>
                        <a:rPr lang="en-US" dirty="0"/>
                        <a:t>Fail</a:t>
                      </a:r>
                    </a:p>
                  </a:txBody>
                  <a:tcPr/>
                </a:tc>
                <a:extLst>
                  <a:ext uri="{0D108BD9-81ED-4DB2-BD59-A6C34878D82A}">
                    <a16:rowId xmlns:a16="http://schemas.microsoft.com/office/drawing/2014/main" val="2037670519"/>
                  </a:ext>
                </a:extLst>
              </a:tr>
              <a:tr h="316608">
                <a:tc>
                  <a:txBody>
                    <a:bodyPr/>
                    <a:lstStyle/>
                    <a:p>
                      <a:r>
                        <a:rPr lang="en-US" dirty="0"/>
                        <a:t>5</a:t>
                      </a:r>
                    </a:p>
                  </a:txBody>
                  <a:tcPr/>
                </a:tc>
                <a:tc>
                  <a:txBody>
                    <a:bodyPr/>
                    <a:lstStyle/>
                    <a:p>
                      <a:r>
                        <a:rPr lang="en-US" dirty="0"/>
                        <a:t>Pass</a:t>
                      </a:r>
                    </a:p>
                  </a:txBody>
                  <a:tcPr/>
                </a:tc>
                <a:extLst>
                  <a:ext uri="{0D108BD9-81ED-4DB2-BD59-A6C34878D82A}">
                    <a16:rowId xmlns:a16="http://schemas.microsoft.com/office/drawing/2014/main" val="2100431949"/>
                  </a:ext>
                </a:extLst>
              </a:tr>
              <a:tr h="316608">
                <a:tc>
                  <a:txBody>
                    <a:bodyPr/>
                    <a:lstStyle/>
                    <a:p>
                      <a:r>
                        <a:rPr lang="en-US" dirty="0"/>
                        <a:t>7</a:t>
                      </a:r>
                    </a:p>
                  </a:txBody>
                  <a:tcPr/>
                </a:tc>
                <a:tc>
                  <a:txBody>
                    <a:bodyPr/>
                    <a:lstStyle/>
                    <a:p>
                      <a:r>
                        <a:rPr lang="en-US" dirty="0"/>
                        <a:t>Pass</a:t>
                      </a:r>
                    </a:p>
                  </a:txBody>
                  <a:tcPr/>
                </a:tc>
                <a:extLst>
                  <a:ext uri="{0D108BD9-81ED-4DB2-BD59-A6C34878D82A}">
                    <a16:rowId xmlns:a16="http://schemas.microsoft.com/office/drawing/2014/main" val="2276638837"/>
                  </a:ext>
                </a:extLst>
              </a:tr>
              <a:tr h="316608">
                <a:tc>
                  <a:txBody>
                    <a:bodyPr/>
                    <a:lstStyle/>
                    <a:p>
                      <a:r>
                        <a:rPr lang="en-US" dirty="0"/>
                        <a:t>4</a:t>
                      </a:r>
                    </a:p>
                  </a:txBody>
                  <a:tcPr/>
                </a:tc>
                <a:tc>
                  <a:txBody>
                    <a:bodyPr/>
                    <a:lstStyle/>
                    <a:p>
                      <a:r>
                        <a:rPr lang="en-US" dirty="0"/>
                        <a:t>Pass</a:t>
                      </a:r>
                    </a:p>
                  </a:txBody>
                  <a:tcPr/>
                </a:tc>
                <a:extLst>
                  <a:ext uri="{0D108BD9-81ED-4DB2-BD59-A6C34878D82A}">
                    <a16:rowId xmlns:a16="http://schemas.microsoft.com/office/drawing/2014/main" val="2232194269"/>
                  </a:ext>
                </a:extLst>
              </a:tr>
              <a:tr h="316608">
                <a:tc>
                  <a:txBody>
                    <a:bodyPr/>
                    <a:lstStyle/>
                    <a:p>
                      <a:r>
                        <a:rPr lang="en-US" dirty="0"/>
                        <a:t>2</a:t>
                      </a:r>
                    </a:p>
                  </a:txBody>
                  <a:tcPr/>
                </a:tc>
                <a:tc>
                  <a:txBody>
                    <a:bodyPr/>
                    <a:lstStyle/>
                    <a:p>
                      <a:r>
                        <a:rPr lang="en-US" dirty="0"/>
                        <a:t>Fail</a:t>
                      </a:r>
                    </a:p>
                  </a:txBody>
                  <a:tcPr/>
                </a:tc>
                <a:extLst>
                  <a:ext uri="{0D108BD9-81ED-4DB2-BD59-A6C34878D82A}">
                    <a16:rowId xmlns:a16="http://schemas.microsoft.com/office/drawing/2014/main" val="2763474776"/>
                  </a:ext>
                </a:extLst>
              </a:tr>
            </a:tbl>
          </a:graphicData>
        </a:graphic>
      </p:graphicFrame>
      <p:sp>
        <p:nvSpPr>
          <p:cNvPr id="14" name="TextBox 13">
            <a:extLst>
              <a:ext uri="{FF2B5EF4-FFF2-40B4-BE49-F238E27FC236}">
                <a16:creationId xmlns:a16="http://schemas.microsoft.com/office/drawing/2014/main" id="{746226F1-8463-4FFF-AA01-4F383096D4BC}"/>
              </a:ext>
            </a:extLst>
          </p:cNvPr>
          <p:cNvSpPr txBox="1"/>
          <p:nvPr/>
        </p:nvSpPr>
        <p:spPr>
          <a:xfrm>
            <a:off x="10058400" y="3208053"/>
            <a:ext cx="2449942" cy="461665"/>
          </a:xfrm>
          <a:prstGeom prst="rect">
            <a:avLst/>
          </a:prstGeom>
          <a:noFill/>
        </p:spPr>
        <p:txBody>
          <a:bodyPr wrap="square" rtlCol="0">
            <a:spAutoFit/>
          </a:bodyPr>
          <a:lstStyle/>
          <a:p>
            <a:pPr defTabSz="1218987"/>
            <a:r>
              <a:rPr lang="en-US" sz="2400" b="1" dirty="0">
                <a:solidFill>
                  <a:prstClr val="black"/>
                </a:solidFill>
                <a:latin typeface="Calibri"/>
              </a:rPr>
              <a:t>predicated</a:t>
            </a:r>
          </a:p>
        </p:txBody>
      </p:sp>
      <p:sp>
        <p:nvSpPr>
          <p:cNvPr id="15" name="TextBox 14">
            <a:extLst>
              <a:ext uri="{FF2B5EF4-FFF2-40B4-BE49-F238E27FC236}">
                <a16:creationId xmlns:a16="http://schemas.microsoft.com/office/drawing/2014/main" id="{BBA04A59-E387-4176-9F54-F97BBD38D63A}"/>
              </a:ext>
            </a:extLst>
          </p:cNvPr>
          <p:cNvSpPr txBox="1"/>
          <p:nvPr/>
        </p:nvSpPr>
        <p:spPr>
          <a:xfrm>
            <a:off x="3718901" y="3264634"/>
            <a:ext cx="2449942" cy="461665"/>
          </a:xfrm>
          <a:prstGeom prst="rect">
            <a:avLst/>
          </a:prstGeom>
          <a:noFill/>
        </p:spPr>
        <p:txBody>
          <a:bodyPr wrap="square" rtlCol="0">
            <a:spAutoFit/>
          </a:bodyPr>
          <a:lstStyle/>
          <a:p>
            <a:pPr defTabSz="1218987"/>
            <a:r>
              <a:rPr lang="en-US" sz="2400" b="1" dirty="0">
                <a:solidFill>
                  <a:prstClr val="black"/>
                </a:solidFill>
                <a:latin typeface="Calibri"/>
              </a:rPr>
              <a:t>actual</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E7582BB1-0B98-4D15-850B-ECE0DD46BCA1}"/>
                  </a:ext>
                </a:extLst>
              </p14:cNvPr>
              <p14:cNvContentPartPr/>
              <p14:nvPr/>
            </p14:nvContentPartPr>
            <p14:xfrm>
              <a:off x="7077153" y="700172"/>
              <a:ext cx="231120" cy="170640"/>
            </p14:xfrm>
          </p:contentPart>
        </mc:Choice>
        <mc:Fallback xmlns="">
          <p:pic>
            <p:nvPicPr>
              <p:cNvPr id="17" name="Ink 16">
                <a:extLst>
                  <a:ext uri="{FF2B5EF4-FFF2-40B4-BE49-F238E27FC236}">
                    <a16:creationId xmlns:a16="http://schemas.microsoft.com/office/drawing/2014/main" id="{E7582BB1-0B98-4D15-850B-ECE0DD46BCA1}"/>
                  </a:ext>
                </a:extLst>
              </p:cNvPr>
              <p:cNvPicPr/>
              <p:nvPr/>
            </p:nvPicPr>
            <p:blipFill>
              <a:blip r:embed="rId4"/>
              <a:stretch>
                <a:fillRect/>
              </a:stretch>
            </p:blipFill>
            <p:spPr>
              <a:xfrm>
                <a:off x="7068153" y="691172"/>
                <a:ext cx="248760" cy="188280"/>
              </a:xfrm>
              <a:prstGeom prst="rect">
                <a:avLst/>
              </a:prstGeom>
            </p:spPr>
          </p:pic>
        </mc:Fallback>
      </mc:AlternateContent>
    </p:spTree>
    <p:extLst>
      <p:ext uri="{BB962C8B-B14F-4D97-AF65-F5344CB8AC3E}">
        <p14:creationId xmlns:p14="http://schemas.microsoft.com/office/powerpoint/2010/main" val="291194325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Techniques to determine the model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3" name="TextBox 2">
            <a:extLst>
              <a:ext uri="{FF2B5EF4-FFF2-40B4-BE49-F238E27FC236}">
                <a16:creationId xmlns:a16="http://schemas.microsoft.com/office/drawing/2014/main" id="{389E0B74-ECCD-4022-9F10-3132F9165EAE}"/>
              </a:ext>
            </a:extLst>
          </p:cNvPr>
          <p:cNvSpPr txBox="1"/>
          <p:nvPr/>
        </p:nvSpPr>
        <p:spPr>
          <a:xfrm>
            <a:off x="152401" y="990600"/>
            <a:ext cx="11807195" cy="4708981"/>
          </a:xfrm>
          <a:prstGeom prst="rect">
            <a:avLst/>
          </a:prstGeom>
          <a:noFill/>
        </p:spPr>
        <p:txBody>
          <a:bodyPr wrap="square" rtlCol="0">
            <a:spAutoFit/>
          </a:bodyPr>
          <a:lstStyle/>
          <a:p>
            <a:pPr defTabSz="1218987"/>
            <a:r>
              <a:rPr lang="en-US" sz="2000" dirty="0">
                <a:solidFill>
                  <a:prstClr val="black"/>
                </a:solidFill>
                <a:latin typeface="Calibri"/>
              </a:rPr>
              <a:t>Modeling is a process by which machine learning tries to find/create best model for our use case. The model is created to predict the outcome (predicted output). Model evaluation is an integral part of model development process (comparing validation dataset with predicated dataset). In order to find the best model, there are so many ways (these are called mathematical algorithm) </a:t>
            </a:r>
          </a:p>
          <a:p>
            <a:pPr defTabSz="1218987"/>
            <a:r>
              <a:rPr lang="en-US" sz="2000" dirty="0">
                <a:solidFill>
                  <a:prstClr val="black"/>
                </a:solidFill>
                <a:latin typeface="Calibri"/>
              </a:rPr>
              <a:t>2 ways to use to detect the model</a:t>
            </a:r>
          </a:p>
          <a:p>
            <a:pPr defTabSz="1218987"/>
            <a:endParaRPr lang="en-US" sz="2000" dirty="0">
              <a:solidFill>
                <a:prstClr val="black"/>
              </a:solidFill>
              <a:latin typeface="Calibri"/>
            </a:endParaRPr>
          </a:p>
          <a:p>
            <a:pPr defTabSz="1218987"/>
            <a:r>
              <a:rPr lang="en-US" sz="2000" b="1" dirty="0">
                <a:solidFill>
                  <a:prstClr val="black"/>
                </a:solidFill>
                <a:latin typeface="Calibri"/>
              </a:rPr>
              <a:t>Hold-out</a:t>
            </a:r>
          </a:p>
          <a:p>
            <a:pPr defTabSz="1218987"/>
            <a:r>
              <a:rPr lang="en-US" sz="2000" dirty="0">
                <a:solidFill>
                  <a:prstClr val="black"/>
                </a:solidFill>
                <a:latin typeface="Calibri"/>
              </a:rPr>
              <a:t>The entire data set (where outcome is known) into 2 parts. 1. Training data set 2. Validation dataset</a:t>
            </a:r>
          </a:p>
          <a:p>
            <a:pPr defTabSz="1218987"/>
            <a:r>
              <a:rPr lang="en-US" sz="2000" dirty="0">
                <a:solidFill>
                  <a:prstClr val="black"/>
                </a:solidFill>
                <a:latin typeface="Calibri"/>
              </a:rPr>
              <a:t>With the help of training dataset by applying different techniques, we can derive the best possible model. Once the model is determined, the validation dataset will be used to compare the predicted v/s actual to get the accuracy determined. Generally higher the data better the accuracy.</a:t>
            </a:r>
          </a:p>
          <a:p>
            <a:pPr defTabSz="1218987"/>
            <a:endParaRPr lang="en-US" sz="2000" dirty="0">
              <a:solidFill>
                <a:prstClr val="black"/>
              </a:solidFill>
              <a:latin typeface="Calibri"/>
            </a:endParaRPr>
          </a:p>
          <a:p>
            <a:pPr defTabSz="1218987"/>
            <a:r>
              <a:rPr lang="en-US" sz="2000" b="1" dirty="0">
                <a:solidFill>
                  <a:prstClr val="black"/>
                </a:solidFill>
                <a:latin typeface="Calibri"/>
              </a:rPr>
              <a:t>Cross Validation (low volume of data)</a:t>
            </a:r>
          </a:p>
          <a:p>
            <a:pPr defTabSz="1218987"/>
            <a:r>
              <a:rPr lang="en-US" sz="2000" dirty="0">
                <a:solidFill>
                  <a:prstClr val="black"/>
                </a:solidFill>
                <a:latin typeface="Calibri"/>
              </a:rPr>
              <a:t>When only limited data is available. The system will divide the data in k parts. Each k set will be sent for sampling and clustering.</a:t>
            </a:r>
          </a:p>
        </p:txBody>
      </p:sp>
    </p:spTree>
    <p:extLst>
      <p:ext uri="{BB962C8B-B14F-4D97-AF65-F5344CB8AC3E}">
        <p14:creationId xmlns:p14="http://schemas.microsoft.com/office/powerpoint/2010/main" val="324405107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7</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Advance Planning and Collaboration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Value Driver Tree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Data Actions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Copy Data Actions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Scripted Data Actions</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Collaboration</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Digital Boardroom</a:t>
            </a:r>
          </a:p>
          <a:p>
            <a:pPr>
              <a:defRPr/>
            </a:pP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Create Agenda and Boardroom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Introduction to ML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Intelligent Enterprise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What is ML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What is predictive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How to detect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 Types of 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 Supported Scenarios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Types of ML</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8F8C9C8E-7E12-4636-BE86-BFE004EDE0DE}"/>
              </a:ext>
            </a:extLst>
          </p:cNvPr>
          <p:cNvSpPr txBox="1"/>
          <p:nvPr/>
        </p:nvSpPr>
        <p:spPr>
          <a:xfrm>
            <a:off x="152401" y="868904"/>
            <a:ext cx="12038013" cy="4524315"/>
          </a:xfrm>
          <a:prstGeom prst="rect">
            <a:avLst/>
          </a:prstGeom>
          <a:noFill/>
        </p:spPr>
        <p:txBody>
          <a:bodyPr wrap="square" rtlCol="0">
            <a:spAutoFit/>
          </a:bodyPr>
          <a:lstStyle/>
          <a:p>
            <a:pPr marL="457200" indent="-457200" defTabSz="1218987">
              <a:buFontTx/>
              <a:buAutoNum type="arabicPeriod"/>
            </a:pPr>
            <a:r>
              <a:rPr lang="en-US" sz="2400" dirty="0">
                <a:solidFill>
                  <a:prstClr val="black"/>
                </a:solidFill>
                <a:latin typeface="Calibri"/>
              </a:rPr>
              <a:t>Supervised ML</a:t>
            </a:r>
          </a:p>
          <a:p>
            <a:pPr marL="609493" lvl="1" defTabSz="1218987"/>
            <a:r>
              <a:rPr lang="en-US" sz="2400" dirty="0">
                <a:solidFill>
                  <a:prstClr val="black"/>
                </a:solidFill>
                <a:latin typeface="Calibri"/>
              </a:rPr>
              <a:t>Train the model </a:t>
            </a:r>
            <a:r>
              <a:rPr lang="en-US" sz="2400" dirty="0">
                <a:solidFill>
                  <a:prstClr val="black"/>
                </a:solidFill>
                <a:latin typeface="Calibri"/>
                <a:sym typeface="Wingdings" panose="05000000000000000000" pitchFamily="2" charset="2"/>
              </a:rPr>
              <a:t> Model. Validate, Retry, Retrain</a:t>
            </a:r>
          </a:p>
          <a:p>
            <a:pPr marL="609493" lvl="1" defTabSz="1218987"/>
            <a:r>
              <a:rPr lang="en-US" sz="2400" dirty="0">
                <a:solidFill>
                  <a:prstClr val="black"/>
                </a:solidFill>
                <a:latin typeface="Calibri"/>
                <a:sym typeface="Wingdings" panose="05000000000000000000" pitchFamily="2" charset="2"/>
              </a:rPr>
              <a:t>Algo: Decision Trees, Native Bayes, </a:t>
            </a:r>
            <a:r>
              <a:rPr lang="en-US" sz="2400" b="1" dirty="0">
                <a:solidFill>
                  <a:prstClr val="black"/>
                </a:solidFill>
                <a:latin typeface="Calibri"/>
                <a:sym typeface="Wingdings" panose="05000000000000000000" pitchFamily="2" charset="2"/>
              </a:rPr>
              <a:t>Logistic Regression, Linear/Multi Regression</a:t>
            </a:r>
            <a:r>
              <a:rPr lang="en-US" sz="2400" dirty="0">
                <a:solidFill>
                  <a:prstClr val="black"/>
                </a:solidFill>
                <a:latin typeface="Calibri"/>
                <a:sym typeface="Wingdings" panose="05000000000000000000" pitchFamily="2" charset="2"/>
              </a:rPr>
              <a:t>, SVM….</a:t>
            </a:r>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Unsupervised ML</a:t>
            </a:r>
          </a:p>
          <a:p>
            <a:pPr marL="609493" lvl="1" defTabSz="1218987"/>
            <a:r>
              <a:rPr lang="en-US" sz="2400" dirty="0">
                <a:solidFill>
                  <a:prstClr val="black"/>
                </a:solidFill>
                <a:latin typeface="Calibri"/>
              </a:rPr>
              <a:t>Let the machine work like a child and explore the huge amounts of data and make the model by itself.</a:t>
            </a:r>
          </a:p>
          <a:p>
            <a:pPr marL="609493" lvl="1" defTabSz="1218987"/>
            <a:r>
              <a:rPr lang="en-US" sz="2400" dirty="0">
                <a:solidFill>
                  <a:prstClr val="black"/>
                </a:solidFill>
                <a:latin typeface="Calibri"/>
              </a:rPr>
              <a:t>Algo: k-means, hierarchical, </a:t>
            </a:r>
            <a:r>
              <a:rPr lang="en-US" sz="2400" dirty="0" err="1">
                <a:solidFill>
                  <a:prstClr val="black"/>
                </a:solidFill>
                <a:latin typeface="Calibri"/>
              </a:rPr>
              <a:t>apriori</a:t>
            </a:r>
            <a:r>
              <a:rPr lang="en-US" sz="2400" dirty="0">
                <a:solidFill>
                  <a:prstClr val="black"/>
                </a:solidFill>
                <a:latin typeface="Calibri"/>
              </a:rPr>
              <a:t>, generic algo, </a:t>
            </a:r>
            <a:r>
              <a:rPr lang="en-US" sz="2400" b="1" dirty="0">
                <a:solidFill>
                  <a:prstClr val="black"/>
                </a:solidFill>
                <a:latin typeface="Calibri"/>
              </a:rPr>
              <a:t>time series</a:t>
            </a:r>
            <a:r>
              <a:rPr lang="en-US" sz="2400" dirty="0">
                <a:solidFill>
                  <a:prstClr val="black"/>
                </a:solidFill>
                <a:latin typeface="Calibri"/>
              </a:rPr>
              <a:t>….</a:t>
            </a:r>
          </a:p>
          <a:p>
            <a:pPr marL="457200" indent="-457200" defTabSz="1218987">
              <a:buFontTx/>
              <a:buAutoNum type="arabicPeriod"/>
            </a:pPr>
            <a:r>
              <a:rPr lang="en-US" sz="2400" dirty="0">
                <a:solidFill>
                  <a:prstClr val="black"/>
                </a:solidFill>
                <a:latin typeface="Calibri"/>
              </a:rPr>
              <a:t>Re-</a:t>
            </a:r>
            <a:r>
              <a:rPr lang="en-US" sz="2400" dirty="0" err="1">
                <a:solidFill>
                  <a:prstClr val="black"/>
                </a:solidFill>
                <a:latin typeface="Calibri"/>
              </a:rPr>
              <a:t>inforcement</a:t>
            </a:r>
            <a:r>
              <a:rPr lang="en-US" sz="2400" dirty="0">
                <a:solidFill>
                  <a:prstClr val="black"/>
                </a:solidFill>
                <a:latin typeface="Calibri"/>
              </a:rPr>
              <a:t> Learning</a:t>
            </a:r>
          </a:p>
          <a:p>
            <a:pPr marL="609493" lvl="1" defTabSz="1218987"/>
            <a:r>
              <a:rPr lang="en-US" sz="2400" dirty="0">
                <a:solidFill>
                  <a:prstClr val="black"/>
                </a:solidFill>
                <a:latin typeface="Calibri"/>
              </a:rPr>
              <a:t>Candy-stick approach</a:t>
            </a:r>
          </a:p>
          <a:p>
            <a:pPr marL="609493" lvl="1" defTabSz="1218987"/>
            <a:r>
              <a:rPr lang="en-US" sz="2400" dirty="0">
                <a:solidFill>
                  <a:prstClr val="black"/>
                </a:solidFill>
                <a:latin typeface="Calibri"/>
              </a:rPr>
              <a:t>If you do good – candy</a:t>
            </a:r>
          </a:p>
          <a:p>
            <a:pPr marL="609493" lvl="1" defTabSz="1218987"/>
            <a:r>
              <a:rPr lang="en-US" sz="2400" dirty="0">
                <a:solidFill>
                  <a:prstClr val="black"/>
                </a:solidFill>
                <a:latin typeface="Calibri"/>
              </a:rPr>
              <a:t>If you do bad – stick</a:t>
            </a:r>
          </a:p>
          <a:p>
            <a:pPr marL="609493" lvl="1" defTabSz="1218987"/>
            <a:r>
              <a:rPr lang="en-US" sz="2400" dirty="0">
                <a:solidFill>
                  <a:prstClr val="black"/>
                </a:solidFill>
                <a:latin typeface="Calibri"/>
              </a:rPr>
              <a:t>Robotics</a:t>
            </a:r>
          </a:p>
        </p:txBody>
      </p:sp>
    </p:spTree>
    <p:extLst>
      <p:ext uri="{BB962C8B-B14F-4D97-AF65-F5344CB8AC3E}">
        <p14:creationId xmlns:p14="http://schemas.microsoft.com/office/powerpoint/2010/main" val="191798490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Analytics v/s Predictive Analytics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685FC5D9-0DB9-429E-8A7F-347C68B44ABC}"/>
              </a:ext>
            </a:extLst>
          </p:cNvPr>
          <p:cNvSpPr txBox="1"/>
          <p:nvPr/>
        </p:nvSpPr>
        <p:spPr>
          <a:xfrm>
            <a:off x="76200" y="990600"/>
            <a:ext cx="11963400" cy="4154984"/>
          </a:xfrm>
          <a:prstGeom prst="rect">
            <a:avLst/>
          </a:prstGeom>
          <a:noFill/>
        </p:spPr>
        <p:txBody>
          <a:bodyPr wrap="square" rtlCol="0">
            <a:spAutoFit/>
          </a:bodyPr>
          <a:lstStyle/>
          <a:p>
            <a:pPr defTabSz="1218987"/>
            <a:r>
              <a:rPr lang="en-US" sz="2400" dirty="0">
                <a:solidFill>
                  <a:prstClr val="black"/>
                </a:solidFill>
                <a:latin typeface="Calibri"/>
              </a:rPr>
              <a:t>Analytics – is used to create visualization on historic data which just gives us an overview and an insight.</a:t>
            </a:r>
          </a:p>
          <a:p>
            <a:pPr defTabSz="1218987"/>
            <a:r>
              <a:rPr lang="en-US" sz="2400" dirty="0">
                <a:solidFill>
                  <a:prstClr val="black"/>
                </a:solidFill>
                <a:latin typeface="Calibri"/>
              </a:rPr>
              <a:t>Predictive Analytics – when we want to determine an event to occur in future, a value of a dimension in future, it is considered as predictive analytics. The field which will help us to achieve is Machine learning. With this we get Vision.</a:t>
            </a:r>
          </a:p>
          <a:p>
            <a:pPr defTabSz="1218987"/>
            <a:r>
              <a:rPr lang="en-US" sz="2400" dirty="0">
                <a:solidFill>
                  <a:prstClr val="black"/>
                </a:solidFill>
                <a:latin typeface="Calibri"/>
              </a:rPr>
              <a:t>Choosing the right amount, and kind of data for prediction is very important.</a:t>
            </a:r>
          </a:p>
          <a:p>
            <a:pPr defTabSz="1218987"/>
            <a:r>
              <a:rPr lang="en-US" sz="2400" dirty="0">
                <a:solidFill>
                  <a:prstClr val="black"/>
                </a:solidFill>
                <a:latin typeface="Calibri"/>
              </a:rPr>
              <a:t>Before we start ML with SAC, any use case given to us, we need to ask following</a:t>
            </a:r>
          </a:p>
          <a:p>
            <a:pPr defTabSz="1218987"/>
            <a:endParaRPr lang="en-US" sz="2400" dirty="0">
              <a:solidFill>
                <a:prstClr val="black"/>
              </a:solidFill>
              <a:latin typeface="Calibri"/>
            </a:endParaRPr>
          </a:p>
          <a:p>
            <a:pPr marL="457200" indent="-457200" defTabSz="1218987">
              <a:buFontTx/>
              <a:buAutoNum type="arabicPeriod"/>
            </a:pPr>
            <a:r>
              <a:rPr lang="en-US" sz="2400" dirty="0">
                <a:solidFill>
                  <a:prstClr val="black"/>
                </a:solidFill>
                <a:latin typeface="Calibri"/>
              </a:rPr>
              <a:t>Business Need</a:t>
            </a:r>
          </a:p>
          <a:p>
            <a:pPr marL="457200" indent="-457200" defTabSz="1218987">
              <a:buFontTx/>
              <a:buAutoNum type="arabicPeriod"/>
            </a:pPr>
            <a:r>
              <a:rPr lang="en-US" sz="2400" dirty="0">
                <a:solidFill>
                  <a:prstClr val="black"/>
                </a:solidFill>
                <a:latin typeface="Calibri"/>
              </a:rPr>
              <a:t>Business Goal</a:t>
            </a:r>
          </a:p>
          <a:p>
            <a:pPr marL="457200" indent="-457200" defTabSz="1218987">
              <a:buFontTx/>
              <a:buAutoNum type="arabicPeriod"/>
            </a:pPr>
            <a:r>
              <a:rPr lang="en-US" sz="2400" dirty="0">
                <a:solidFill>
                  <a:prstClr val="black"/>
                </a:solidFill>
                <a:latin typeface="Calibri"/>
              </a:rPr>
              <a:t>Output expected by Decision we make</a:t>
            </a:r>
          </a:p>
        </p:txBody>
      </p:sp>
      <p:sp>
        <p:nvSpPr>
          <p:cNvPr id="3" name="Rectangle 2">
            <a:extLst>
              <a:ext uri="{FF2B5EF4-FFF2-40B4-BE49-F238E27FC236}">
                <a16:creationId xmlns:a16="http://schemas.microsoft.com/office/drawing/2014/main" id="{1303B63A-75DD-419B-BC7D-458A516BCDA5}"/>
              </a:ext>
            </a:extLst>
          </p:cNvPr>
          <p:cNvSpPr/>
          <p:nvPr/>
        </p:nvSpPr>
        <p:spPr>
          <a:xfrm>
            <a:off x="7467600" y="3886200"/>
            <a:ext cx="3352800" cy="435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Which Scenario</a:t>
            </a:r>
          </a:p>
        </p:txBody>
      </p:sp>
      <p:sp>
        <p:nvSpPr>
          <p:cNvPr id="4" name="Rectangle 3">
            <a:extLst>
              <a:ext uri="{FF2B5EF4-FFF2-40B4-BE49-F238E27FC236}">
                <a16:creationId xmlns:a16="http://schemas.microsoft.com/office/drawing/2014/main" id="{28553CA0-F0D0-4C76-86A7-EF64E268E536}"/>
              </a:ext>
            </a:extLst>
          </p:cNvPr>
          <p:cNvSpPr/>
          <p:nvPr/>
        </p:nvSpPr>
        <p:spPr>
          <a:xfrm>
            <a:off x="5562600"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Classification</a:t>
            </a:r>
          </a:p>
        </p:txBody>
      </p:sp>
      <p:sp>
        <p:nvSpPr>
          <p:cNvPr id="5" name="Rectangle 4">
            <a:extLst>
              <a:ext uri="{FF2B5EF4-FFF2-40B4-BE49-F238E27FC236}">
                <a16:creationId xmlns:a16="http://schemas.microsoft.com/office/drawing/2014/main" id="{B58C326C-474D-49BB-99DF-DCE906CA89ED}"/>
              </a:ext>
            </a:extLst>
          </p:cNvPr>
          <p:cNvSpPr/>
          <p:nvPr/>
        </p:nvSpPr>
        <p:spPr>
          <a:xfrm>
            <a:off x="8077200"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Regression</a:t>
            </a:r>
          </a:p>
        </p:txBody>
      </p:sp>
      <p:sp>
        <p:nvSpPr>
          <p:cNvPr id="6" name="Rectangle 5">
            <a:extLst>
              <a:ext uri="{FF2B5EF4-FFF2-40B4-BE49-F238E27FC236}">
                <a16:creationId xmlns:a16="http://schemas.microsoft.com/office/drawing/2014/main" id="{B756604D-CAA3-4DB0-B841-4FFE01D8CEAD}"/>
              </a:ext>
            </a:extLst>
          </p:cNvPr>
          <p:cNvSpPr/>
          <p:nvPr/>
        </p:nvSpPr>
        <p:spPr>
          <a:xfrm>
            <a:off x="10584661" y="49530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Time Series</a:t>
            </a:r>
          </a:p>
        </p:txBody>
      </p:sp>
    </p:spTree>
    <p:extLst>
      <p:ext uri="{BB962C8B-B14F-4D97-AF65-F5344CB8AC3E}">
        <p14:creationId xmlns:p14="http://schemas.microsoft.com/office/powerpoint/2010/main" val="43956437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386777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2400" y="42237"/>
            <a:ext cx="10796001" cy="710896"/>
          </a:xfrm>
        </p:spPr>
        <p:txBody>
          <a:bodyPr>
            <a:noAutofit/>
          </a:bodyPr>
          <a:lstStyle/>
          <a:p>
            <a:r>
              <a:rPr lang="en-IN" sz="2799" dirty="0">
                <a:latin typeface="Cooper Black" panose="0208090404030B020404" pitchFamily="18" charset="0"/>
              </a:rPr>
              <a:t>Value Driver Tree (VDT)</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4172" y="6549413"/>
            <a:ext cx="3455484" cy="307697"/>
          </a:xfrm>
          <a:prstGeom prst="rect">
            <a:avLst/>
          </a:prstGeom>
          <a:noFill/>
        </p:spPr>
        <p:txBody>
          <a:bodyPr wrap="square" rtlCol="0">
            <a:spAutoFit/>
          </a:bodyPr>
          <a:lstStyle/>
          <a:p>
            <a:pPr defTabSz="1218590">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cxnSp>
        <p:nvCxnSpPr>
          <p:cNvPr id="41" name="Straight Connector 40">
            <a:extLst>
              <a:ext uri="{FF2B5EF4-FFF2-40B4-BE49-F238E27FC236}">
                <a16:creationId xmlns:a16="http://schemas.microsoft.com/office/drawing/2014/main" id="{3B3B7D73-CAE9-45AC-ACCE-FAEF4E505C7A}"/>
              </a:ext>
            </a:extLst>
          </p:cNvPr>
          <p:cNvCxnSpPr/>
          <p:nvPr/>
        </p:nvCxnSpPr>
        <p:spPr>
          <a:xfrm>
            <a:off x="3176"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15" name="Picture 14">
            <a:extLst>
              <a:ext uri="{FF2B5EF4-FFF2-40B4-BE49-F238E27FC236}">
                <a16:creationId xmlns:a16="http://schemas.microsoft.com/office/drawing/2014/main" id="{A5803632-7246-4C7B-B629-CEE82F7728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5199" y="89332"/>
            <a:ext cx="929479" cy="918051"/>
          </a:xfrm>
          <a:prstGeom prst="rect">
            <a:avLst/>
          </a:prstGeom>
        </p:spPr>
      </p:pic>
      <p:sp>
        <p:nvSpPr>
          <p:cNvPr id="9" name="TextBox 8">
            <a:extLst>
              <a:ext uri="{FF2B5EF4-FFF2-40B4-BE49-F238E27FC236}">
                <a16:creationId xmlns:a16="http://schemas.microsoft.com/office/drawing/2014/main" id="{E5D5B202-4D29-42D2-A9F9-5A33396905D6}"/>
              </a:ext>
            </a:extLst>
          </p:cNvPr>
          <p:cNvSpPr txBox="1"/>
          <p:nvPr/>
        </p:nvSpPr>
        <p:spPr>
          <a:xfrm>
            <a:off x="152400" y="1007383"/>
            <a:ext cx="11887201" cy="4062651"/>
          </a:xfrm>
          <a:prstGeom prst="rect">
            <a:avLst/>
          </a:prstGeom>
          <a:noFill/>
        </p:spPr>
        <p:txBody>
          <a:bodyPr wrap="square" rtlCol="0">
            <a:spAutoFit/>
          </a:bodyPr>
          <a:lstStyle/>
          <a:p>
            <a:pPr defTabSz="1218987"/>
            <a:r>
              <a:rPr lang="en-US" b="1" dirty="0">
                <a:solidFill>
                  <a:prstClr val="black"/>
                </a:solidFill>
                <a:latin typeface="Calibri"/>
              </a:rPr>
              <a:t>What is it?</a:t>
            </a:r>
          </a:p>
          <a:p>
            <a:pPr marL="342900" indent="-342900" defTabSz="1218987">
              <a:buFont typeface="Arial" panose="020B0604020202020204" pitchFamily="34" charset="0"/>
              <a:buChar char="•"/>
            </a:pPr>
            <a:r>
              <a:rPr lang="en-US" dirty="0">
                <a:solidFill>
                  <a:prstClr val="black"/>
                </a:solidFill>
                <a:latin typeface="Calibri"/>
              </a:rPr>
              <a:t>A tree structure which allows visualization of composition of KPIs and its contributing factor</a:t>
            </a:r>
          </a:p>
          <a:p>
            <a:pPr marL="342900" indent="-342900" defTabSz="1218987">
              <a:buFont typeface="Arial" panose="020B0604020202020204" pitchFamily="34" charset="0"/>
              <a:buChar char="•"/>
            </a:pPr>
            <a:r>
              <a:rPr lang="en-US" dirty="0">
                <a:solidFill>
                  <a:prstClr val="black"/>
                </a:solidFill>
                <a:latin typeface="Calibri"/>
              </a:rPr>
              <a:t>A VDT shows how a KPI is calculated from Another KPI in planning model</a:t>
            </a:r>
          </a:p>
          <a:p>
            <a:pPr marL="342900" indent="-342900" defTabSz="1218987">
              <a:buFont typeface="Arial" panose="020B0604020202020204" pitchFamily="34" charset="0"/>
              <a:buChar char="•"/>
            </a:pPr>
            <a:r>
              <a:rPr lang="en-US" dirty="0">
                <a:solidFill>
                  <a:prstClr val="black"/>
                </a:solidFill>
                <a:latin typeface="Calibri"/>
              </a:rPr>
              <a:t>In SAC, a VDT can be used to visualize existing data but also simulate the impact of change of a driver on other account dimensions.</a:t>
            </a:r>
          </a:p>
          <a:p>
            <a:pPr marL="342900" indent="-342900" defTabSz="1218987">
              <a:buFont typeface="Arial" panose="020B0604020202020204" pitchFamily="34" charset="0"/>
              <a:buChar char="•"/>
            </a:pPr>
            <a:r>
              <a:rPr lang="en-US" dirty="0">
                <a:solidFill>
                  <a:prstClr val="black"/>
                </a:solidFill>
                <a:latin typeface="Calibri"/>
              </a:rPr>
              <a:t>In Planning, a VDT can be used to create and simulate different scenarios</a:t>
            </a:r>
          </a:p>
          <a:p>
            <a:pPr marL="342900" indent="-342900" defTabSz="1218987">
              <a:buFont typeface="Arial" panose="020B0604020202020204" pitchFamily="34" charset="0"/>
              <a:buChar char="•"/>
            </a:pPr>
            <a:r>
              <a:rPr lang="en-US" dirty="0">
                <a:solidFill>
                  <a:prstClr val="black"/>
                </a:solidFill>
                <a:latin typeface="Calibri"/>
              </a:rPr>
              <a:t>VDTs are provided as standard story widgets and seamlessly integrated into SAC Stories</a:t>
            </a:r>
          </a:p>
          <a:p>
            <a:pPr marL="342900" indent="-342900" defTabSz="1218987">
              <a:buFont typeface="Arial" panose="020B0604020202020204" pitchFamily="34" charset="0"/>
              <a:buChar char="•"/>
            </a:pPr>
            <a:endParaRPr lang="en-US" dirty="0">
              <a:solidFill>
                <a:prstClr val="black"/>
              </a:solidFill>
              <a:latin typeface="Calibri"/>
            </a:endParaRPr>
          </a:p>
          <a:p>
            <a:pPr defTabSz="1218987"/>
            <a:r>
              <a:rPr lang="en-US" b="1" dirty="0">
                <a:solidFill>
                  <a:prstClr val="black"/>
                </a:solidFill>
                <a:latin typeface="Calibri"/>
              </a:rPr>
              <a:t>A VDT is a standard Widget</a:t>
            </a:r>
          </a:p>
          <a:p>
            <a:pPr marL="342900" indent="-342900" defTabSz="1218987">
              <a:buFont typeface="Arial" panose="020B0604020202020204" pitchFamily="34" charset="0"/>
              <a:buChar char="•"/>
            </a:pPr>
            <a:r>
              <a:rPr lang="en-US" dirty="0">
                <a:solidFill>
                  <a:prstClr val="black"/>
                </a:solidFill>
                <a:latin typeface="Calibri"/>
              </a:rPr>
              <a:t>VDT can be configured like any other story widget by adding new component and using the panel</a:t>
            </a:r>
          </a:p>
          <a:p>
            <a:pPr marL="342900" indent="-342900" defTabSz="1218987">
              <a:buFont typeface="Arial" panose="020B0604020202020204" pitchFamily="34" charset="0"/>
              <a:buChar char="•"/>
            </a:pPr>
            <a:r>
              <a:rPr lang="en-US" dirty="0">
                <a:solidFill>
                  <a:prstClr val="black"/>
                </a:solidFill>
                <a:latin typeface="Calibri"/>
              </a:rPr>
              <a:t>VDT takes data from a planning model of type classic (which has account dimension). The nodes of this tree is composed by using the account dimension</a:t>
            </a:r>
          </a:p>
          <a:p>
            <a:pPr marL="342900" indent="-342900" defTabSz="1218987">
              <a:buFont typeface="Arial" panose="020B0604020202020204" pitchFamily="34" charset="0"/>
              <a:buChar char="•"/>
            </a:pPr>
            <a:r>
              <a:rPr lang="en-US" dirty="0">
                <a:solidFill>
                  <a:prstClr val="black"/>
                </a:solidFill>
                <a:latin typeface="Calibri"/>
              </a:rPr>
              <a:t>We can generate a VDT automatically also</a:t>
            </a:r>
          </a:p>
          <a:p>
            <a:pPr marL="342900" indent="-342900" defTabSz="1218987">
              <a:buFont typeface="Arial" panose="020B0604020202020204" pitchFamily="34" charset="0"/>
              <a:buChar char="•"/>
            </a:pPr>
            <a:r>
              <a:rPr lang="en-US" dirty="0">
                <a:solidFill>
                  <a:prstClr val="black"/>
                </a:solidFill>
                <a:latin typeface="Calibri"/>
              </a:rPr>
              <a:t>Alternatively we can build it from scratch</a:t>
            </a:r>
            <a:endParaRPr lang="en-US" sz="2400" dirty="0">
              <a:solidFill>
                <a:prstClr val="black"/>
              </a:solidFill>
              <a:latin typeface="Calibri"/>
            </a:endParaRPr>
          </a:p>
        </p:txBody>
      </p:sp>
    </p:spTree>
    <p:extLst>
      <p:ext uri="{BB962C8B-B14F-4D97-AF65-F5344CB8AC3E}">
        <p14:creationId xmlns:p14="http://schemas.microsoft.com/office/powerpoint/2010/main" val="16242103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52400" y="42237"/>
            <a:ext cx="10796001" cy="710896"/>
          </a:xfrm>
        </p:spPr>
        <p:txBody>
          <a:bodyPr>
            <a:noAutofit/>
          </a:bodyPr>
          <a:lstStyle/>
          <a:p>
            <a:r>
              <a:rPr lang="en-IN" sz="2799" dirty="0">
                <a:latin typeface="Cooper Black" panose="0208090404030B020404" pitchFamily="18" charset="0"/>
              </a:rPr>
              <a:t>VDT Scenario 2</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76200" y="6564273"/>
            <a:ext cx="3455484" cy="307697"/>
          </a:xfrm>
          <a:prstGeom prst="rect">
            <a:avLst/>
          </a:prstGeom>
          <a:noFill/>
        </p:spPr>
        <p:txBody>
          <a:bodyPr wrap="square" rtlCol="0">
            <a:spAutoFit/>
          </a:bodyPr>
          <a:lstStyle/>
          <a:p>
            <a:pPr defTabSz="1218590">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cxnSp>
        <p:nvCxnSpPr>
          <p:cNvPr id="41" name="Straight Connector 40">
            <a:extLst>
              <a:ext uri="{FF2B5EF4-FFF2-40B4-BE49-F238E27FC236}">
                <a16:creationId xmlns:a16="http://schemas.microsoft.com/office/drawing/2014/main" id="{3B3B7D73-CAE9-45AC-ACCE-FAEF4E505C7A}"/>
              </a:ext>
            </a:extLst>
          </p:cNvPr>
          <p:cNvCxnSpPr/>
          <p:nvPr/>
        </p:nvCxnSpPr>
        <p:spPr>
          <a:xfrm>
            <a:off x="3176" y="765398"/>
            <a:ext cx="6477897" cy="0"/>
          </a:xfrm>
          <a:prstGeom prst="line">
            <a:avLst/>
          </a:prstGeom>
        </p:spPr>
        <p:style>
          <a:lnRef idx="2">
            <a:schemeClr val="accent6"/>
          </a:lnRef>
          <a:fillRef idx="0">
            <a:schemeClr val="accent6"/>
          </a:fillRef>
          <a:effectRef idx="1">
            <a:schemeClr val="accent6"/>
          </a:effectRef>
          <a:fontRef idx="minor">
            <a:schemeClr val="tx1"/>
          </a:fontRef>
        </p:style>
      </p:cxnSp>
      <p:pic>
        <p:nvPicPr>
          <p:cNvPr id="15" name="Picture 14">
            <a:extLst>
              <a:ext uri="{FF2B5EF4-FFF2-40B4-BE49-F238E27FC236}">
                <a16:creationId xmlns:a16="http://schemas.microsoft.com/office/drawing/2014/main" id="{A5803632-7246-4C7B-B629-CEE82F7728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5199" y="89332"/>
            <a:ext cx="929479" cy="918051"/>
          </a:xfrm>
          <a:prstGeom prst="rect">
            <a:avLst/>
          </a:prstGeom>
        </p:spPr>
      </p:pic>
      <p:sp>
        <p:nvSpPr>
          <p:cNvPr id="9" name="TextBox 8">
            <a:extLst>
              <a:ext uri="{FF2B5EF4-FFF2-40B4-BE49-F238E27FC236}">
                <a16:creationId xmlns:a16="http://schemas.microsoft.com/office/drawing/2014/main" id="{E5D5B202-4D29-42D2-A9F9-5A33396905D6}"/>
              </a:ext>
            </a:extLst>
          </p:cNvPr>
          <p:cNvSpPr txBox="1"/>
          <p:nvPr/>
        </p:nvSpPr>
        <p:spPr>
          <a:xfrm>
            <a:off x="152400" y="1007383"/>
            <a:ext cx="11887201" cy="2031325"/>
          </a:xfrm>
          <a:prstGeom prst="rect">
            <a:avLst/>
          </a:prstGeom>
          <a:noFill/>
        </p:spPr>
        <p:txBody>
          <a:bodyPr wrap="square" rtlCol="0">
            <a:spAutoFit/>
          </a:bodyPr>
          <a:lstStyle/>
          <a:p>
            <a:pPr defTabSz="1218987"/>
            <a:r>
              <a:rPr lang="en-US" dirty="0">
                <a:solidFill>
                  <a:prstClr val="black"/>
                </a:solidFill>
                <a:latin typeface="Calibri"/>
              </a:rPr>
              <a:t>We would like to calculate Net sales of a company, the Net Sales depends on Gross Sales and Discounts. The Gross Sales will be calculated based on Quantity and Price which further depends on other factors.</a:t>
            </a:r>
          </a:p>
          <a:p>
            <a:pPr defTabSz="1218987"/>
            <a:r>
              <a:rPr lang="en-US" dirty="0">
                <a:solidFill>
                  <a:prstClr val="black"/>
                </a:solidFill>
                <a:latin typeface="Calibri"/>
              </a:rPr>
              <a:t>The price of a product is decided by </a:t>
            </a:r>
            <a:r>
              <a:rPr lang="en-US" b="1" dirty="0">
                <a:solidFill>
                  <a:prstClr val="black"/>
                </a:solidFill>
                <a:latin typeface="Calibri"/>
              </a:rPr>
              <a:t>price index (CPI) </a:t>
            </a:r>
            <a:r>
              <a:rPr lang="en-US" dirty="0">
                <a:solidFill>
                  <a:prstClr val="black"/>
                </a:solidFill>
                <a:latin typeface="Calibri"/>
              </a:rPr>
              <a:t>which is an indicator of inflation. The Quantity depends on our </a:t>
            </a:r>
            <a:r>
              <a:rPr lang="en-US" b="1" dirty="0">
                <a:solidFill>
                  <a:prstClr val="black"/>
                </a:solidFill>
                <a:latin typeface="Calibri"/>
              </a:rPr>
              <a:t>sales ambition </a:t>
            </a:r>
            <a:r>
              <a:rPr lang="en-US" dirty="0">
                <a:solidFill>
                  <a:prstClr val="black"/>
                </a:solidFill>
                <a:latin typeface="Calibri"/>
              </a:rPr>
              <a:t>and </a:t>
            </a:r>
            <a:r>
              <a:rPr lang="en-US" b="1" dirty="0">
                <a:solidFill>
                  <a:prstClr val="black"/>
                </a:solidFill>
                <a:latin typeface="Calibri"/>
              </a:rPr>
              <a:t>growth Rate. </a:t>
            </a:r>
            <a:endParaRPr lang="en-US" dirty="0">
              <a:solidFill>
                <a:prstClr val="black"/>
              </a:solidFill>
              <a:latin typeface="Calibri"/>
            </a:endParaRPr>
          </a:p>
          <a:p>
            <a:pPr defTabSz="1218987"/>
            <a:r>
              <a:rPr lang="en-US" dirty="0">
                <a:solidFill>
                  <a:prstClr val="black"/>
                </a:solidFill>
                <a:latin typeface="Calibri"/>
              </a:rPr>
              <a:t>Once we get the gross sales, we subtract the same from discount. The discount depends on a factor of %.</a:t>
            </a:r>
          </a:p>
          <a:p>
            <a:pPr defTabSz="1218987"/>
            <a:r>
              <a:rPr lang="en-US" dirty="0">
                <a:solidFill>
                  <a:prstClr val="black"/>
                </a:solidFill>
                <a:latin typeface="Calibri"/>
              </a:rPr>
              <a:t>Sales = Quantity (~Market Growth%, ~Sales Ambition) X Price (~Price Index)</a:t>
            </a:r>
          </a:p>
          <a:p>
            <a:pPr defTabSz="1218987"/>
            <a:r>
              <a:rPr lang="en-US" dirty="0">
                <a:solidFill>
                  <a:prstClr val="black"/>
                </a:solidFill>
                <a:latin typeface="Calibri"/>
              </a:rPr>
              <a:t>Net Sales = Sales – Discount (~Discount%)</a:t>
            </a:r>
            <a:endParaRPr lang="en-US" sz="2400" dirty="0">
              <a:solidFill>
                <a:prstClr val="black"/>
              </a:solidFill>
              <a:latin typeface="Calibri"/>
            </a:endParaRPr>
          </a:p>
        </p:txBody>
      </p:sp>
      <p:sp>
        <p:nvSpPr>
          <p:cNvPr id="2" name="Rectangle 1">
            <a:extLst>
              <a:ext uri="{FF2B5EF4-FFF2-40B4-BE49-F238E27FC236}">
                <a16:creationId xmlns:a16="http://schemas.microsoft.com/office/drawing/2014/main" id="{535EF70A-E0A5-4EEE-9516-FC3BF5765998}"/>
              </a:ext>
            </a:extLst>
          </p:cNvPr>
          <p:cNvSpPr/>
          <p:nvPr/>
        </p:nvSpPr>
        <p:spPr>
          <a:xfrm>
            <a:off x="8763000" y="28956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dirty="0">
              <a:solidFill>
                <a:prstClr val="white"/>
              </a:solidFill>
              <a:latin typeface="Calibri"/>
            </a:endParaRPr>
          </a:p>
          <a:p>
            <a:pPr algn="ctr" defTabSz="1218987"/>
            <a:r>
              <a:rPr lang="en-US" dirty="0">
                <a:solidFill>
                  <a:prstClr val="white"/>
                </a:solidFill>
                <a:latin typeface="Calibri"/>
              </a:rPr>
              <a:t>Price</a:t>
            </a:r>
          </a:p>
          <a:p>
            <a:pPr algn="ctr" defTabSz="1218987"/>
            <a:r>
              <a:rPr lang="en-US" dirty="0">
                <a:solidFill>
                  <a:prstClr val="white"/>
                </a:solidFill>
                <a:latin typeface="Calibri"/>
              </a:rPr>
              <a:t>Index</a:t>
            </a:r>
          </a:p>
        </p:txBody>
      </p:sp>
      <p:sp>
        <p:nvSpPr>
          <p:cNvPr id="3" name="Rectangle 2">
            <a:extLst>
              <a:ext uri="{FF2B5EF4-FFF2-40B4-BE49-F238E27FC236}">
                <a16:creationId xmlns:a16="http://schemas.microsoft.com/office/drawing/2014/main" id="{AD1AC565-24BA-424B-BB74-F92D6575A67D}"/>
              </a:ext>
            </a:extLst>
          </p:cNvPr>
          <p:cNvSpPr/>
          <p:nvPr/>
        </p:nvSpPr>
        <p:spPr>
          <a:xfrm>
            <a:off x="8763000" y="2895600"/>
            <a:ext cx="19050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0" name="Rectangle 9">
            <a:extLst>
              <a:ext uri="{FF2B5EF4-FFF2-40B4-BE49-F238E27FC236}">
                <a16:creationId xmlns:a16="http://schemas.microsoft.com/office/drawing/2014/main" id="{61452CBF-28CA-49B1-8979-3EAC028451B1}"/>
              </a:ext>
            </a:extLst>
          </p:cNvPr>
          <p:cNvSpPr/>
          <p:nvPr/>
        </p:nvSpPr>
        <p:spPr>
          <a:xfrm>
            <a:off x="8763589" y="3948747"/>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dirty="0">
              <a:solidFill>
                <a:prstClr val="white"/>
              </a:solidFill>
              <a:latin typeface="Calibri"/>
            </a:endParaRPr>
          </a:p>
          <a:p>
            <a:pPr algn="ctr" defTabSz="1218987"/>
            <a:r>
              <a:rPr lang="en-US" dirty="0">
                <a:solidFill>
                  <a:prstClr val="white"/>
                </a:solidFill>
                <a:latin typeface="Calibri"/>
              </a:rPr>
              <a:t>Sales</a:t>
            </a:r>
          </a:p>
          <a:p>
            <a:pPr algn="ctr" defTabSz="1218987"/>
            <a:r>
              <a:rPr lang="en-US" dirty="0">
                <a:solidFill>
                  <a:prstClr val="white"/>
                </a:solidFill>
                <a:latin typeface="Calibri"/>
              </a:rPr>
              <a:t>Ambition</a:t>
            </a:r>
          </a:p>
        </p:txBody>
      </p:sp>
      <p:sp>
        <p:nvSpPr>
          <p:cNvPr id="12" name="Rectangle 11">
            <a:extLst>
              <a:ext uri="{FF2B5EF4-FFF2-40B4-BE49-F238E27FC236}">
                <a16:creationId xmlns:a16="http://schemas.microsoft.com/office/drawing/2014/main" id="{CFC803AD-80C8-4151-BB7B-64379B53D58B}"/>
              </a:ext>
            </a:extLst>
          </p:cNvPr>
          <p:cNvSpPr/>
          <p:nvPr/>
        </p:nvSpPr>
        <p:spPr>
          <a:xfrm>
            <a:off x="8763589" y="3948747"/>
            <a:ext cx="19050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3" name="Rectangle 12">
            <a:extLst>
              <a:ext uri="{FF2B5EF4-FFF2-40B4-BE49-F238E27FC236}">
                <a16:creationId xmlns:a16="http://schemas.microsoft.com/office/drawing/2014/main" id="{E86E31ED-10D1-458F-98BC-59234C367A7B}"/>
              </a:ext>
            </a:extLst>
          </p:cNvPr>
          <p:cNvSpPr/>
          <p:nvPr/>
        </p:nvSpPr>
        <p:spPr>
          <a:xfrm>
            <a:off x="8763000" y="4782003"/>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dirty="0">
              <a:solidFill>
                <a:prstClr val="white"/>
              </a:solidFill>
              <a:latin typeface="Calibri"/>
            </a:endParaRPr>
          </a:p>
          <a:p>
            <a:pPr algn="ctr" defTabSz="1218987"/>
            <a:r>
              <a:rPr lang="en-US" dirty="0">
                <a:solidFill>
                  <a:prstClr val="white"/>
                </a:solidFill>
                <a:latin typeface="Calibri"/>
              </a:rPr>
              <a:t>Growth</a:t>
            </a:r>
          </a:p>
          <a:p>
            <a:pPr algn="ctr" defTabSz="1218987"/>
            <a:r>
              <a:rPr lang="en-US" dirty="0">
                <a:solidFill>
                  <a:prstClr val="white"/>
                </a:solidFill>
                <a:latin typeface="Calibri"/>
              </a:rPr>
              <a:t>Rate %</a:t>
            </a:r>
          </a:p>
        </p:txBody>
      </p:sp>
      <p:sp>
        <p:nvSpPr>
          <p:cNvPr id="14" name="Rectangle 13">
            <a:extLst>
              <a:ext uri="{FF2B5EF4-FFF2-40B4-BE49-F238E27FC236}">
                <a16:creationId xmlns:a16="http://schemas.microsoft.com/office/drawing/2014/main" id="{96D7440D-7FCD-458A-9F3F-D86B53E0ED17}"/>
              </a:ext>
            </a:extLst>
          </p:cNvPr>
          <p:cNvSpPr/>
          <p:nvPr/>
        </p:nvSpPr>
        <p:spPr>
          <a:xfrm>
            <a:off x="8763000" y="4782003"/>
            <a:ext cx="19050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6" name="Rectangle 15">
            <a:extLst>
              <a:ext uri="{FF2B5EF4-FFF2-40B4-BE49-F238E27FC236}">
                <a16:creationId xmlns:a16="http://schemas.microsoft.com/office/drawing/2014/main" id="{8EF3D895-364D-421F-B2DF-35C01964DBC5}"/>
              </a:ext>
            </a:extLst>
          </p:cNvPr>
          <p:cNvSpPr/>
          <p:nvPr/>
        </p:nvSpPr>
        <p:spPr>
          <a:xfrm>
            <a:off x="8763000" y="5896609"/>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dirty="0">
              <a:solidFill>
                <a:prstClr val="white"/>
              </a:solidFill>
              <a:latin typeface="Calibri"/>
            </a:endParaRPr>
          </a:p>
          <a:p>
            <a:pPr algn="ctr" defTabSz="1218987"/>
            <a:r>
              <a:rPr lang="en-US" dirty="0">
                <a:solidFill>
                  <a:prstClr val="white"/>
                </a:solidFill>
                <a:latin typeface="Calibri"/>
              </a:rPr>
              <a:t>Discount</a:t>
            </a:r>
          </a:p>
          <a:p>
            <a:pPr algn="ctr" defTabSz="1218987"/>
            <a:r>
              <a:rPr lang="en-US" dirty="0">
                <a:solidFill>
                  <a:prstClr val="white"/>
                </a:solidFill>
                <a:latin typeface="Calibri"/>
              </a:rPr>
              <a:t>%</a:t>
            </a:r>
          </a:p>
        </p:txBody>
      </p:sp>
      <p:sp>
        <p:nvSpPr>
          <p:cNvPr id="17" name="Rectangle 16">
            <a:extLst>
              <a:ext uri="{FF2B5EF4-FFF2-40B4-BE49-F238E27FC236}">
                <a16:creationId xmlns:a16="http://schemas.microsoft.com/office/drawing/2014/main" id="{92B7D7DC-9469-4568-BA21-51E8721CAE06}"/>
              </a:ext>
            </a:extLst>
          </p:cNvPr>
          <p:cNvSpPr/>
          <p:nvPr/>
        </p:nvSpPr>
        <p:spPr>
          <a:xfrm>
            <a:off x="8763000" y="5896609"/>
            <a:ext cx="19050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18" name="Rectangle 17">
            <a:extLst>
              <a:ext uri="{FF2B5EF4-FFF2-40B4-BE49-F238E27FC236}">
                <a16:creationId xmlns:a16="http://schemas.microsoft.com/office/drawing/2014/main" id="{FEC27A09-C7EA-43A7-AB52-2D5C738D8E8F}"/>
              </a:ext>
            </a:extLst>
          </p:cNvPr>
          <p:cNvSpPr/>
          <p:nvPr/>
        </p:nvSpPr>
        <p:spPr>
          <a:xfrm>
            <a:off x="5528572" y="28956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dirty="0">
                <a:solidFill>
                  <a:prstClr val="white"/>
                </a:solidFill>
                <a:latin typeface="Calibri"/>
              </a:rPr>
              <a:t>Price</a:t>
            </a:r>
          </a:p>
        </p:txBody>
      </p:sp>
      <p:sp>
        <p:nvSpPr>
          <p:cNvPr id="19" name="Rectangle 18">
            <a:extLst>
              <a:ext uri="{FF2B5EF4-FFF2-40B4-BE49-F238E27FC236}">
                <a16:creationId xmlns:a16="http://schemas.microsoft.com/office/drawing/2014/main" id="{40228930-AA03-4193-99BD-2E3FF3882F51}"/>
              </a:ext>
            </a:extLst>
          </p:cNvPr>
          <p:cNvSpPr/>
          <p:nvPr/>
        </p:nvSpPr>
        <p:spPr>
          <a:xfrm>
            <a:off x="5528572" y="2895600"/>
            <a:ext cx="19050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Calibri"/>
            </a:endParaRPr>
          </a:p>
        </p:txBody>
      </p:sp>
      <p:sp>
        <p:nvSpPr>
          <p:cNvPr id="20" name="Rectangle 19">
            <a:extLst>
              <a:ext uri="{FF2B5EF4-FFF2-40B4-BE49-F238E27FC236}">
                <a16:creationId xmlns:a16="http://schemas.microsoft.com/office/drawing/2014/main" id="{B23AE2C1-E84A-46FF-A374-297B78207234}"/>
              </a:ext>
            </a:extLst>
          </p:cNvPr>
          <p:cNvSpPr/>
          <p:nvPr/>
        </p:nvSpPr>
        <p:spPr>
          <a:xfrm>
            <a:off x="5528572" y="4401003"/>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dirty="0">
                <a:solidFill>
                  <a:prstClr val="white"/>
                </a:solidFill>
                <a:latin typeface="Calibri"/>
              </a:rPr>
              <a:t>Quantity</a:t>
            </a:r>
          </a:p>
        </p:txBody>
      </p:sp>
      <p:sp>
        <p:nvSpPr>
          <p:cNvPr id="21" name="Rectangle 20">
            <a:extLst>
              <a:ext uri="{FF2B5EF4-FFF2-40B4-BE49-F238E27FC236}">
                <a16:creationId xmlns:a16="http://schemas.microsoft.com/office/drawing/2014/main" id="{62CDA3B0-3558-4B6E-983F-E27E6D485A07}"/>
              </a:ext>
            </a:extLst>
          </p:cNvPr>
          <p:cNvSpPr/>
          <p:nvPr/>
        </p:nvSpPr>
        <p:spPr>
          <a:xfrm>
            <a:off x="5528572" y="4401003"/>
            <a:ext cx="19050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Calibri"/>
            </a:endParaRPr>
          </a:p>
        </p:txBody>
      </p:sp>
      <p:sp>
        <p:nvSpPr>
          <p:cNvPr id="22" name="Rectangle 21">
            <a:extLst>
              <a:ext uri="{FF2B5EF4-FFF2-40B4-BE49-F238E27FC236}">
                <a16:creationId xmlns:a16="http://schemas.microsoft.com/office/drawing/2014/main" id="{09D5B865-32C4-4D3B-93A8-07E02D083F93}"/>
              </a:ext>
            </a:extLst>
          </p:cNvPr>
          <p:cNvSpPr/>
          <p:nvPr/>
        </p:nvSpPr>
        <p:spPr>
          <a:xfrm>
            <a:off x="3048000" y="5930172"/>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dirty="0">
                <a:solidFill>
                  <a:prstClr val="white"/>
                </a:solidFill>
                <a:latin typeface="Calibri"/>
              </a:rPr>
              <a:t>Discount</a:t>
            </a:r>
          </a:p>
        </p:txBody>
      </p:sp>
      <p:sp>
        <p:nvSpPr>
          <p:cNvPr id="23" name="Rectangle 22">
            <a:extLst>
              <a:ext uri="{FF2B5EF4-FFF2-40B4-BE49-F238E27FC236}">
                <a16:creationId xmlns:a16="http://schemas.microsoft.com/office/drawing/2014/main" id="{49A2874C-3E30-46D7-98B2-2732F2013F9B}"/>
              </a:ext>
            </a:extLst>
          </p:cNvPr>
          <p:cNvSpPr/>
          <p:nvPr/>
        </p:nvSpPr>
        <p:spPr>
          <a:xfrm>
            <a:off x="3048000" y="5930172"/>
            <a:ext cx="1905000" cy="2286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dirty="0">
              <a:solidFill>
                <a:prstClr val="white"/>
              </a:solidFill>
              <a:latin typeface="Calibri"/>
            </a:endParaRPr>
          </a:p>
        </p:txBody>
      </p:sp>
      <p:sp>
        <p:nvSpPr>
          <p:cNvPr id="4" name="Rectangle 3">
            <a:extLst>
              <a:ext uri="{FF2B5EF4-FFF2-40B4-BE49-F238E27FC236}">
                <a16:creationId xmlns:a16="http://schemas.microsoft.com/office/drawing/2014/main" id="{0969241F-F752-45B1-9623-C09558DE3C29}"/>
              </a:ext>
            </a:extLst>
          </p:cNvPr>
          <p:cNvSpPr/>
          <p:nvPr/>
        </p:nvSpPr>
        <p:spPr>
          <a:xfrm>
            <a:off x="2437812" y="3717156"/>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Gross Sales</a:t>
            </a:r>
          </a:p>
        </p:txBody>
      </p:sp>
      <p:sp>
        <p:nvSpPr>
          <p:cNvPr id="24" name="Rectangle 23">
            <a:extLst>
              <a:ext uri="{FF2B5EF4-FFF2-40B4-BE49-F238E27FC236}">
                <a16:creationId xmlns:a16="http://schemas.microsoft.com/office/drawing/2014/main" id="{51EDEA84-5788-4CDA-BDC5-A81D8BDFC917}"/>
              </a:ext>
            </a:extLst>
          </p:cNvPr>
          <p:cNvSpPr/>
          <p:nvPr/>
        </p:nvSpPr>
        <p:spPr>
          <a:xfrm>
            <a:off x="152399" y="4710747"/>
            <a:ext cx="198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Net Sales</a:t>
            </a:r>
          </a:p>
        </p:txBody>
      </p:sp>
      <p:cxnSp>
        <p:nvCxnSpPr>
          <p:cNvPr id="6" name="Connector: Elbow 5">
            <a:extLst>
              <a:ext uri="{FF2B5EF4-FFF2-40B4-BE49-F238E27FC236}">
                <a16:creationId xmlns:a16="http://schemas.microsoft.com/office/drawing/2014/main" id="{522FD136-8AAF-4719-A895-CBB59875020A}"/>
              </a:ext>
            </a:extLst>
          </p:cNvPr>
          <p:cNvCxnSpPr>
            <a:stCxn id="13" idx="1"/>
            <a:endCxn id="20" idx="3"/>
          </p:cNvCxnSpPr>
          <p:nvPr/>
        </p:nvCxnSpPr>
        <p:spPr>
          <a:xfrm rot="10800000">
            <a:off x="7433572" y="4782003"/>
            <a:ext cx="1329428" cy="381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ED69164A-BC8E-4F66-8D9F-84711B59461D}"/>
              </a:ext>
            </a:extLst>
          </p:cNvPr>
          <p:cNvCxnSpPr>
            <a:stCxn id="10" idx="1"/>
            <a:endCxn id="20" idx="3"/>
          </p:cNvCxnSpPr>
          <p:nvPr/>
        </p:nvCxnSpPr>
        <p:spPr>
          <a:xfrm rot="10800000" flipV="1">
            <a:off x="7433574" y="4329747"/>
            <a:ext cx="1330017" cy="4522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872DF4A-56F1-4C25-8410-15DDB13F48EB}"/>
              </a:ext>
            </a:extLst>
          </p:cNvPr>
          <p:cNvCxnSpPr>
            <a:stCxn id="2" idx="1"/>
            <a:endCxn id="18" idx="3"/>
          </p:cNvCxnSpPr>
          <p:nvPr/>
        </p:nvCxnSpPr>
        <p:spPr>
          <a:xfrm flipH="1">
            <a:off x="7433572" y="3276600"/>
            <a:ext cx="1329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5FA8728F-8DC8-49A5-8481-56E73746EAA4}"/>
              </a:ext>
            </a:extLst>
          </p:cNvPr>
          <p:cNvCxnSpPr>
            <a:stCxn id="18" idx="1"/>
          </p:cNvCxnSpPr>
          <p:nvPr/>
        </p:nvCxnSpPr>
        <p:spPr>
          <a:xfrm rot="10800000" flipV="1">
            <a:off x="4419012" y="3276600"/>
            <a:ext cx="1109560" cy="6721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2D9FC52-462A-490D-9E1B-0F8A8A2DE31B}"/>
              </a:ext>
            </a:extLst>
          </p:cNvPr>
          <p:cNvCxnSpPr>
            <a:stCxn id="20" idx="1"/>
          </p:cNvCxnSpPr>
          <p:nvPr/>
        </p:nvCxnSpPr>
        <p:spPr>
          <a:xfrm rot="10800000">
            <a:off x="4419012" y="4210861"/>
            <a:ext cx="1109560" cy="5711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E33B9E6-37C7-4E10-B006-1C34FBEFDBED}"/>
              </a:ext>
            </a:extLst>
          </p:cNvPr>
          <p:cNvCxnSpPr>
            <a:stCxn id="16" idx="1"/>
            <a:endCxn id="22" idx="3"/>
          </p:cNvCxnSpPr>
          <p:nvPr/>
        </p:nvCxnSpPr>
        <p:spPr>
          <a:xfrm rot="10800000" flipV="1">
            <a:off x="4953000" y="6277609"/>
            <a:ext cx="3810000" cy="335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97F8059-39BC-4CEF-B94F-8D11DA56087F}"/>
              </a:ext>
            </a:extLst>
          </p:cNvPr>
          <p:cNvCxnSpPr>
            <a:stCxn id="22" idx="1"/>
            <a:endCxn id="24" idx="3"/>
          </p:cNvCxnSpPr>
          <p:nvPr/>
        </p:nvCxnSpPr>
        <p:spPr>
          <a:xfrm rot="10800000">
            <a:off x="2133601" y="5091749"/>
            <a:ext cx="914401" cy="12194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2FDC31D-89CA-4618-8023-5772D6E8BD70}"/>
              </a:ext>
            </a:extLst>
          </p:cNvPr>
          <p:cNvCxnSpPr>
            <a:stCxn id="4" idx="1"/>
            <a:endCxn id="24" idx="3"/>
          </p:cNvCxnSpPr>
          <p:nvPr/>
        </p:nvCxnSpPr>
        <p:spPr>
          <a:xfrm rot="10800000" flipV="1">
            <a:off x="2133601" y="4098156"/>
            <a:ext cx="304213" cy="9935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5633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Data Actions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5262979"/>
          </a:xfrm>
          <a:prstGeom prst="rect">
            <a:avLst/>
          </a:prstGeom>
          <a:noFill/>
        </p:spPr>
        <p:txBody>
          <a:bodyPr wrap="square" rtlCol="0">
            <a:spAutoFit/>
          </a:bodyPr>
          <a:lstStyle/>
          <a:p>
            <a:r>
              <a:rPr lang="en-US" sz="2800" dirty="0"/>
              <a:t>Used for automating work in SAC planning. They helps end users/planning experts to perform complex tasks with the click of a button. </a:t>
            </a:r>
          </a:p>
          <a:p>
            <a:r>
              <a:rPr lang="en-US" sz="2800" dirty="0"/>
              <a:t>e.g. if we would like to distribute, allocate, copy, calculate data in planning model, the user needs to do that manually by changing values in report, or needs to have deep understanding of SAC.</a:t>
            </a:r>
          </a:p>
          <a:p>
            <a:r>
              <a:rPr lang="en-US" sz="2800" dirty="0"/>
              <a:t>You as SAC planning consultant can automate this work with data actions. End user, will just click on a button and the work will be done.</a:t>
            </a:r>
          </a:p>
          <a:p>
            <a:endParaRPr lang="en-US" sz="2800" dirty="0"/>
          </a:p>
          <a:p>
            <a:r>
              <a:rPr lang="en-US" sz="2800" dirty="0">
                <a:hlinkClick r:id="rId3"/>
              </a:rPr>
              <a:t>https://help.sap.com/viewer/00f68c2e08b941f081002fd3691d86a7/release/en-US/afe93e3cf1414a7b8419baad11cc066e.html#loioafe93e3cf1414a7b8419baad11cc066e__data_resultlookup</a:t>
            </a:r>
            <a:endParaRPr lang="en-US" sz="2800" dirty="0"/>
          </a:p>
          <a:p>
            <a:endParaRPr lang="en-US" sz="2800" dirty="0"/>
          </a:p>
        </p:txBody>
      </p:sp>
    </p:spTree>
    <p:extLst>
      <p:ext uri="{BB962C8B-B14F-4D97-AF65-F5344CB8AC3E}">
        <p14:creationId xmlns:p14="http://schemas.microsoft.com/office/powerpoint/2010/main" val="231743287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4571</TotalTime>
  <Words>1864</Words>
  <Application>Microsoft Office PowerPoint</Application>
  <PresentationFormat>Widescreen</PresentationFormat>
  <Paragraphs>342</Paragraphs>
  <Slides>24</Slides>
  <Notes>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24</vt:i4>
      </vt:variant>
    </vt:vector>
  </HeadingPairs>
  <TitlesOfParts>
    <vt:vector size="38" baseType="lpstr">
      <vt:lpstr>Arial</vt:lpstr>
      <vt:lpstr>Arial Rounded MT Bold</vt:lpstr>
      <vt:lpstr>Arial Unicode MS</vt:lpstr>
      <vt:lpstr>Buxton Sketch</vt:lpstr>
      <vt:lpstr>Calibri</vt:lpstr>
      <vt:lpstr>Calibri Light</vt:lpstr>
      <vt:lpstr>CIDFont+F2</vt:lpstr>
      <vt:lpstr>CIDFont+F6</vt:lpstr>
      <vt:lpstr>Cooper Black</vt:lpstr>
      <vt:lpstr>Patua One</vt:lpstr>
      <vt:lpstr>Wingdings</vt:lpstr>
      <vt:lpstr>Office Theme</vt:lpstr>
      <vt:lpstr>1_Office Theme</vt:lpstr>
      <vt:lpstr>2_Office Theme</vt:lpstr>
      <vt:lpstr>PowerPoint Presentation</vt:lpstr>
      <vt:lpstr>PowerPoint Presentation</vt:lpstr>
      <vt:lpstr>Value Driver Tree (VDT)</vt:lpstr>
      <vt:lpstr>VDT Scenario 2</vt:lpstr>
      <vt:lpstr>Data Actions</vt:lpstr>
      <vt:lpstr>Requirement 1: Copy Data Action</vt:lpstr>
      <vt:lpstr>Requirement 2: Auto calculate headcounts based on Scripting based actions</vt:lpstr>
      <vt:lpstr>What are all the challenges for CEO of a co?</vt:lpstr>
      <vt:lpstr>Collaboration</vt:lpstr>
      <vt:lpstr>Why Digital Boardroom.</vt:lpstr>
      <vt:lpstr>Digital Boardroom - Benefits</vt:lpstr>
      <vt:lpstr>Benefits</vt:lpstr>
      <vt:lpstr>Use Case</vt:lpstr>
      <vt:lpstr>Data coming in SAC</vt:lpstr>
      <vt:lpstr>How decision making happens?</vt:lpstr>
      <vt:lpstr>SAP Intelligent Enterprise Strategy </vt:lpstr>
      <vt:lpstr>What is Machine Learning</vt:lpstr>
      <vt:lpstr>Example</vt:lpstr>
      <vt:lpstr>Techniques to determine the model</vt:lpstr>
      <vt:lpstr>Types of ML</vt:lpstr>
      <vt:lpstr>Analytics v/s Predictive Analytics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519</cp:revision>
  <dcterms:created xsi:type="dcterms:W3CDTF">2016-07-10T03:33:26Z</dcterms:created>
  <dcterms:modified xsi:type="dcterms:W3CDTF">2021-11-21T05:20:46Z</dcterms:modified>
</cp:coreProperties>
</file>