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 id="2147483660" r:id="rId2"/>
  </p:sldMasterIdLst>
  <p:notesMasterIdLst>
    <p:notesMasterId r:id="rId19"/>
  </p:notesMasterIdLst>
  <p:sldIdLst>
    <p:sldId id="256" r:id="rId3"/>
    <p:sldId id="463" r:id="rId4"/>
    <p:sldId id="434" r:id="rId5"/>
    <p:sldId id="362" r:id="rId6"/>
    <p:sldId id="436" r:id="rId7"/>
    <p:sldId id="435" r:id="rId8"/>
    <p:sldId id="437" r:id="rId9"/>
    <p:sldId id="438" r:id="rId10"/>
    <p:sldId id="439" r:id="rId11"/>
    <p:sldId id="440" r:id="rId12"/>
    <p:sldId id="476" r:id="rId13"/>
    <p:sldId id="441" r:id="rId14"/>
    <p:sldId id="442" r:id="rId15"/>
    <p:sldId id="462" r:id="rId16"/>
    <p:sldId id="399" r:id="rId17"/>
    <p:sldId id="40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120" autoAdjust="0"/>
    <p:restoredTop sz="93973" autoAdjust="0"/>
  </p:normalViewPr>
  <p:slideViewPr>
    <p:cSldViewPr snapToGrid="0">
      <p:cViewPr varScale="1">
        <p:scale>
          <a:sx n="71" d="100"/>
          <a:sy n="71" d="100"/>
        </p:scale>
        <p:origin x="109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E7F8F0-97FB-43C8-8B57-DE3BAA242C71}"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ED8DE68F-8F2D-428C-AB78-1FD6141FB36A}">
      <dgm:prSet phldrT="[Text]"/>
      <dgm:spPr/>
      <dgm:t>
        <a:bodyPr/>
        <a:lstStyle/>
        <a:p>
          <a:r>
            <a:rPr lang="en-US" dirty="0"/>
            <a:t>Modeling</a:t>
          </a:r>
        </a:p>
      </dgm:t>
    </dgm:pt>
    <dgm:pt modelId="{2285DB4A-3FEB-4A87-B9F1-96C38ECBC31E}" type="parTrans" cxnId="{4F000573-BEF7-402B-BDB2-9FA8094D3405}">
      <dgm:prSet/>
      <dgm:spPr/>
      <dgm:t>
        <a:bodyPr/>
        <a:lstStyle/>
        <a:p>
          <a:endParaRPr lang="en-US"/>
        </a:p>
      </dgm:t>
    </dgm:pt>
    <dgm:pt modelId="{279AA24B-AA9B-4FE4-BFA3-548EC059C6C3}" type="sibTrans" cxnId="{4F000573-BEF7-402B-BDB2-9FA8094D3405}">
      <dgm:prSet/>
      <dgm:spPr/>
      <dgm:t>
        <a:bodyPr/>
        <a:lstStyle/>
        <a:p>
          <a:endParaRPr lang="en-US"/>
        </a:p>
      </dgm:t>
    </dgm:pt>
    <dgm:pt modelId="{704AD25E-91AF-42AB-B265-DBBF6613F908}">
      <dgm:prSet phldrT="[Text]"/>
      <dgm:spPr/>
      <dgm:t>
        <a:bodyPr/>
        <a:lstStyle/>
        <a:p>
          <a:r>
            <a:rPr lang="en-US" dirty="0"/>
            <a:t>What-if and Visualization</a:t>
          </a:r>
        </a:p>
      </dgm:t>
    </dgm:pt>
    <dgm:pt modelId="{72D305E2-55EA-4228-B049-849CC48A5F0B}" type="parTrans" cxnId="{0AFB6B06-2297-44DA-A525-527722D14F89}">
      <dgm:prSet/>
      <dgm:spPr/>
      <dgm:t>
        <a:bodyPr/>
        <a:lstStyle/>
        <a:p>
          <a:endParaRPr lang="en-US"/>
        </a:p>
      </dgm:t>
    </dgm:pt>
    <dgm:pt modelId="{7A214A54-026F-4AC6-A44B-A6155CCAFC90}" type="sibTrans" cxnId="{0AFB6B06-2297-44DA-A525-527722D14F89}">
      <dgm:prSet/>
      <dgm:spPr/>
      <dgm:t>
        <a:bodyPr/>
        <a:lstStyle/>
        <a:p>
          <a:endParaRPr lang="en-US"/>
        </a:p>
      </dgm:t>
    </dgm:pt>
    <dgm:pt modelId="{8AB01A38-92CF-4E2B-AFA3-0E72C8F8BF70}">
      <dgm:prSet phldrT="[Text]"/>
      <dgm:spPr/>
      <dgm:t>
        <a:bodyPr/>
        <a:lstStyle/>
        <a:p>
          <a:r>
            <a:rPr lang="en-US" dirty="0"/>
            <a:t>Allocation</a:t>
          </a:r>
        </a:p>
      </dgm:t>
    </dgm:pt>
    <dgm:pt modelId="{BC7DE64A-2AE5-498C-AEB7-4ADD998DCA44}" type="parTrans" cxnId="{B2882D40-4AC2-4B8C-8945-4AD78E7021EF}">
      <dgm:prSet/>
      <dgm:spPr/>
      <dgm:t>
        <a:bodyPr/>
        <a:lstStyle/>
        <a:p>
          <a:endParaRPr lang="en-US"/>
        </a:p>
      </dgm:t>
    </dgm:pt>
    <dgm:pt modelId="{DDD6AC0A-066B-43B8-93AF-EDB8D1F3E6C7}" type="sibTrans" cxnId="{B2882D40-4AC2-4B8C-8945-4AD78E7021EF}">
      <dgm:prSet/>
      <dgm:spPr/>
      <dgm:t>
        <a:bodyPr/>
        <a:lstStyle/>
        <a:p>
          <a:endParaRPr lang="en-US"/>
        </a:p>
      </dgm:t>
    </dgm:pt>
    <dgm:pt modelId="{3006592F-56C0-4AA0-B882-CE72229F9412}">
      <dgm:prSet phldrT="[Text]"/>
      <dgm:spPr/>
      <dgm:t>
        <a:bodyPr/>
        <a:lstStyle/>
        <a:p>
          <a:r>
            <a:rPr lang="en-US" dirty="0"/>
            <a:t>Predictive Forecast</a:t>
          </a:r>
        </a:p>
      </dgm:t>
    </dgm:pt>
    <dgm:pt modelId="{D0C7F2AD-4D41-4D02-9655-250C1DF75C97}" type="parTrans" cxnId="{91DBF3B9-9437-4719-AC61-6562583967C2}">
      <dgm:prSet/>
      <dgm:spPr/>
      <dgm:t>
        <a:bodyPr/>
        <a:lstStyle/>
        <a:p>
          <a:endParaRPr lang="en-US"/>
        </a:p>
      </dgm:t>
    </dgm:pt>
    <dgm:pt modelId="{8D9D4B90-3CC8-483E-84B2-CC4B17726041}" type="sibTrans" cxnId="{91DBF3B9-9437-4719-AC61-6562583967C2}">
      <dgm:prSet/>
      <dgm:spPr/>
      <dgm:t>
        <a:bodyPr/>
        <a:lstStyle/>
        <a:p>
          <a:endParaRPr lang="en-US"/>
        </a:p>
      </dgm:t>
    </dgm:pt>
    <dgm:pt modelId="{AAD4A0F0-59BB-4894-A424-B4C1FDF18974}">
      <dgm:prSet phldrT="[Text]"/>
      <dgm:spPr/>
      <dgm:t>
        <a:bodyPr/>
        <a:lstStyle/>
        <a:p>
          <a:r>
            <a:rPr lang="en-US" dirty="0"/>
            <a:t>Value Driver Trees</a:t>
          </a:r>
        </a:p>
      </dgm:t>
    </dgm:pt>
    <dgm:pt modelId="{ABB64FB1-B5DF-4D2A-A001-075FEA5C3DA6}" type="parTrans" cxnId="{CF16CB66-0BF5-46AD-9FD7-397F47EF2331}">
      <dgm:prSet/>
      <dgm:spPr/>
      <dgm:t>
        <a:bodyPr/>
        <a:lstStyle/>
        <a:p>
          <a:endParaRPr lang="en-US"/>
        </a:p>
      </dgm:t>
    </dgm:pt>
    <dgm:pt modelId="{A488B2D1-EE33-4B64-9FD3-376768660A91}" type="sibTrans" cxnId="{CF16CB66-0BF5-46AD-9FD7-397F47EF2331}">
      <dgm:prSet/>
      <dgm:spPr/>
      <dgm:t>
        <a:bodyPr/>
        <a:lstStyle/>
        <a:p>
          <a:endParaRPr lang="en-US"/>
        </a:p>
      </dgm:t>
    </dgm:pt>
    <dgm:pt modelId="{09B4872C-7AD5-4669-BC91-8C25974291EE}">
      <dgm:prSet phldrT="[Text]"/>
      <dgm:spPr/>
      <dgm:t>
        <a:bodyPr/>
        <a:lstStyle/>
        <a:p>
          <a:r>
            <a:rPr lang="en-US" dirty="0"/>
            <a:t>Collaboration</a:t>
          </a:r>
        </a:p>
      </dgm:t>
    </dgm:pt>
    <dgm:pt modelId="{11DDDA22-03AA-43AA-9C15-9FF9122F13C7}" type="parTrans" cxnId="{2ECE0D78-6056-4305-A840-44FBD6B950DB}">
      <dgm:prSet/>
      <dgm:spPr/>
      <dgm:t>
        <a:bodyPr/>
        <a:lstStyle/>
        <a:p>
          <a:endParaRPr lang="en-US"/>
        </a:p>
      </dgm:t>
    </dgm:pt>
    <dgm:pt modelId="{1B1EB949-F5F7-4065-BDAF-4D779C3C5504}" type="sibTrans" cxnId="{2ECE0D78-6056-4305-A840-44FBD6B950DB}">
      <dgm:prSet/>
      <dgm:spPr/>
      <dgm:t>
        <a:bodyPr/>
        <a:lstStyle/>
        <a:p>
          <a:endParaRPr lang="en-US"/>
        </a:p>
      </dgm:t>
    </dgm:pt>
    <dgm:pt modelId="{F45C7B62-58E8-4E77-86EB-03337B67B999}" type="pres">
      <dgm:prSet presAssocID="{D0E7F8F0-97FB-43C8-8B57-DE3BAA242C71}" presName="Name0" presStyleCnt="0">
        <dgm:presLayoutVars>
          <dgm:chMax val="11"/>
          <dgm:chPref val="11"/>
          <dgm:dir/>
          <dgm:resizeHandles/>
        </dgm:presLayoutVars>
      </dgm:prSet>
      <dgm:spPr/>
      <dgm:t>
        <a:bodyPr/>
        <a:lstStyle/>
        <a:p>
          <a:endParaRPr lang="en-US"/>
        </a:p>
      </dgm:t>
    </dgm:pt>
    <dgm:pt modelId="{9987D2CA-2E0D-41E3-895F-7FF5E23F1313}" type="pres">
      <dgm:prSet presAssocID="{09B4872C-7AD5-4669-BC91-8C25974291EE}" presName="Accent6" presStyleCnt="0"/>
      <dgm:spPr/>
    </dgm:pt>
    <dgm:pt modelId="{B3720134-81E6-49EA-9253-8B3C94D9F578}" type="pres">
      <dgm:prSet presAssocID="{09B4872C-7AD5-4669-BC91-8C25974291EE}" presName="Accent" presStyleLbl="node1" presStyleIdx="0" presStyleCnt="6"/>
      <dgm:spPr/>
    </dgm:pt>
    <dgm:pt modelId="{37D80216-B438-4E9C-A9DF-A03031F8273F}" type="pres">
      <dgm:prSet presAssocID="{09B4872C-7AD5-4669-BC91-8C25974291EE}" presName="ParentBackground6" presStyleCnt="0"/>
      <dgm:spPr/>
    </dgm:pt>
    <dgm:pt modelId="{56A684AE-AEE9-48D8-B4D9-466E782D5495}" type="pres">
      <dgm:prSet presAssocID="{09B4872C-7AD5-4669-BC91-8C25974291EE}" presName="ParentBackground" presStyleLbl="fgAcc1" presStyleIdx="0" presStyleCnt="6"/>
      <dgm:spPr/>
      <dgm:t>
        <a:bodyPr/>
        <a:lstStyle/>
        <a:p>
          <a:endParaRPr lang="en-US"/>
        </a:p>
      </dgm:t>
    </dgm:pt>
    <dgm:pt modelId="{E0881629-A498-4432-8BB1-3DDFE518CB6E}" type="pres">
      <dgm:prSet presAssocID="{09B4872C-7AD5-4669-BC91-8C25974291EE}" presName="Parent6" presStyleLbl="revTx" presStyleIdx="0" presStyleCnt="0">
        <dgm:presLayoutVars>
          <dgm:chMax val="1"/>
          <dgm:chPref val="1"/>
          <dgm:bulletEnabled val="1"/>
        </dgm:presLayoutVars>
      </dgm:prSet>
      <dgm:spPr/>
      <dgm:t>
        <a:bodyPr/>
        <a:lstStyle/>
        <a:p>
          <a:endParaRPr lang="en-US"/>
        </a:p>
      </dgm:t>
    </dgm:pt>
    <dgm:pt modelId="{BC450A55-4014-482E-9B87-D712180F8C0B}" type="pres">
      <dgm:prSet presAssocID="{AAD4A0F0-59BB-4894-A424-B4C1FDF18974}" presName="Accent5" presStyleCnt="0"/>
      <dgm:spPr/>
    </dgm:pt>
    <dgm:pt modelId="{6159D21A-6240-4C9E-9480-D79E3CCCE4D4}" type="pres">
      <dgm:prSet presAssocID="{AAD4A0F0-59BB-4894-A424-B4C1FDF18974}" presName="Accent" presStyleLbl="node1" presStyleIdx="1" presStyleCnt="6"/>
      <dgm:spPr/>
    </dgm:pt>
    <dgm:pt modelId="{73AE4127-09ED-40F0-933C-9B48A0FA0FDF}" type="pres">
      <dgm:prSet presAssocID="{AAD4A0F0-59BB-4894-A424-B4C1FDF18974}" presName="ParentBackground5" presStyleCnt="0"/>
      <dgm:spPr/>
    </dgm:pt>
    <dgm:pt modelId="{ABFC3E45-05F3-4DE0-A9D4-210B7122B4A8}" type="pres">
      <dgm:prSet presAssocID="{AAD4A0F0-59BB-4894-A424-B4C1FDF18974}" presName="ParentBackground" presStyleLbl="fgAcc1" presStyleIdx="1" presStyleCnt="6"/>
      <dgm:spPr/>
      <dgm:t>
        <a:bodyPr/>
        <a:lstStyle/>
        <a:p>
          <a:endParaRPr lang="en-US"/>
        </a:p>
      </dgm:t>
    </dgm:pt>
    <dgm:pt modelId="{9BF0C6AA-B154-4AB1-92D8-1077170E8D78}" type="pres">
      <dgm:prSet presAssocID="{AAD4A0F0-59BB-4894-A424-B4C1FDF18974}" presName="Parent5" presStyleLbl="revTx" presStyleIdx="0" presStyleCnt="0">
        <dgm:presLayoutVars>
          <dgm:chMax val="1"/>
          <dgm:chPref val="1"/>
          <dgm:bulletEnabled val="1"/>
        </dgm:presLayoutVars>
      </dgm:prSet>
      <dgm:spPr/>
      <dgm:t>
        <a:bodyPr/>
        <a:lstStyle/>
        <a:p>
          <a:endParaRPr lang="en-US"/>
        </a:p>
      </dgm:t>
    </dgm:pt>
    <dgm:pt modelId="{25B213D4-FC08-40EE-97D3-32B424F44F54}" type="pres">
      <dgm:prSet presAssocID="{3006592F-56C0-4AA0-B882-CE72229F9412}" presName="Accent4" presStyleCnt="0"/>
      <dgm:spPr/>
    </dgm:pt>
    <dgm:pt modelId="{08658B3B-7413-43B1-AEC0-EDA484D1E569}" type="pres">
      <dgm:prSet presAssocID="{3006592F-56C0-4AA0-B882-CE72229F9412}" presName="Accent" presStyleLbl="node1" presStyleIdx="2" presStyleCnt="6"/>
      <dgm:spPr/>
    </dgm:pt>
    <dgm:pt modelId="{53F679CF-B5CF-4E73-B7FF-7253737D70B0}" type="pres">
      <dgm:prSet presAssocID="{3006592F-56C0-4AA0-B882-CE72229F9412}" presName="ParentBackground4" presStyleCnt="0"/>
      <dgm:spPr/>
    </dgm:pt>
    <dgm:pt modelId="{43E5228D-CB9F-4B86-8119-6BCC81FB4EC3}" type="pres">
      <dgm:prSet presAssocID="{3006592F-56C0-4AA0-B882-CE72229F9412}" presName="ParentBackground" presStyleLbl="fgAcc1" presStyleIdx="2" presStyleCnt="6"/>
      <dgm:spPr/>
      <dgm:t>
        <a:bodyPr/>
        <a:lstStyle/>
        <a:p>
          <a:endParaRPr lang="en-US"/>
        </a:p>
      </dgm:t>
    </dgm:pt>
    <dgm:pt modelId="{DBD594CA-9625-4B31-AC19-9CB730607916}" type="pres">
      <dgm:prSet presAssocID="{3006592F-56C0-4AA0-B882-CE72229F9412}" presName="Parent4" presStyleLbl="revTx" presStyleIdx="0" presStyleCnt="0">
        <dgm:presLayoutVars>
          <dgm:chMax val="1"/>
          <dgm:chPref val="1"/>
          <dgm:bulletEnabled val="1"/>
        </dgm:presLayoutVars>
      </dgm:prSet>
      <dgm:spPr/>
      <dgm:t>
        <a:bodyPr/>
        <a:lstStyle/>
        <a:p>
          <a:endParaRPr lang="en-US"/>
        </a:p>
      </dgm:t>
    </dgm:pt>
    <dgm:pt modelId="{E2257E57-0935-4116-AA09-41D228982400}" type="pres">
      <dgm:prSet presAssocID="{8AB01A38-92CF-4E2B-AFA3-0E72C8F8BF70}" presName="Accent3" presStyleCnt="0"/>
      <dgm:spPr/>
    </dgm:pt>
    <dgm:pt modelId="{A1B425E0-6F3F-4303-97B0-C06698CD198B}" type="pres">
      <dgm:prSet presAssocID="{8AB01A38-92CF-4E2B-AFA3-0E72C8F8BF70}" presName="Accent" presStyleLbl="node1" presStyleIdx="3" presStyleCnt="6"/>
      <dgm:spPr/>
    </dgm:pt>
    <dgm:pt modelId="{6618D83B-C322-4A96-9DDA-0CE39100CC7A}" type="pres">
      <dgm:prSet presAssocID="{8AB01A38-92CF-4E2B-AFA3-0E72C8F8BF70}" presName="ParentBackground3" presStyleCnt="0"/>
      <dgm:spPr/>
    </dgm:pt>
    <dgm:pt modelId="{65CA9D67-FE82-48DC-A1B1-DCAF7BF58036}" type="pres">
      <dgm:prSet presAssocID="{8AB01A38-92CF-4E2B-AFA3-0E72C8F8BF70}" presName="ParentBackground" presStyleLbl="fgAcc1" presStyleIdx="3" presStyleCnt="6"/>
      <dgm:spPr/>
      <dgm:t>
        <a:bodyPr/>
        <a:lstStyle/>
        <a:p>
          <a:endParaRPr lang="en-US"/>
        </a:p>
      </dgm:t>
    </dgm:pt>
    <dgm:pt modelId="{A2B488C6-A574-445D-823D-04B2AAC82C8B}" type="pres">
      <dgm:prSet presAssocID="{8AB01A38-92CF-4E2B-AFA3-0E72C8F8BF70}" presName="Parent3" presStyleLbl="revTx" presStyleIdx="0" presStyleCnt="0">
        <dgm:presLayoutVars>
          <dgm:chMax val="1"/>
          <dgm:chPref val="1"/>
          <dgm:bulletEnabled val="1"/>
        </dgm:presLayoutVars>
      </dgm:prSet>
      <dgm:spPr/>
      <dgm:t>
        <a:bodyPr/>
        <a:lstStyle/>
        <a:p>
          <a:endParaRPr lang="en-US"/>
        </a:p>
      </dgm:t>
    </dgm:pt>
    <dgm:pt modelId="{6464510C-5CDF-4576-8686-885E1C7EBE15}" type="pres">
      <dgm:prSet presAssocID="{704AD25E-91AF-42AB-B265-DBBF6613F908}" presName="Accent2" presStyleCnt="0"/>
      <dgm:spPr/>
    </dgm:pt>
    <dgm:pt modelId="{24D6A2D7-311A-41A1-B330-CE0B1AC9AC97}" type="pres">
      <dgm:prSet presAssocID="{704AD25E-91AF-42AB-B265-DBBF6613F908}" presName="Accent" presStyleLbl="node1" presStyleIdx="4" presStyleCnt="6"/>
      <dgm:spPr/>
    </dgm:pt>
    <dgm:pt modelId="{8B83C004-C926-4780-9688-1759813090AC}" type="pres">
      <dgm:prSet presAssocID="{704AD25E-91AF-42AB-B265-DBBF6613F908}" presName="ParentBackground2" presStyleCnt="0"/>
      <dgm:spPr/>
    </dgm:pt>
    <dgm:pt modelId="{0BD7000D-6694-46E6-87C4-16AF4ED4E6A0}" type="pres">
      <dgm:prSet presAssocID="{704AD25E-91AF-42AB-B265-DBBF6613F908}" presName="ParentBackground" presStyleLbl="fgAcc1" presStyleIdx="4" presStyleCnt="6"/>
      <dgm:spPr/>
      <dgm:t>
        <a:bodyPr/>
        <a:lstStyle/>
        <a:p>
          <a:endParaRPr lang="en-US"/>
        </a:p>
      </dgm:t>
    </dgm:pt>
    <dgm:pt modelId="{3E690535-B27F-4ACB-AB38-1FFCED036BFE}" type="pres">
      <dgm:prSet presAssocID="{704AD25E-91AF-42AB-B265-DBBF6613F908}" presName="Parent2" presStyleLbl="revTx" presStyleIdx="0" presStyleCnt="0">
        <dgm:presLayoutVars>
          <dgm:chMax val="1"/>
          <dgm:chPref val="1"/>
          <dgm:bulletEnabled val="1"/>
        </dgm:presLayoutVars>
      </dgm:prSet>
      <dgm:spPr/>
      <dgm:t>
        <a:bodyPr/>
        <a:lstStyle/>
        <a:p>
          <a:endParaRPr lang="en-US"/>
        </a:p>
      </dgm:t>
    </dgm:pt>
    <dgm:pt modelId="{219FB5C8-CD84-43B5-8FD1-C09E4F33351E}" type="pres">
      <dgm:prSet presAssocID="{ED8DE68F-8F2D-428C-AB78-1FD6141FB36A}" presName="Accent1" presStyleCnt="0"/>
      <dgm:spPr/>
    </dgm:pt>
    <dgm:pt modelId="{54A47999-D502-4CC7-8003-0503E026D888}" type="pres">
      <dgm:prSet presAssocID="{ED8DE68F-8F2D-428C-AB78-1FD6141FB36A}" presName="Accent" presStyleLbl="node1" presStyleIdx="5" presStyleCnt="6"/>
      <dgm:spPr/>
    </dgm:pt>
    <dgm:pt modelId="{BBAB420A-0438-41CD-BB5F-2739ACCCAAE3}" type="pres">
      <dgm:prSet presAssocID="{ED8DE68F-8F2D-428C-AB78-1FD6141FB36A}" presName="ParentBackground1" presStyleCnt="0"/>
      <dgm:spPr/>
    </dgm:pt>
    <dgm:pt modelId="{716225DA-1D36-448F-95A8-8A2ACE7877B1}" type="pres">
      <dgm:prSet presAssocID="{ED8DE68F-8F2D-428C-AB78-1FD6141FB36A}" presName="ParentBackground" presStyleLbl="fgAcc1" presStyleIdx="5" presStyleCnt="6"/>
      <dgm:spPr/>
      <dgm:t>
        <a:bodyPr/>
        <a:lstStyle/>
        <a:p>
          <a:endParaRPr lang="en-US"/>
        </a:p>
      </dgm:t>
    </dgm:pt>
    <dgm:pt modelId="{D014A49F-EC94-4D9B-9F8B-631FF747139F}" type="pres">
      <dgm:prSet presAssocID="{ED8DE68F-8F2D-428C-AB78-1FD6141FB36A}" presName="Parent1" presStyleLbl="revTx" presStyleIdx="0" presStyleCnt="0">
        <dgm:presLayoutVars>
          <dgm:chMax val="1"/>
          <dgm:chPref val="1"/>
          <dgm:bulletEnabled val="1"/>
        </dgm:presLayoutVars>
      </dgm:prSet>
      <dgm:spPr/>
      <dgm:t>
        <a:bodyPr/>
        <a:lstStyle/>
        <a:p>
          <a:endParaRPr lang="en-US"/>
        </a:p>
      </dgm:t>
    </dgm:pt>
  </dgm:ptLst>
  <dgm:cxnLst>
    <dgm:cxn modelId="{4F000573-BEF7-402B-BDB2-9FA8094D3405}" srcId="{D0E7F8F0-97FB-43C8-8B57-DE3BAA242C71}" destId="{ED8DE68F-8F2D-428C-AB78-1FD6141FB36A}" srcOrd="0" destOrd="0" parTransId="{2285DB4A-3FEB-4A87-B9F1-96C38ECBC31E}" sibTransId="{279AA24B-AA9B-4FE4-BFA3-548EC059C6C3}"/>
    <dgm:cxn modelId="{87D4C224-7035-4627-9D09-C84BCBA3ED4E}" type="presOf" srcId="{704AD25E-91AF-42AB-B265-DBBF6613F908}" destId="{3E690535-B27F-4ACB-AB38-1FFCED036BFE}" srcOrd="1" destOrd="0" presId="urn:microsoft.com/office/officeart/2011/layout/CircleProcess"/>
    <dgm:cxn modelId="{B2882D40-4AC2-4B8C-8945-4AD78E7021EF}" srcId="{D0E7F8F0-97FB-43C8-8B57-DE3BAA242C71}" destId="{8AB01A38-92CF-4E2B-AFA3-0E72C8F8BF70}" srcOrd="2" destOrd="0" parTransId="{BC7DE64A-2AE5-498C-AEB7-4ADD998DCA44}" sibTransId="{DDD6AC0A-066B-43B8-93AF-EDB8D1F3E6C7}"/>
    <dgm:cxn modelId="{D6DF3CC4-7BE9-4E5B-B8A2-CF0D2590521A}" type="presOf" srcId="{09B4872C-7AD5-4669-BC91-8C25974291EE}" destId="{56A684AE-AEE9-48D8-B4D9-466E782D5495}" srcOrd="0" destOrd="0" presId="urn:microsoft.com/office/officeart/2011/layout/CircleProcess"/>
    <dgm:cxn modelId="{22138BFE-129C-4CEF-B921-6EB4C1606DC1}" type="presOf" srcId="{3006592F-56C0-4AA0-B882-CE72229F9412}" destId="{DBD594CA-9625-4B31-AC19-9CB730607916}" srcOrd="1" destOrd="0" presId="urn:microsoft.com/office/officeart/2011/layout/CircleProcess"/>
    <dgm:cxn modelId="{CF16CB66-0BF5-46AD-9FD7-397F47EF2331}" srcId="{D0E7F8F0-97FB-43C8-8B57-DE3BAA242C71}" destId="{AAD4A0F0-59BB-4894-A424-B4C1FDF18974}" srcOrd="4" destOrd="0" parTransId="{ABB64FB1-B5DF-4D2A-A001-075FEA5C3DA6}" sibTransId="{A488B2D1-EE33-4B64-9FD3-376768660A91}"/>
    <dgm:cxn modelId="{91DBF3B9-9437-4719-AC61-6562583967C2}" srcId="{D0E7F8F0-97FB-43C8-8B57-DE3BAA242C71}" destId="{3006592F-56C0-4AA0-B882-CE72229F9412}" srcOrd="3" destOrd="0" parTransId="{D0C7F2AD-4D41-4D02-9655-250C1DF75C97}" sibTransId="{8D9D4B90-3CC8-483E-84B2-CC4B17726041}"/>
    <dgm:cxn modelId="{208BEFC4-997B-47A8-A7EC-85438D15E1D5}" type="presOf" srcId="{AAD4A0F0-59BB-4894-A424-B4C1FDF18974}" destId="{ABFC3E45-05F3-4DE0-A9D4-210B7122B4A8}" srcOrd="0" destOrd="0" presId="urn:microsoft.com/office/officeart/2011/layout/CircleProcess"/>
    <dgm:cxn modelId="{C854472E-7F76-41E4-98CC-E61BF809A3AC}" type="presOf" srcId="{8AB01A38-92CF-4E2B-AFA3-0E72C8F8BF70}" destId="{A2B488C6-A574-445D-823D-04B2AAC82C8B}" srcOrd="1" destOrd="0" presId="urn:microsoft.com/office/officeart/2011/layout/CircleProcess"/>
    <dgm:cxn modelId="{2BC0E414-5F6E-4288-8AB7-8AC830B5BD46}" type="presOf" srcId="{ED8DE68F-8F2D-428C-AB78-1FD6141FB36A}" destId="{716225DA-1D36-448F-95A8-8A2ACE7877B1}" srcOrd="0" destOrd="0" presId="urn:microsoft.com/office/officeart/2011/layout/CircleProcess"/>
    <dgm:cxn modelId="{40F84783-4592-40C7-A028-61C72584C3C5}" type="presOf" srcId="{704AD25E-91AF-42AB-B265-DBBF6613F908}" destId="{0BD7000D-6694-46E6-87C4-16AF4ED4E6A0}" srcOrd="0" destOrd="0" presId="urn:microsoft.com/office/officeart/2011/layout/CircleProcess"/>
    <dgm:cxn modelId="{E208A95D-E925-424E-AEC6-1CA463591CFA}" type="presOf" srcId="{D0E7F8F0-97FB-43C8-8B57-DE3BAA242C71}" destId="{F45C7B62-58E8-4E77-86EB-03337B67B999}" srcOrd="0" destOrd="0" presId="urn:microsoft.com/office/officeart/2011/layout/CircleProcess"/>
    <dgm:cxn modelId="{4578C1A3-FAB3-4467-8DD6-CF9A91511090}" type="presOf" srcId="{8AB01A38-92CF-4E2B-AFA3-0E72C8F8BF70}" destId="{65CA9D67-FE82-48DC-A1B1-DCAF7BF58036}" srcOrd="0" destOrd="0" presId="urn:microsoft.com/office/officeart/2011/layout/CircleProcess"/>
    <dgm:cxn modelId="{0AFB6B06-2297-44DA-A525-527722D14F89}" srcId="{D0E7F8F0-97FB-43C8-8B57-DE3BAA242C71}" destId="{704AD25E-91AF-42AB-B265-DBBF6613F908}" srcOrd="1" destOrd="0" parTransId="{72D305E2-55EA-4228-B049-849CC48A5F0B}" sibTransId="{7A214A54-026F-4AC6-A44B-A6155CCAFC90}"/>
    <dgm:cxn modelId="{8C370D97-48EE-4ED5-9BE0-A20E6850F128}" type="presOf" srcId="{3006592F-56C0-4AA0-B882-CE72229F9412}" destId="{43E5228D-CB9F-4B86-8119-6BCC81FB4EC3}" srcOrd="0" destOrd="0" presId="urn:microsoft.com/office/officeart/2011/layout/CircleProcess"/>
    <dgm:cxn modelId="{FBB5A6F7-5AFD-44C8-AC8D-3A8144332567}" type="presOf" srcId="{AAD4A0F0-59BB-4894-A424-B4C1FDF18974}" destId="{9BF0C6AA-B154-4AB1-92D8-1077170E8D78}" srcOrd="1" destOrd="0" presId="urn:microsoft.com/office/officeart/2011/layout/CircleProcess"/>
    <dgm:cxn modelId="{7309211D-D3E3-40E3-A1B1-6FC378FDD359}" type="presOf" srcId="{09B4872C-7AD5-4669-BC91-8C25974291EE}" destId="{E0881629-A498-4432-8BB1-3DDFE518CB6E}" srcOrd="1" destOrd="0" presId="urn:microsoft.com/office/officeart/2011/layout/CircleProcess"/>
    <dgm:cxn modelId="{2ECE0D78-6056-4305-A840-44FBD6B950DB}" srcId="{D0E7F8F0-97FB-43C8-8B57-DE3BAA242C71}" destId="{09B4872C-7AD5-4669-BC91-8C25974291EE}" srcOrd="5" destOrd="0" parTransId="{11DDDA22-03AA-43AA-9C15-9FF9122F13C7}" sibTransId="{1B1EB949-F5F7-4065-BDAF-4D779C3C5504}"/>
    <dgm:cxn modelId="{9A7B1746-75C0-4A38-A034-AD8EE4BB1BD6}" type="presOf" srcId="{ED8DE68F-8F2D-428C-AB78-1FD6141FB36A}" destId="{D014A49F-EC94-4D9B-9F8B-631FF747139F}" srcOrd="1" destOrd="0" presId="urn:microsoft.com/office/officeart/2011/layout/CircleProcess"/>
    <dgm:cxn modelId="{4C983EA9-C578-4954-92FD-BF93256F7B7F}" type="presParOf" srcId="{F45C7B62-58E8-4E77-86EB-03337B67B999}" destId="{9987D2CA-2E0D-41E3-895F-7FF5E23F1313}" srcOrd="0" destOrd="0" presId="urn:microsoft.com/office/officeart/2011/layout/CircleProcess"/>
    <dgm:cxn modelId="{430F0990-3FB4-4335-A1E3-AA7D0F3335BB}" type="presParOf" srcId="{9987D2CA-2E0D-41E3-895F-7FF5E23F1313}" destId="{B3720134-81E6-49EA-9253-8B3C94D9F578}" srcOrd="0" destOrd="0" presId="urn:microsoft.com/office/officeart/2011/layout/CircleProcess"/>
    <dgm:cxn modelId="{C0641DF5-B4CE-4036-8F65-6E99DE394AFA}" type="presParOf" srcId="{F45C7B62-58E8-4E77-86EB-03337B67B999}" destId="{37D80216-B438-4E9C-A9DF-A03031F8273F}" srcOrd="1" destOrd="0" presId="urn:microsoft.com/office/officeart/2011/layout/CircleProcess"/>
    <dgm:cxn modelId="{912A9877-8B21-4722-8D36-ED99CBA820F9}" type="presParOf" srcId="{37D80216-B438-4E9C-A9DF-A03031F8273F}" destId="{56A684AE-AEE9-48D8-B4D9-466E782D5495}" srcOrd="0" destOrd="0" presId="urn:microsoft.com/office/officeart/2011/layout/CircleProcess"/>
    <dgm:cxn modelId="{C957B5A4-5F34-459F-BE37-B3BD0BF51633}" type="presParOf" srcId="{F45C7B62-58E8-4E77-86EB-03337B67B999}" destId="{E0881629-A498-4432-8BB1-3DDFE518CB6E}" srcOrd="2" destOrd="0" presId="urn:microsoft.com/office/officeart/2011/layout/CircleProcess"/>
    <dgm:cxn modelId="{581EE526-B662-491C-8BE7-09E54FDE0BB8}" type="presParOf" srcId="{F45C7B62-58E8-4E77-86EB-03337B67B999}" destId="{BC450A55-4014-482E-9B87-D712180F8C0B}" srcOrd="3" destOrd="0" presId="urn:microsoft.com/office/officeart/2011/layout/CircleProcess"/>
    <dgm:cxn modelId="{09F43B80-EA74-47B5-9D0D-F742C05E696D}" type="presParOf" srcId="{BC450A55-4014-482E-9B87-D712180F8C0B}" destId="{6159D21A-6240-4C9E-9480-D79E3CCCE4D4}" srcOrd="0" destOrd="0" presId="urn:microsoft.com/office/officeart/2011/layout/CircleProcess"/>
    <dgm:cxn modelId="{1334C26D-D418-472E-8340-1E453A93DD39}" type="presParOf" srcId="{F45C7B62-58E8-4E77-86EB-03337B67B999}" destId="{73AE4127-09ED-40F0-933C-9B48A0FA0FDF}" srcOrd="4" destOrd="0" presId="urn:microsoft.com/office/officeart/2011/layout/CircleProcess"/>
    <dgm:cxn modelId="{C81F95DB-C6FF-40CA-931D-0E58EC5F477C}" type="presParOf" srcId="{73AE4127-09ED-40F0-933C-9B48A0FA0FDF}" destId="{ABFC3E45-05F3-4DE0-A9D4-210B7122B4A8}" srcOrd="0" destOrd="0" presId="urn:microsoft.com/office/officeart/2011/layout/CircleProcess"/>
    <dgm:cxn modelId="{B3323133-EB96-4BA9-B6D4-BAD871FC6C27}" type="presParOf" srcId="{F45C7B62-58E8-4E77-86EB-03337B67B999}" destId="{9BF0C6AA-B154-4AB1-92D8-1077170E8D78}" srcOrd="5" destOrd="0" presId="urn:microsoft.com/office/officeart/2011/layout/CircleProcess"/>
    <dgm:cxn modelId="{EDF5ABD2-64F6-4127-8855-B690FD75353C}" type="presParOf" srcId="{F45C7B62-58E8-4E77-86EB-03337B67B999}" destId="{25B213D4-FC08-40EE-97D3-32B424F44F54}" srcOrd="6" destOrd="0" presId="urn:microsoft.com/office/officeart/2011/layout/CircleProcess"/>
    <dgm:cxn modelId="{8A6B858C-95ED-408B-AE0D-91B64DB49326}" type="presParOf" srcId="{25B213D4-FC08-40EE-97D3-32B424F44F54}" destId="{08658B3B-7413-43B1-AEC0-EDA484D1E569}" srcOrd="0" destOrd="0" presId="urn:microsoft.com/office/officeart/2011/layout/CircleProcess"/>
    <dgm:cxn modelId="{3A317059-7D4E-4EEF-8827-5C51CD8CA13D}" type="presParOf" srcId="{F45C7B62-58E8-4E77-86EB-03337B67B999}" destId="{53F679CF-B5CF-4E73-B7FF-7253737D70B0}" srcOrd="7" destOrd="0" presId="urn:microsoft.com/office/officeart/2011/layout/CircleProcess"/>
    <dgm:cxn modelId="{A864B804-03C3-44EA-B513-75EB297E06B6}" type="presParOf" srcId="{53F679CF-B5CF-4E73-B7FF-7253737D70B0}" destId="{43E5228D-CB9F-4B86-8119-6BCC81FB4EC3}" srcOrd="0" destOrd="0" presId="urn:microsoft.com/office/officeart/2011/layout/CircleProcess"/>
    <dgm:cxn modelId="{6EE9ECD8-F4C9-47BC-8962-77B68897D672}" type="presParOf" srcId="{F45C7B62-58E8-4E77-86EB-03337B67B999}" destId="{DBD594CA-9625-4B31-AC19-9CB730607916}" srcOrd="8" destOrd="0" presId="urn:microsoft.com/office/officeart/2011/layout/CircleProcess"/>
    <dgm:cxn modelId="{962E8F30-A891-417D-9D57-E6966DD2D681}" type="presParOf" srcId="{F45C7B62-58E8-4E77-86EB-03337B67B999}" destId="{E2257E57-0935-4116-AA09-41D228982400}" srcOrd="9" destOrd="0" presId="urn:microsoft.com/office/officeart/2011/layout/CircleProcess"/>
    <dgm:cxn modelId="{6587DFBF-3AB8-4FE3-BFCE-0446E227AFF2}" type="presParOf" srcId="{E2257E57-0935-4116-AA09-41D228982400}" destId="{A1B425E0-6F3F-4303-97B0-C06698CD198B}" srcOrd="0" destOrd="0" presId="urn:microsoft.com/office/officeart/2011/layout/CircleProcess"/>
    <dgm:cxn modelId="{7BA18F37-1F1C-49F8-8DA6-FCA5BB245CDF}" type="presParOf" srcId="{F45C7B62-58E8-4E77-86EB-03337B67B999}" destId="{6618D83B-C322-4A96-9DDA-0CE39100CC7A}" srcOrd="10" destOrd="0" presId="urn:microsoft.com/office/officeart/2011/layout/CircleProcess"/>
    <dgm:cxn modelId="{5E3E9C0E-E1B9-4654-84C5-73DC54790A62}" type="presParOf" srcId="{6618D83B-C322-4A96-9DDA-0CE39100CC7A}" destId="{65CA9D67-FE82-48DC-A1B1-DCAF7BF58036}" srcOrd="0" destOrd="0" presId="urn:microsoft.com/office/officeart/2011/layout/CircleProcess"/>
    <dgm:cxn modelId="{2BD5FBC3-FEE3-40A6-BEF6-8FBC1D2B7A04}" type="presParOf" srcId="{F45C7B62-58E8-4E77-86EB-03337B67B999}" destId="{A2B488C6-A574-445D-823D-04B2AAC82C8B}" srcOrd="11" destOrd="0" presId="urn:microsoft.com/office/officeart/2011/layout/CircleProcess"/>
    <dgm:cxn modelId="{9ACDB880-CECA-4255-A176-B036F7926616}" type="presParOf" srcId="{F45C7B62-58E8-4E77-86EB-03337B67B999}" destId="{6464510C-5CDF-4576-8686-885E1C7EBE15}" srcOrd="12" destOrd="0" presId="urn:microsoft.com/office/officeart/2011/layout/CircleProcess"/>
    <dgm:cxn modelId="{0516CF51-99D3-4028-A671-D3E01F630B98}" type="presParOf" srcId="{6464510C-5CDF-4576-8686-885E1C7EBE15}" destId="{24D6A2D7-311A-41A1-B330-CE0B1AC9AC97}" srcOrd="0" destOrd="0" presId="urn:microsoft.com/office/officeart/2011/layout/CircleProcess"/>
    <dgm:cxn modelId="{DF856716-1336-45F5-9D92-CF39701B2055}" type="presParOf" srcId="{F45C7B62-58E8-4E77-86EB-03337B67B999}" destId="{8B83C004-C926-4780-9688-1759813090AC}" srcOrd="13" destOrd="0" presId="urn:microsoft.com/office/officeart/2011/layout/CircleProcess"/>
    <dgm:cxn modelId="{381B55F2-3FF8-4189-AB2D-DBCE72884F1F}" type="presParOf" srcId="{8B83C004-C926-4780-9688-1759813090AC}" destId="{0BD7000D-6694-46E6-87C4-16AF4ED4E6A0}" srcOrd="0" destOrd="0" presId="urn:microsoft.com/office/officeart/2011/layout/CircleProcess"/>
    <dgm:cxn modelId="{9748B3EC-8B85-42B0-9449-7DA81BB63B30}" type="presParOf" srcId="{F45C7B62-58E8-4E77-86EB-03337B67B999}" destId="{3E690535-B27F-4ACB-AB38-1FFCED036BFE}" srcOrd="14" destOrd="0" presId="urn:microsoft.com/office/officeart/2011/layout/CircleProcess"/>
    <dgm:cxn modelId="{E97DE9C9-BBD9-4518-AF2F-A81CB32B2C8E}" type="presParOf" srcId="{F45C7B62-58E8-4E77-86EB-03337B67B999}" destId="{219FB5C8-CD84-43B5-8FD1-C09E4F33351E}" srcOrd="15" destOrd="0" presId="urn:microsoft.com/office/officeart/2011/layout/CircleProcess"/>
    <dgm:cxn modelId="{A28AB1DB-033E-43F3-8EC6-D1818CA76661}" type="presParOf" srcId="{219FB5C8-CD84-43B5-8FD1-C09E4F33351E}" destId="{54A47999-D502-4CC7-8003-0503E026D888}" srcOrd="0" destOrd="0" presId="urn:microsoft.com/office/officeart/2011/layout/CircleProcess"/>
    <dgm:cxn modelId="{5E2FFF77-90E3-45F7-9930-16F1818B5E76}" type="presParOf" srcId="{F45C7B62-58E8-4E77-86EB-03337B67B999}" destId="{BBAB420A-0438-41CD-BB5F-2739ACCCAAE3}" srcOrd="16" destOrd="0" presId="urn:microsoft.com/office/officeart/2011/layout/CircleProcess"/>
    <dgm:cxn modelId="{4D21BC1C-AD87-4687-9C35-24C0A66D565D}" type="presParOf" srcId="{BBAB420A-0438-41CD-BB5F-2739ACCCAAE3}" destId="{716225DA-1D36-448F-95A8-8A2ACE7877B1}" srcOrd="0" destOrd="0" presId="urn:microsoft.com/office/officeart/2011/layout/CircleProcess"/>
    <dgm:cxn modelId="{69199B1E-4842-4562-B04F-2A8567DD5296}" type="presParOf" srcId="{F45C7B62-58E8-4E77-86EB-03337B67B999}" destId="{D014A49F-EC94-4D9B-9F8B-631FF747139F}" srcOrd="17"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720134-81E6-49EA-9253-8B3C94D9F578}">
      <dsp:nvSpPr>
        <dsp:cNvPr id="0" name=""/>
        <dsp:cNvSpPr/>
      </dsp:nvSpPr>
      <dsp:spPr>
        <a:xfrm>
          <a:off x="10464906" y="847317"/>
          <a:ext cx="1929098" cy="192873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A684AE-AEE9-48D8-B4D9-466E782D5495}">
      <dsp:nvSpPr>
        <dsp:cNvPr id="0" name=""/>
        <dsp:cNvSpPr/>
      </dsp:nvSpPr>
      <dsp:spPr>
        <a:xfrm>
          <a:off x="10529863" y="911619"/>
          <a:ext cx="1800410" cy="1800127"/>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dirty="0"/>
            <a:t>Collaboration</a:t>
          </a:r>
        </a:p>
      </dsp:txBody>
      <dsp:txXfrm>
        <a:off x="10787239" y="1168828"/>
        <a:ext cx="1285657" cy="1285708"/>
      </dsp:txXfrm>
    </dsp:sp>
    <dsp:sp modelId="{6159D21A-6240-4C9E-9480-D79E3CCCE4D4}">
      <dsp:nvSpPr>
        <dsp:cNvPr id="0" name=""/>
        <dsp:cNvSpPr/>
      </dsp:nvSpPr>
      <dsp:spPr>
        <a:xfrm rot="2700000">
          <a:off x="8472211" y="847100"/>
          <a:ext cx="1928827" cy="1928827"/>
        </a:xfrm>
        <a:prstGeom prst="teardrop">
          <a:avLst>
            <a:gd name="adj" fmla="val 1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FC3E45-05F3-4DE0-A9D4-210B7122B4A8}">
      <dsp:nvSpPr>
        <dsp:cNvPr id="0" name=""/>
        <dsp:cNvSpPr/>
      </dsp:nvSpPr>
      <dsp:spPr>
        <a:xfrm>
          <a:off x="8537032" y="911619"/>
          <a:ext cx="1800410" cy="1800127"/>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dirty="0"/>
            <a:t>Value Driver Trees</a:t>
          </a:r>
        </a:p>
      </dsp:txBody>
      <dsp:txXfrm>
        <a:off x="8794409" y="1168828"/>
        <a:ext cx="1285657" cy="1285708"/>
      </dsp:txXfrm>
    </dsp:sp>
    <dsp:sp modelId="{08658B3B-7413-43B1-AEC0-EDA484D1E569}">
      <dsp:nvSpPr>
        <dsp:cNvPr id="0" name=""/>
        <dsp:cNvSpPr/>
      </dsp:nvSpPr>
      <dsp:spPr>
        <a:xfrm rot="2700000">
          <a:off x="6479381" y="847100"/>
          <a:ext cx="1928827" cy="1928827"/>
        </a:xfrm>
        <a:prstGeom prst="teardrop">
          <a:avLst>
            <a:gd name="adj" fmla="val 1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3E5228D-CB9F-4B86-8119-6BCC81FB4EC3}">
      <dsp:nvSpPr>
        <dsp:cNvPr id="0" name=""/>
        <dsp:cNvSpPr/>
      </dsp:nvSpPr>
      <dsp:spPr>
        <a:xfrm>
          <a:off x="6544202" y="911619"/>
          <a:ext cx="1800410" cy="1800127"/>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dirty="0"/>
            <a:t>Predictive Forecast</a:t>
          </a:r>
        </a:p>
      </dsp:txBody>
      <dsp:txXfrm>
        <a:off x="6801579" y="1168828"/>
        <a:ext cx="1285657" cy="1285708"/>
      </dsp:txXfrm>
    </dsp:sp>
    <dsp:sp modelId="{A1B425E0-6F3F-4303-97B0-C06698CD198B}">
      <dsp:nvSpPr>
        <dsp:cNvPr id="0" name=""/>
        <dsp:cNvSpPr/>
      </dsp:nvSpPr>
      <dsp:spPr>
        <a:xfrm rot="2700000">
          <a:off x="4486551" y="847100"/>
          <a:ext cx="1928827" cy="1928827"/>
        </a:xfrm>
        <a:prstGeom prst="teardrop">
          <a:avLst>
            <a:gd name="adj" fmla="val 1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5CA9D67-FE82-48DC-A1B1-DCAF7BF58036}">
      <dsp:nvSpPr>
        <dsp:cNvPr id="0" name=""/>
        <dsp:cNvSpPr/>
      </dsp:nvSpPr>
      <dsp:spPr>
        <a:xfrm>
          <a:off x="4551372" y="911619"/>
          <a:ext cx="1800410" cy="1800127"/>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dirty="0"/>
            <a:t>Allocation</a:t>
          </a:r>
        </a:p>
      </dsp:txBody>
      <dsp:txXfrm>
        <a:off x="4807523" y="1168828"/>
        <a:ext cx="1285657" cy="1285708"/>
      </dsp:txXfrm>
    </dsp:sp>
    <dsp:sp modelId="{24D6A2D7-311A-41A1-B330-CE0B1AC9AC97}">
      <dsp:nvSpPr>
        <dsp:cNvPr id="0" name=""/>
        <dsp:cNvSpPr/>
      </dsp:nvSpPr>
      <dsp:spPr>
        <a:xfrm rot="2700000">
          <a:off x="2493720" y="847100"/>
          <a:ext cx="1928827" cy="1928827"/>
        </a:xfrm>
        <a:prstGeom prst="teardrop">
          <a:avLst>
            <a:gd name="adj" fmla="val 1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BD7000D-6694-46E6-87C4-16AF4ED4E6A0}">
      <dsp:nvSpPr>
        <dsp:cNvPr id="0" name=""/>
        <dsp:cNvSpPr/>
      </dsp:nvSpPr>
      <dsp:spPr>
        <a:xfrm>
          <a:off x="2558541" y="911619"/>
          <a:ext cx="1800410" cy="1800127"/>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dirty="0"/>
            <a:t>What-if and Visualization</a:t>
          </a:r>
        </a:p>
      </dsp:txBody>
      <dsp:txXfrm>
        <a:off x="2814692" y="1168828"/>
        <a:ext cx="1285657" cy="1285708"/>
      </dsp:txXfrm>
    </dsp:sp>
    <dsp:sp modelId="{54A47999-D502-4CC7-8003-0503E026D888}">
      <dsp:nvSpPr>
        <dsp:cNvPr id="0" name=""/>
        <dsp:cNvSpPr/>
      </dsp:nvSpPr>
      <dsp:spPr>
        <a:xfrm rot="2700000">
          <a:off x="500890" y="847100"/>
          <a:ext cx="1928827" cy="1928827"/>
        </a:xfrm>
        <a:prstGeom prst="teardrop">
          <a:avLst>
            <a:gd name="adj" fmla="val 1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16225DA-1D36-448F-95A8-8A2ACE7877B1}">
      <dsp:nvSpPr>
        <dsp:cNvPr id="0" name=""/>
        <dsp:cNvSpPr/>
      </dsp:nvSpPr>
      <dsp:spPr>
        <a:xfrm>
          <a:off x="564485" y="911619"/>
          <a:ext cx="1800410" cy="1800127"/>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dirty="0"/>
            <a:t>Modeling</a:t>
          </a:r>
        </a:p>
      </dsp:txBody>
      <dsp:txXfrm>
        <a:off x="821862" y="1168828"/>
        <a:ext cx="1285657" cy="1285708"/>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F2A06D-4991-4208-8C88-4E8BAD69A8B8}" type="datetimeFigureOut">
              <a:rPr lang="en-US" smtClean="0"/>
              <a:t>11/18/2021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01775E-EDE2-4DE5-A02D-A8BD8C6F6AC0}" type="slidenum">
              <a:rPr lang="en-US" smtClean="0"/>
              <a:t>‹#›</a:t>
            </a:fld>
            <a:endParaRPr lang="en-US"/>
          </a:p>
        </p:txBody>
      </p:sp>
    </p:spTree>
    <p:extLst>
      <p:ext uri="{BB962C8B-B14F-4D97-AF65-F5344CB8AC3E}">
        <p14:creationId xmlns:p14="http://schemas.microsoft.com/office/powerpoint/2010/main" val="316022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01775E-EDE2-4DE5-A02D-A8BD8C6F6AC0}" type="slidenum">
              <a:rPr lang="en-US" smtClean="0"/>
              <a:t>1</a:t>
            </a:fld>
            <a:endParaRPr lang="en-US"/>
          </a:p>
        </p:txBody>
      </p:sp>
    </p:spTree>
    <p:extLst>
      <p:ext uri="{BB962C8B-B14F-4D97-AF65-F5344CB8AC3E}">
        <p14:creationId xmlns:p14="http://schemas.microsoft.com/office/powerpoint/2010/main" val="1318605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01775E-EDE2-4DE5-A02D-A8BD8C6F6AC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3034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26E0DA5-0C76-4851-AA82-0B75261F9EB4}" type="datetimeFigureOut">
              <a:rPr lang="en-US" smtClean="0"/>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419037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483653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1555462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p:nvSpPr>
        <p:spPr>
          <a:xfrm>
            <a:off x="1" y="3886200"/>
            <a:ext cx="12192000" cy="2971800"/>
          </a:xfrm>
          <a:prstGeom prst="rect">
            <a:avLst/>
          </a:prstGeom>
          <a:gradFill flip="none" rotWithShape="1">
            <a:gsLst>
              <a:gs pos="100000">
                <a:schemeClr val="bg1">
                  <a:lumMod val="65000"/>
                  <a:alpha val="53000"/>
                </a:schemeClr>
              </a:gs>
              <a:gs pos="0">
                <a:schemeClr val="bg1">
                  <a:lumMod val="9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sz="1800">
              <a:solidFill>
                <a:prstClr val="white"/>
              </a:solidFill>
            </a:endParaRPr>
          </a:p>
        </p:txBody>
      </p:sp>
      <p:sp>
        <p:nvSpPr>
          <p:cNvPr id="2" name="Title 1"/>
          <p:cNvSpPr>
            <a:spLocks noGrp="1"/>
          </p:cNvSpPr>
          <p:nvPr>
            <p:ph type="ctrTitle"/>
          </p:nvPr>
        </p:nvSpPr>
        <p:spPr>
          <a:xfrm>
            <a:off x="914401" y="3887117"/>
            <a:ext cx="10363200" cy="610820"/>
          </a:xfrm>
        </p:spPr>
        <p:txBody>
          <a:bodyPr/>
          <a:lstStyle>
            <a:lvl1pPr algn="ctr">
              <a:defRPr lang="en-US" sz="4000" kern="1200" smtClean="0">
                <a:solidFill>
                  <a:schemeClr val="tx1">
                    <a:lumMod val="75000"/>
                    <a:lumOff val="25000"/>
                  </a:schemeClr>
                </a:solidFill>
                <a:latin typeface="+mj-lt"/>
                <a:ea typeface="+mj-ea"/>
                <a:cs typeface="+mj-cs"/>
              </a:defRPr>
            </a:lvl1pPr>
          </a:lstStyle>
          <a:p>
            <a:r>
              <a:rPr lang="en-US"/>
              <a:t>Click to edit Master title style</a:t>
            </a:r>
          </a:p>
        </p:txBody>
      </p:sp>
      <p:sp>
        <p:nvSpPr>
          <p:cNvPr id="3" name="Subtitle 2"/>
          <p:cNvSpPr>
            <a:spLocks noGrp="1"/>
          </p:cNvSpPr>
          <p:nvPr>
            <p:ph type="subTitle" idx="1"/>
          </p:nvPr>
        </p:nvSpPr>
        <p:spPr>
          <a:xfrm>
            <a:off x="1828800" y="4399020"/>
            <a:ext cx="8534401" cy="764440"/>
          </a:xfrm>
        </p:spPr>
        <p:txBody>
          <a:bodyPr>
            <a:normAutofit/>
          </a:bodyPr>
          <a:lstStyle>
            <a:lvl1pPr marL="0" indent="0" algn="ctr">
              <a:buNone/>
              <a:defRPr lang="en-US" sz="2400" kern="1200" smtClean="0">
                <a:solidFill>
                  <a:schemeClr val="tx1">
                    <a:lumMod val="65000"/>
                    <a:lumOff val="35000"/>
                  </a:schemeClr>
                </a:solidFill>
                <a:latin typeface="+mj-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a:p>
        </p:txBody>
      </p:sp>
    </p:spTree>
    <p:extLst>
      <p:ext uri="{BB962C8B-B14F-4D97-AF65-F5344CB8AC3E}">
        <p14:creationId xmlns:p14="http://schemas.microsoft.com/office/powerpoint/2010/main" val="33036760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1" y="2130427"/>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1" cy="1752600"/>
          </a:xfrm>
        </p:spPr>
        <p:txBody>
          <a:bodyPr/>
          <a:lstStyle>
            <a:lvl1pPr marL="0" indent="0" algn="ctr">
              <a:buNone/>
              <a:defRPr>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4390591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0672" y="3645025"/>
            <a:ext cx="10830654" cy="1362075"/>
          </a:xfrm>
        </p:spPr>
        <p:txBody>
          <a:bodyPr anchor="t"/>
          <a:lstStyle>
            <a:lvl1pPr algn="ctr">
              <a:defRPr sz="5300" b="1" cap="all"/>
            </a:lvl1pPr>
          </a:lstStyle>
          <a:p>
            <a:r>
              <a:rPr lang="en-US"/>
              <a:t>Click to edit Master 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899308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67687" y="881263"/>
            <a:ext cx="9198020" cy="1470025"/>
          </a:xfrm>
        </p:spPr>
        <p:txBody>
          <a:bodyPr anchor="t">
            <a:normAutofit/>
          </a:bodyPr>
          <a:lstStyle>
            <a:lvl1pPr algn="l">
              <a:defRPr sz="4400"/>
            </a:lvl1pPr>
          </a:lstStyle>
          <a:p>
            <a:r>
              <a:rPr lang="en-US" dirty="0"/>
              <a:t>Click to edit Master title style</a:t>
            </a:r>
          </a:p>
        </p:txBody>
      </p:sp>
      <p:sp>
        <p:nvSpPr>
          <p:cNvPr id="3" name="Subtitle 2"/>
          <p:cNvSpPr>
            <a:spLocks noGrp="1"/>
          </p:cNvSpPr>
          <p:nvPr>
            <p:ph type="subTitle" idx="1"/>
          </p:nvPr>
        </p:nvSpPr>
        <p:spPr>
          <a:xfrm>
            <a:off x="2350608" y="3048744"/>
            <a:ext cx="9219425" cy="1752600"/>
          </a:xfrm>
        </p:spPr>
        <p:txBody>
          <a:bodyPr>
            <a:normAutofit/>
          </a:bodyPr>
          <a:lstStyle>
            <a:lvl1pPr marL="0" indent="0" algn="l">
              <a:buNone/>
              <a:defRPr sz="2400">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9259181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4101632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5404F2-BE9A-4460-8815-8F645183555F}" type="datetimeFigureOut">
              <a:rPr lang="en-US" smtClean="0"/>
              <a:pPr/>
              <a:t>11/18/2021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9330868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4"/>
            <a:ext cx="5386917"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4"/>
            <a:ext cx="5389033"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5404F2-BE9A-4460-8815-8F645183555F}" type="datetimeFigureOut">
              <a:rPr lang="en-US" smtClean="0"/>
              <a:pPr/>
              <a:t>11/18/2021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841711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11/18/2021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83855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3977282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11/18/2021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6"/>
          <p:cNvSpPr>
            <a:spLocks noGrp="1"/>
          </p:cNvSpPr>
          <p:nvPr>
            <p:ph sz="quarter" idx="15"/>
          </p:nvPr>
        </p:nvSpPr>
        <p:spPr>
          <a:xfrm>
            <a:off x="608171" y="4794325"/>
            <a:ext cx="333637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3" name="Content Placeholder 6"/>
          <p:cNvSpPr>
            <a:spLocks noGrp="1"/>
          </p:cNvSpPr>
          <p:nvPr>
            <p:ph sz="quarter" idx="16"/>
          </p:nvPr>
        </p:nvSpPr>
        <p:spPr>
          <a:xfrm>
            <a:off x="4126987" y="4794325"/>
            <a:ext cx="394128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4" name="Content Placeholder 6"/>
          <p:cNvSpPr>
            <a:spLocks noGrp="1"/>
          </p:cNvSpPr>
          <p:nvPr>
            <p:ph sz="quarter" idx="17"/>
          </p:nvPr>
        </p:nvSpPr>
        <p:spPr>
          <a:xfrm>
            <a:off x="8242859" y="4788396"/>
            <a:ext cx="333637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5" name="Content Placeholder 6"/>
          <p:cNvSpPr>
            <a:spLocks noGrp="1"/>
          </p:cNvSpPr>
          <p:nvPr>
            <p:ph sz="quarter" idx="18"/>
          </p:nvPr>
        </p:nvSpPr>
        <p:spPr>
          <a:xfrm>
            <a:off x="608171" y="4277817"/>
            <a:ext cx="333637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6" name="Content Placeholder 6"/>
          <p:cNvSpPr>
            <a:spLocks noGrp="1"/>
          </p:cNvSpPr>
          <p:nvPr>
            <p:ph sz="quarter" idx="19"/>
          </p:nvPr>
        </p:nvSpPr>
        <p:spPr>
          <a:xfrm>
            <a:off x="4126987" y="4277817"/>
            <a:ext cx="394128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7" name="Content Placeholder 6"/>
          <p:cNvSpPr>
            <a:spLocks noGrp="1"/>
          </p:cNvSpPr>
          <p:nvPr>
            <p:ph sz="quarter" idx="20"/>
          </p:nvPr>
        </p:nvSpPr>
        <p:spPr>
          <a:xfrm>
            <a:off x="8242859" y="4271888"/>
            <a:ext cx="333637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15120879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1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11/18/2021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2140151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11/18/2021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7391738" y="1196752"/>
            <a:ext cx="3961844" cy="4824636"/>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4795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11/18/2021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759" y="1196752"/>
            <a:ext cx="4405839" cy="4824636"/>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44133270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40"/>
            <a:ext cx="4405998" cy="1642193"/>
          </a:xfrm>
        </p:spPr>
        <p:txBody>
          <a:bodyPr>
            <a:noAutofit/>
          </a:bodyPr>
          <a:lstStyle>
            <a:lvl1pPr>
              <a:defRPr sz="3600"/>
            </a:lvl1pPr>
          </a:lstStyle>
          <a:p>
            <a:r>
              <a:rPr lang="en-US" dirty="0"/>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11/18/2021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759" y="2060848"/>
            <a:ext cx="4405839" cy="3816424"/>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7889999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11/18/2021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238044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1"/>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11/18/2021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0468934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8" y="4800601"/>
            <a:ext cx="7315200" cy="566739"/>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718" y="612775"/>
            <a:ext cx="7315200"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endParaRPr lang="en-US"/>
          </a:p>
        </p:txBody>
      </p:sp>
      <p:sp>
        <p:nvSpPr>
          <p:cNvPr id="4" name="Text Placeholder 3"/>
          <p:cNvSpPr>
            <a:spLocks noGrp="1"/>
          </p:cNvSpPr>
          <p:nvPr>
            <p:ph type="body" sz="half" idx="2"/>
          </p:nvPr>
        </p:nvSpPr>
        <p:spPr>
          <a:xfrm>
            <a:off x="2389718" y="5367339"/>
            <a:ext cx="7315200"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11/18/2021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595764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6881854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0"/>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217696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6E0DA5-0C76-4851-AA82-0B75261F9EB4}" type="datetimeFigureOut">
              <a:rPr lang="en-US" smtClean="0"/>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946343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6E0DA5-0C76-4851-AA82-0B75261F9EB4}" type="datetimeFigureOut">
              <a:rPr lang="en-US" smtClean="0"/>
              <a:t>11/18/2021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1233466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6E0DA5-0C76-4851-AA82-0B75261F9EB4}" type="datetimeFigureOut">
              <a:rPr lang="en-US" smtClean="0"/>
              <a:t>11/18/2021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593291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6E0DA5-0C76-4851-AA82-0B75261F9EB4}" type="datetimeFigureOut">
              <a:rPr lang="en-US" smtClean="0"/>
              <a:t>11/18/2021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650957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6E0DA5-0C76-4851-AA82-0B75261F9EB4}" type="datetimeFigureOut">
              <a:rPr lang="en-US" smtClean="0"/>
              <a:t>11/18/2021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313605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11/18/2021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050102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11/18/2021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268620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6E0DA5-0C76-4851-AA82-0B75261F9EB4}" type="datetimeFigureOut">
              <a:rPr lang="en-US" smtClean="0"/>
              <a:t>11/18/2021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83446-D492-49CB-B85A-4EA5E06E8E78}" type="slidenum">
              <a:rPr lang="en-US" smtClean="0"/>
              <a:t>‹#›</a:t>
            </a:fld>
            <a:endParaRPr lang="en-US"/>
          </a:p>
        </p:txBody>
      </p:sp>
    </p:spTree>
    <p:extLst>
      <p:ext uri="{BB962C8B-B14F-4D97-AF65-F5344CB8AC3E}">
        <p14:creationId xmlns:p14="http://schemas.microsoft.com/office/powerpoint/2010/main" val="62285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40"/>
            <a:ext cx="10972801" cy="711081"/>
          </a:xfrm>
          <a:prstGeom prst="rect">
            <a:avLst/>
          </a:prstGeom>
        </p:spPr>
        <p:txBody>
          <a:bodyPr vert="horz" lIns="121899" tIns="60949" rIns="121899" bIns="60949" rtlCol="0" anchor="ctr">
            <a:normAutofit/>
          </a:bodyPr>
          <a:lstStyle/>
          <a:p>
            <a:r>
              <a:rPr lang="en-US"/>
              <a:t>Click to edit Master title style</a:t>
            </a:r>
          </a:p>
        </p:txBody>
      </p:sp>
      <p:sp>
        <p:nvSpPr>
          <p:cNvPr id="3" name="Text Placeholder 2"/>
          <p:cNvSpPr>
            <a:spLocks noGrp="1"/>
          </p:cNvSpPr>
          <p:nvPr>
            <p:ph type="body" idx="1"/>
          </p:nvPr>
        </p:nvSpPr>
        <p:spPr>
          <a:xfrm>
            <a:off x="609600" y="1138426"/>
            <a:ext cx="10972801" cy="4987739"/>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2"/>
            <a:ext cx="2844800" cy="365125"/>
          </a:xfrm>
          <a:prstGeom prst="rect">
            <a:avLst/>
          </a:prstGeom>
        </p:spPr>
        <p:txBody>
          <a:bodyPr vert="horz" lIns="121899" tIns="60949" rIns="121899" bIns="60949" rtlCol="0" anchor="ctr"/>
          <a:lstStyle>
            <a:lvl1pPr algn="l">
              <a:defRPr sz="1600">
                <a:solidFill>
                  <a:schemeClr val="tx1">
                    <a:tint val="75000"/>
                  </a:schemeClr>
                </a:solidFill>
              </a:defRPr>
            </a:lvl1pPr>
          </a:lstStyle>
          <a:p>
            <a:fld id="{425404F2-BE9A-4460-8815-8F645183555F}" type="datetimeFigureOut">
              <a:rPr lang="en-US" smtClean="0"/>
              <a:pPr/>
              <a:t>11/18/2021</a:t>
            </a:fld>
            <a:endParaRPr lang="en-US"/>
          </a:p>
        </p:txBody>
      </p:sp>
      <p:sp>
        <p:nvSpPr>
          <p:cNvPr id="5" name="Footer Placeholder 4"/>
          <p:cNvSpPr>
            <a:spLocks noGrp="1"/>
          </p:cNvSpPr>
          <p:nvPr>
            <p:ph type="ftr" sz="quarter" idx="3"/>
          </p:nvPr>
        </p:nvSpPr>
        <p:spPr>
          <a:xfrm>
            <a:off x="4165601" y="6356352"/>
            <a:ext cx="3860800" cy="365125"/>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1" y="6356352"/>
            <a:ext cx="2844800" cy="365125"/>
          </a:xfrm>
          <a:prstGeom prst="rect">
            <a:avLst/>
          </a:prstGeom>
        </p:spPr>
        <p:txBody>
          <a:bodyPr vert="horz" lIns="121899" tIns="60949" rIns="121899"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9290218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soyuztechnologies/SAC_SaamaTechnologies/blob/master/day%205/03%20Planning%20Scenario.pdf"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hyperlink" Target="http://sap.optimieren.de/hana/hana/html/_gsql_functions.html" TargetMode="External"/><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19.xml"/><Relationship Id="rId5" Type="http://schemas.openxmlformats.org/officeDocument/2006/relationships/image" Target="../media/image5.emf"/><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1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0 h 6858000"/>
              <a:gd name="connsiteX1" fmla="*/ 12192000 w 12192000"/>
              <a:gd name="connsiteY1" fmla="*/ 0 h 6858000"/>
              <a:gd name="connsiteX2" fmla="*/ 8915400 w 12192000"/>
              <a:gd name="connsiteY2" fmla="*/ 4593771 h 6858000"/>
              <a:gd name="connsiteX3" fmla="*/ 0 w 12192000"/>
              <a:gd name="connsiteY3" fmla="*/ 6858000 h 6858000"/>
              <a:gd name="connsiteX4" fmla="*/ 0 w 12192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8915400" y="4593771"/>
                </a:lnTo>
                <a:lnTo>
                  <a:pt x="0" y="6858000"/>
                </a:lnTo>
                <a:lnTo>
                  <a:pt x="0" y="0"/>
                </a:lnTo>
                <a:close/>
              </a:path>
            </a:pathLst>
          </a:custGeom>
          <a:blipFill dpi="0" rotWithShape="1">
            <a:blip r:embed="rId3">
              <a:extLst>
                <a:ext uri="{BEBA8EAE-BF5A-486C-A8C5-ECC9F3942E4B}">
                  <a14:imgProps xmlns:a14="http://schemas.microsoft.com/office/drawing/2010/main">
                    <a14:imgLayer r:embed="rId4">
                      <a14:imgEffect>
                        <a14:brightnessContrast bright="-70000"/>
                      </a14:imgEffect>
                    </a14:imgLayer>
                  </a14:imgProps>
                </a:ex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122712" y="154049"/>
            <a:ext cx="10205643" cy="923330"/>
          </a:xfrm>
          <a:prstGeom prst="rect">
            <a:avLst/>
          </a:prstGeom>
          <a:noFill/>
        </p:spPr>
        <p:txBody>
          <a:bodyPr wrap="square" rtlCol="0">
            <a:spAutoFit/>
          </a:bodyPr>
          <a:lstStyle/>
          <a:p>
            <a:r>
              <a:rPr lang="en-US" sz="5400" b="1" cap="all" spc="-150" dirty="0">
                <a:solidFill>
                  <a:schemeClr val="accent3"/>
                </a:solidFill>
              </a:rPr>
              <a:t>SAP Analytics cloud training</a:t>
            </a:r>
          </a:p>
        </p:txBody>
      </p:sp>
      <p:sp>
        <p:nvSpPr>
          <p:cNvPr id="5" name="TextBox 4"/>
          <p:cNvSpPr txBox="1"/>
          <p:nvPr/>
        </p:nvSpPr>
        <p:spPr>
          <a:xfrm>
            <a:off x="187367" y="2062424"/>
            <a:ext cx="6629399" cy="1754326"/>
          </a:xfrm>
          <a:prstGeom prst="rect">
            <a:avLst/>
          </a:prstGeom>
          <a:noFill/>
        </p:spPr>
        <p:txBody>
          <a:bodyPr wrap="square" rtlCol="0">
            <a:spAutoFit/>
          </a:bodyPr>
          <a:lstStyle/>
          <a:p>
            <a:r>
              <a:rPr lang="en-US" sz="3600" spc="-150" dirty="0">
                <a:solidFill>
                  <a:schemeClr val="bg1"/>
                </a:solidFill>
              </a:rPr>
              <a:t>Anurag </a:t>
            </a:r>
            <a:r>
              <a:rPr lang="en-US" sz="3600" spc="-150" dirty="0" smtClean="0">
                <a:solidFill>
                  <a:schemeClr val="bg1"/>
                </a:solidFill>
              </a:rPr>
              <a:t>Bajaj</a:t>
            </a:r>
          </a:p>
          <a:p>
            <a:r>
              <a:rPr lang="en-US" sz="3600" spc="-150" dirty="0" smtClean="0">
                <a:solidFill>
                  <a:schemeClr val="bg1"/>
                </a:solidFill>
              </a:rPr>
              <a:t>Shubham Singh</a:t>
            </a:r>
            <a:endParaRPr lang="en-US" sz="3600" spc="-150" dirty="0">
              <a:solidFill>
                <a:schemeClr val="bg1"/>
              </a:solidFill>
            </a:endParaRPr>
          </a:p>
          <a:p>
            <a:r>
              <a:rPr lang="en-US" sz="3600" spc="-150" dirty="0">
                <a:solidFill>
                  <a:schemeClr val="bg1"/>
                </a:solidFill>
              </a:rPr>
              <a:t>Day 5</a:t>
            </a:r>
          </a:p>
        </p:txBody>
      </p:sp>
    </p:spTree>
    <p:extLst>
      <p:ext uri="{BB962C8B-B14F-4D97-AF65-F5344CB8AC3E}">
        <p14:creationId xmlns:p14="http://schemas.microsoft.com/office/powerpoint/2010/main" val="698128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Create Planning Model – Hands on</a:t>
            </a:r>
          </a:p>
        </p:txBody>
      </p:sp>
      <p:sp>
        <p:nvSpPr>
          <p:cNvPr id="37" name="TextBox 36">
            <a:extLst>
              <a:ext uri="{FF2B5EF4-FFF2-40B4-BE49-F238E27FC236}">
                <a16:creationId xmlns:a16="http://schemas.microsoft.com/office/drawing/2014/main" xmlns=""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xmlns=""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xmlns=""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7" name="TextBox 6">
            <a:extLst>
              <a:ext uri="{FF2B5EF4-FFF2-40B4-BE49-F238E27FC236}">
                <a16:creationId xmlns:a16="http://schemas.microsoft.com/office/drawing/2014/main" xmlns="" id="{D0A6B27F-347A-4A91-9E14-5C748C0A2366}"/>
              </a:ext>
            </a:extLst>
          </p:cNvPr>
          <p:cNvSpPr txBox="1"/>
          <p:nvPr/>
        </p:nvSpPr>
        <p:spPr>
          <a:xfrm>
            <a:off x="152400" y="979382"/>
            <a:ext cx="13409612" cy="4154984"/>
          </a:xfrm>
          <a:prstGeom prst="rect">
            <a:avLst/>
          </a:prstGeom>
          <a:noFill/>
        </p:spPr>
        <p:txBody>
          <a:bodyPr wrap="square">
            <a:spAutoFit/>
          </a:bodyPr>
          <a:lstStyle/>
          <a:p>
            <a:pPr defTabSz="1218987"/>
            <a:r>
              <a:rPr lang="en-US" sz="2400" dirty="0">
                <a:solidFill>
                  <a:prstClr val="black"/>
                </a:solidFill>
                <a:latin typeface="Calibri"/>
                <a:sym typeface="Wingdings" panose="05000000000000000000" pitchFamily="2" charset="2"/>
              </a:rPr>
              <a:t>Planning Model demo dataset &lt;link&gt;</a:t>
            </a:r>
            <a:endParaRPr lang="en-US" sz="2400" dirty="0">
              <a:solidFill>
                <a:prstClr val="black"/>
              </a:solidFill>
              <a:latin typeface="Calibri"/>
            </a:endParaRPr>
          </a:p>
          <a:p>
            <a:pPr defTabSz="1218987"/>
            <a:endParaRPr lang="en-US" sz="2400" dirty="0">
              <a:solidFill>
                <a:prstClr val="black"/>
              </a:solidFill>
              <a:latin typeface="Calibri"/>
            </a:endParaRPr>
          </a:p>
          <a:p>
            <a:pPr defTabSz="1218987"/>
            <a:r>
              <a:rPr lang="en-US" sz="2400" dirty="0">
                <a:solidFill>
                  <a:prstClr val="black"/>
                </a:solidFill>
                <a:latin typeface="Calibri"/>
              </a:rPr>
              <a:t>1. Mark Properties and descriptions (later used for hierarchy creation)</a:t>
            </a:r>
          </a:p>
          <a:p>
            <a:pPr defTabSz="1218987"/>
            <a:r>
              <a:rPr lang="en-US" sz="2400" dirty="0">
                <a:solidFill>
                  <a:prstClr val="black"/>
                </a:solidFill>
                <a:latin typeface="Calibri"/>
              </a:rPr>
              <a:t>2. Geo Enrich Data</a:t>
            </a:r>
          </a:p>
          <a:p>
            <a:pPr defTabSz="1218987"/>
            <a:r>
              <a:rPr lang="en-US" sz="2400" dirty="0">
                <a:solidFill>
                  <a:prstClr val="black"/>
                </a:solidFill>
                <a:latin typeface="Calibri"/>
              </a:rPr>
              <a:t>3. Mark ENTITY, ACCOUNT, DATE and VERSION Dimensions</a:t>
            </a:r>
          </a:p>
          <a:p>
            <a:pPr defTabSz="1218987"/>
            <a:r>
              <a:rPr lang="en-US" sz="2400" dirty="0">
                <a:solidFill>
                  <a:prstClr val="black"/>
                </a:solidFill>
                <a:latin typeface="Calibri"/>
              </a:rPr>
              <a:t>4. Data Wrangling</a:t>
            </a:r>
          </a:p>
          <a:p>
            <a:pPr defTabSz="1218987"/>
            <a:r>
              <a:rPr lang="en-US" sz="2400" dirty="0">
                <a:solidFill>
                  <a:prstClr val="black"/>
                </a:solidFill>
                <a:latin typeface="Calibri"/>
              </a:rPr>
              <a:t>----Model created</a:t>
            </a:r>
          </a:p>
          <a:p>
            <a:pPr defTabSz="1218987"/>
            <a:r>
              <a:rPr lang="en-US" sz="2400" dirty="0">
                <a:solidFill>
                  <a:prstClr val="black"/>
                </a:solidFill>
                <a:latin typeface="Calibri"/>
              </a:rPr>
              <a:t>1. Maintain model preference for FY, Data, Currency Conversion</a:t>
            </a:r>
          </a:p>
          <a:p>
            <a:pPr defTabSz="1218987"/>
            <a:r>
              <a:rPr lang="en-US" sz="2400" dirty="0">
                <a:solidFill>
                  <a:prstClr val="black"/>
                </a:solidFill>
                <a:latin typeface="Calibri"/>
              </a:rPr>
              <a:t>----Model Hierarchies</a:t>
            </a:r>
          </a:p>
          <a:p>
            <a:pPr defTabSz="1218987"/>
            <a:r>
              <a:rPr lang="en-US" sz="2400" dirty="0">
                <a:solidFill>
                  <a:prstClr val="black"/>
                </a:solidFill>
                <a:latin typeface="Calibri"/>
              </a:rPr>
              <a:t>1. Copy paste the account data properly</a:t>
            </a:r>
          </a:p>
          <a:p>
            <a:pPr defTabSz="1218987"/>
            <a:r>
              <a:rPr lang="en-US" sz="2400" dirty="0">
                <a:solidFill>
                  <a:prstClr val="black"/>
                </a:solidFill>
                <a:latin typeface="Calibri"/>
              </a:rPr>
              <a:t>2. Create a story on planning model</a:t>
            </a:r>
          </a:p>
        </p:txBody>
      </p:sp>
    </p:spTree>
    <p:extLst>
      <p:ext uri="{BB962C8B-B14F-4D97-AF65-F5344CB8AC3E}">
        <p14:creationId xmlns:p14="http://schemas.microsoft.com/office/powerpoint/2010/main" val="437163164"/>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xmlns=""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endParaRPr>
          </a:p>
        </p:txBody>
      </p:sp>
      <p:sp>
        <p:nvSpPr>
          <p:cNvPr id="7" name="TextBox 6">
            <a:extLst>
              <a:ext uri="{FF2B5EF4-FFF2-40B4-BE49-F238E27FC236}">
                <a16:creationId xmlns:a16="http://schemas.microsoft.com/office/drawing/2014/main" xmlns="" id="{17EB74BE-8011-4153-8F37-3BEF9C1F4CC0}"/>
              </a:ext>
            </a:extLst>
          </p:cNvPr>
          <p:cNvSpPr txBox="1"/>
          <p:nvPr/>
        </p:nvSpPr>
        <p:spPr>
          <a:xfrm>
            <a:off x="2864498" y="2367775"/>
            <a:ext cx="7353983" cy="298543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0" b="1" i="0" u="none" strike="noStrike" kern="1200" cap="none" spc="0" normalizeH="0" baseline="0" noProof="0" dirty="0">
                <a:ln>
                  <a:noFill/>
                </a:ln>
                <a:solidFill>
                  <a:prstClr val="black"/>
                </a:solidFill>
                <a:effectLst/>
                <a:uLnTx/>
                <a:uFillTx/>
                <a:latin typeface="Calibri" panose="020F0502020204030204"/>
                <a:ea typeface="+mn-ea"/>
                <a:cs typeface="+mn-cs"/>
              </a:rPr>
              <a:t>Demo Scenario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i="0" u="none" strike="noStrike" baseline="0" dirty="0">
                <a:solidFill>
                  <a:srgbClr val="FF0000"/>
                </a:solidFill>
                <a:latin typeface="CIDFont+F2"/>
              </a:rPr>
              <a:t>					- Stefany Myer</a:t>
            </a:r>
            <a:endParaRPr kumimoji="0" lang="en-US" sz="11500" b="1" i="0" u="none" strike="noStrike" kern="1200" cap="none" spc="0" normalizeH="0" baseline="0" noProof="0" dirty="0">
              <a:ln>
                <a:noFill/>
              </a:ln>
              <a:solidFill>
                <a:srgbClr val="FF0000"/>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0" b="1" dirty="0" smtClean="0">
                <a:solidFill>
                  <a:prstClr val="black"/>
                </a:solidFill>
                <a:latin typeface="Calibri" panose="020F0502020204030204"/>
              </a:rPr>
              <a:t>&lt;</a:t>
            </a:r>
            <a:r>
              <a:rPr lang="en-US" sz="8000" b="1" dirty="0" smtClean="0">
                <a:solidFill>
                  <a:prstClr val="black"/>
                </a:solidFill>
                <a:latin typeface="Calibri" panose="020F0502020204030204"/>
                <a:hlinkClick r:id="rId2"/>
              </a:rPr>
              <a:t>Click</a:t>
            </a:r>
            <a:r>
              <a:rPr lang="en-US" sz="8000" b="1" dirty="0" smtClean="0">
                <a:solidFill>
                  <a:prstClr val="black"/>
                </a:solidFill>
                <a:latin typeface="Calibri" panose="020F0502020204030204"/>
                <a:hlinkClick r:id="rId2"/>
              </a:rPr>
              <a:t> </a:t>
            </a:r>
            <a:r>
              <a:rPr lang="en-US" sz="8000" b="1" dirty="0">
                <a:solidFill>
                  <a:prstClr val="black"/>
                </a:solidFill>
                <a:latin typeface="Calibri" panose="020F0502020204030204"/>
                <a:hlinkClick r:id="rId2"/>
              </a:rPr>
              <a:t>here</a:t>
            </a:r>
            <a:r>
              <a:rPr lang="en-US" sz="8000" b="1" dirty="0">
                <a:solidFill>
                  <a:prstClr val="black"/>
                </a:solidFill>
                <a:latin typeface="Calibri" panose="020F0502020204030204"/>
              </a:rPr>
              <a:t>&gt;</a:t>
            </a:r>
            <a:endParaRPr kumimoji="0" lang="en-US" sz="80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88254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Version Management</a:t>
            </a:r>
          </a:p>
        </p:txBody>
      </p:sp>
      <p:sp>
        <p:nvSpPr>
          <p:cNvPr id="37" name="TextBox 36">
            <a:extLst>
              <a:ext uri="{FF2B5EF4-FFF2-40B4-BE49-F238E27FC236}">
                <a16:creationId xmlns:a16="http://schemas.microsoft.com/office/drawing/2014/main" xmlns=""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xmlns=""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xmlns=""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xmlns="" id="{7114A316-EEB1-4873-BE9B-89FAD7D78B42}"/>
              </a:ext>
            </a:extLst>
          </p:cNvPr>
          <p:cNvSpPr txBox="1"/>
          <p:nvPr/>
        </p:nvSpPr>
        <p:spPr>
          <a:xfrm>
            <a:off x="152400" y="990600"/>
            <a:ext cx="11734800" cy="4062651"/>
          </a:xfrm>
          <a:prstGeom prst="rect">
            <a:avLst/>
          </a:prstGeom>
          <a:noFill/>
        </p:spPr>
        <p:txBody>
          <a:bodyPr wrap="square" rtlCol="0">
            <a:spAutoFit/>
          </a:bodyPr>
          <a:lstStyle/>
          <a:p>
            <a:r>
              <a:rPr lang="en-US" sz="2000" dirty="0"/>
              <a:t>While working with finance/planning data, we don’t want to change the actual facts because we just want to play around with data and see if this data can be used for productive purpose later. As an SAC consultant, until you finalize all the changes, you want to work privately by changing data number of times.</a:t>
            </a:r>
          </a:p>
          <a:p>
            <a:r>
              <a:rPr lang="en-US" sz="2000" dirty="0"/>
              <a:t>So we always have possibility to create multiple versions of the data by copying existing version data.</a:t>
            </a:r>
          </a:p>
          <a:p>
            <a:r>
              <a:rPr lang="en-US" sz="2000" dirty="0"/>
              <a:t>SAC options </a:t>
            </a:r>
            <a:r>
              <a:rPr lang="en-US" sz="2000" dirty="0">
                <a:sym typeface="Wingdings" panose="05000000000000000000" pitchFamily="2" charset="2"/>
              </a:rPr>
              <a:t> Version Management</a:t>
            </a:r>
          </a:p>
          <a:p>
            <a:r>
              <a:rPr lang="en-US" sz="2000" dirty="0">
                <a:sym typeface="Wingdings" panose="05000000000000000000" pitchFamily="2" charset="2"/>
              </a:rPr>
              <a:t>And we will create a new version. This will be private (which means, other users in SAC tenant will not be able to see it, until we publish)</a:t>
            </a:r>
          </a:p>
          <a:p>
            <a:endParaRPr lang="en-US" sz="2000" dirty="0">
              <a:sym typeface="Wingdings" panose="05000000000000000000" pitchFamily="2" charset="2"/>
            </a:endParaRPr>
          </a:p>
          <a:p>
            <a:r>
              <a:rPr lang="en-US" sz="2000" b="1" dirty="0">
                <a:sym typeface="Wingdings" panose="05000000000000000000" pitchFamily="2" charset="2"/>
              </a:rPr>
              <a:t>What If Analysis</a:t>
            </a:r>
          </a:p>
          <a:p>
            <a:r>
              <a:rPr lang="en-US" sz="2000" dirty="0">
                <a:sym typeface="Wingdings" panose="05000000000000000000" pitchFamily="2" charset="2"/>
              </a:rPr>
              <a:t>Where the business will ask, what if questions e.g. what is the impact of change of one account on another. Like if we like to increase operating income by 10%, what will be the impact of the same on operating margin, expenses.</a:t>
            </a:r>
          </a:p>
          <a:p>
            <a:r>
              <a:rPr lang="en-US" sz="2000" dirty="0">
                <a:sym typeface="Wingdings" panose="05000000000000000000" pitchFamily="2" charset="2"/>
              </a:rPr>
              <a:t>Direct Increase &amp; Decrease | Variance Chart | Distribution &amp; Spreading</a:t>
            </a:r>
            <a:endParaRPr lang="en-US" sz="2000" dirty="0"/>
          </a:p>
        </p:txBody>
      </p:sp>
    </p:spTree>
    <p:extLst>
      <p:ext uri="{BB962C8B-B14F-4D97-AF65-F5344CB8AC3E}">
        <p14:creationId xmlns:p14="http://schemas.microsoft.com/office/powerpoint/2010/main" val="1503785618"/>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Planning continues…</a:t>
            </a:r>
          </a:p>
        </p:txBody>
      </p:sp>
      <p:sp>
        <p:nvSpPr>
          <p:cNvPr id="37" name="TextBox 36">
            <a:extLst>
              <a:ext uri="{FF2B5EF4-FFF2-40B4-BE49-F238E27FC236}">
                <a16:creationId xmlns:a16="http://schemas.microsoft.com/office/drawing/2014/main" xmlns=""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xmlns=""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xmlns=""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xmlns="" id="{78C6794C-F4A5-4A8E-BDD1-532BF7872228}"/>
              </a:ext>
            </a:extLst>
          </p:cNvPr>
          <p:cNvSpPr txBox="1"/>
          <p:nvPr/>
        </p:nvSpPr>
        <p:spPr>
          <a:xfrm>
            <a:off x="228601" y="990600"/>
            <a:ext cx="11730995" cy="2308324"/>
          </a:xfrm>
          <a:prstGeom prst="rect">
            <a:avLst/>
          </a:prstGeom>
          <a:noFill/>
        </p:spPr>
        <p:txBody>
          <a:bodyPr wrap="square" rtlCol="0">
            <a:spAutoFit/>
          </a:bodyPr>
          <a:lstStyle/>
          <a:p>
            <a:r>
              <a:rPr lang="en-US" b="1" dirty="0"/>
              <a:t>Updates</a:t>
            </a:r>
          </a:p>
          <a:p>
            <a:r>
              <a:rPr lang="en-US" dirty="0"/>
              <a:t>When a particular a/c or Dimension data is not available in SAC, we want to introduce the same, we can also use the planning using updates scenario.</a:t>
            </a:r>
          </a:p>
          <a:p>
            <a:r>
              <a:rPr lang="en-US" dirty="0"/>
              <a:t>e.g. my co. wants to introduce a subsidiary in another country in a region, how much profit can I increase if I do so.</a:t>
            </a:r>
          </a:p>
          <a:p>
            <a:endParaRPr lang="en-US" dirty="0"/>
          </a:p>
          <a:p>
            <a:r>
              <a:rPr lang="en-US" dirty="0"/>
              <a:t>HANA Function Documentation</a:t>
            </a:r>
          </a:p>
          <a:p>
            <a:r>
              <a:rPr lang="en-US" dirty="0">
                <a:hlinkClick r:id="rId3"/>
              </a:rPr>
              <a:t>http://sap.optimieren.de/hana/hana/html/_gsql_functions.html</a:t>
            </a:r>
            <a:endParaRPr lang="en-US" dirty="0"/>
          </a:p>
          <a:p>
            <a:endParaRPr lang="en-US" dirty="0"/>
          </a:p>
        </p:txBody>
      </p:sp>
    </p:spTree>
    <p:extLst>
      <p:ext uri="{BB962C8B-B14F-4D97-AF65-F5344CB8AC3E}">
        <p14:creationId xmlns:p14="http://schemas.microsoft.com/office/powerpoint/2010/main" val="1231519422"/>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xmlns=""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p>
        </p:txBody>
      </p:sp>
      <p:sp>
        <p:nvSpPr>
          <p:cNvPr id="7" name="TextBox 6">
            <a:extLst>
              <a:ext uri="{FF2B5EF4-FFF2-40B4-BE49-F238E27FC236}">
                <a16:creationId xmlns:a16="http://schemas.microsoft.com/office/drawing/2014/main" xmlns="" id="{17EB74BE-8011-4153-8F37-3BEF9C1F4CC0}"/>
              </a:ext>
            </a:extLst>
          </p:cNvPr>
          <p:cNvSpPr txBox="1"/>
          <p:nvPr/>
        </p:nvSpPr>
        <p:spPr>
          <a:xfrm>
            <a:off x="3512128" y="2507734"/>
            <a:ext cx="6174508" cy="1323439"/>
          </a:xfrm>
          <a:prstGeom prst="rect">
            <a:avLst/>
          </a:prstGeom>
          <a:noFill/>
        </p:spPr>
        <p:txBody>
          <a:bodyPr wrap="square">
            <a:spAutoFit/>
          </a:bodyPr>
          <a:lstStyle/>
          <a:p>
            <a:r>
              <a:rPr lang="en-US" sz="8000" b="1" dirty="0"/>
              <a:t>End of Day 5</a:t>
            </a:r>
          </a:p>
        </p:txBody>
      </p:sp>
    </p:spTree>
    <p:extLst>
      <p:ext uri="{BB962C8B-B14F-4D97-AF65-F5344CB8AC3E}">
        <p14:creationId xmlns:p14="http://schemas.microsoft.com/office/powerpoint/2010/main" val="38677729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Free Vector | Flat people with question marks background">
            <a:extLst>
              <a:ext uri="{FF2B5EF4-FFF2-40B4-BE49-F238E27FC236}">
                <a16:creationId xmlns:a16="http://schemas.microsoft.com/office/drawing/2014/main" xmlns="" id="{E158EC70-4769-4E41-A278-C90EC4E480C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 b="22246"/>
          <a:stretch/>
        </p:blipFill>
        <p:spPr bwMode="auto">
          <a:xfrm>
            <a:off x="1848418" y="639706"/>
            <a:ext cx="7599507" cy="590887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xmlns="" id="{994C3DB2-D47E-4B94-804B-87AF1FDEF86E}"/>
              </a:ext>
            </a:extLst>
          </p:cNvPr>
          <p:cNvSpPr txBox="1"/>
          <p:nvPr/>
        </p:nvSpPr>
        <p:spPr>
          <a:xfrm>
            <a:off x="4535055" y="1052946"/>
            <a:ext cx="5588000" cy="769441"/>
          </a:xfrm>
          <a:prstGeom prst="rect">
            <a:avLst/>
          </a:prstGeom>
          <a:noFill/>
        </p:spPr>
        <p:txBody>
          <a:bodyPr wrap="square" rtlCol="0">
            <a:spAutoFit/>
          </a:bodyPr>
          <a:lstStyle/>
          <a:p>
            <a:r>
              <a:rPr lang="en-US" sz="4400" b="1" dirty="0"/>
              <a:t>Questions</a:t>
            </a:r>
          </a:p>
        </p:txBody>
      </p:sp>
    </p:spTree>
    <p:extLst>
      <p:ext uri="{BB962C8B-B14F-4D97-AF65-F5344CB8AC3E}">
        <p14:creationId xmlns:p14="http://schemas.microsoft.com/office/powerpoint/2010/main" val="13081182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052" name="Picture 4" descr="Ski Jumping Arena - Free Presentation Templates">
            <a:extLst>
              <a:ext uri="{FF2B5EF4-FFF2-40B4-BE49-F238E27FC236}">
                <a16:creationId xmlns:a16="http://schemas.microsoft.com/office/drawing/2014/main" xmlns="" id="{B0D7E6A1-F72A-4F69-B4FB-A4ED7A0C6CE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246" b="2246"/>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910833" y="3429000"/>
            <a:ext cx="6629399"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rPr>
              <a:t>Anurag Bajaj</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spc="-150" dirty="0">
                <a:solidFill>
                  <a:prstClr val="white"/>
                </a:solidFill>
                <a:latin typeface="Calibri" panose="020F0502020204030204"/>
              </a:rPr>
              <a:t>anurag.bajaj02@gmail.com</a:t>
            </a:r>
            <a:endPar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008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xmlns=""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rPr>
              <a:t>Agenda – Day 5</a:t>
            </a:r>
          </a:p>
        </p:txBody>
      </p:sp>
      <p:sp>
        <p:nvSpPr>
          <p:cNvPr id="4" name="Footer Placeholder 45">
            <a:extLst>
              <a:ext uri="{FF2B5EF4-FFF2-40B4-BE49-F238E27FC236}">
                <a16:creationId xmlns:a16="http://schemas.microsoft.com/office/drawing/2014/main" xmlns="" id="{90E33047-DFF5-4690-8905-31E4C115EFDC}"/>
              </a:ext>
            </a:extLst>
          </p:cNvPr>
          <p:cNvSpPr>
            <a:spLocks noGrp="1"/>
          </p:cNvSpPr>
          <p:nvPr>
            <p:ph type="ftr" sz="quarter" idx="11"/>
          </p:nvPr>
        </p:nvSpPr>
        <p:spPr>
          <a:xfrm>
            <a:off x="10123055" y="6548582"/>
            <a:ext cx="2225295" cy="20362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Anubhav trainings</a:t>
            </a:r>
          </a:p>
        </p:txBody>
      </p:sp>
      <p:sp>
        <p:nvSpPr>
          <p:cNvPr id="5" name="TextBox 4">
            <a:extLst>
              <a:ext uri="{FF2B5EF4-FFF2-40B4-BE49-F238E27FC236}">
                <a16:creationId xmlns:a16="http://schemas.microsoft.com/office/drawing/2014/main" xmlns="" id="{27E5B41D-1DDF-48C9-A5AF-075F84492B68}"/>
              </a:ext>
            </a:extLst>
          </p:cNvPr>
          <p:cNvSpPr txBox="1"/>
          <p:nvPr/>
        </p:nvSpPr>
        <p:spPr>
          <a:xfrm>
            <a:off x="247878" y="982353"/>
            <a:ext cx="11696243" cy="477053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Introduction to Planning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What is Planning</a:t>
            </a:r>
          </a:p>
          <a:p>
            <a:pPr>
              <a:defRPr/>
            </a:pPr>
            <a:r>
              <a:rPr lang="en-US" sz="1600" dirty="0">
                <a:solidFill>
                  <a:prstClr val="black"/>
                </a:solidFill>
                <a:latin typeface="Calibri" panose="020F0502020204030204"/>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Evolution of Planning</a:t>
            </a:r>
          </a:p>
          <a:p>
            <a:pPr>
              <a:defRPr/>
            </a:pPr>
            <a:r>
              <a:rPr lang="en-US" sz="1600" dirty="0">
                <a:solidFill>
                  <a:prstClr val="black"/>
                </a:solidFill>
                <a:latin typeface="Calibri" panose="020F0502020204030204"/>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Collaborative Planning</a:t>
            </a:r>
          </a:p>
          <a:p>
            <a:pPr>
              <a:defRPr/>
            </a:pPr>
            <a:r>
              <a:rPr lang="en-US" sz="1600" dirty="0">
                <a:solidFill>
                  <a:prstClr val="black"/>
                </a:solidFill>
                <a:latin typeface="Calibri" panose="020F0502020204030204"/>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SAC Supports Planning options</a:t>
            </a:r>
          </a:p>
          <a:p>
            <a:pPr>
              <a:defRPr/>
            </a:pPr>
            <a:r>
              <a:rPr lang="en-US" sz="1600" dirty="0">
                <a:solidFill>
                  <a:prstClr val="black"/>
                </a:solidFill>
                <a:latin typeface="Calibri" panose="020F0502020204030204"/>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Planning Jargons</a:t>
            </a:r>
          </a:p>
          <a:p>
            <a:pPr>
              <a:defRPr/>
            </a:pPr>
            <a:r>
              <a:rPr lang="en-US" sz="1600" dirty="0">
                <a:solidFill>
                  <a:prstClr val="black"/>
                </a:solidFill>
                <a:latin typeface="Calibri" panose="020F0502020204030204"/>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Introduction to </a:t>
            </a:r>
            <a:r>
              <a:rPr lang="en-US" sz="1600" dirty="0">
                <a:solidFill>
                  <a:prstClr val="black"/>
                </a:solidFill>
                <a:latin typeface="Calibri" panose="020F0502020204030204"/>
              </a:rPr>
              <a:t>Planning models</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---Break---</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Working with Planning Models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Create Demo Scenario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Calibri" panose="020F0502020204030204"/>
              </a:rPr>
              <a:t>	-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Create Planning Model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lang="en-US" sz="1600" dirty="0">
                <a:solidFill>
                  <a:prstClr val="black"/>
                </a:solidFill>
                <a:latin typeface="Calibri" panose="020F0502020204030204"/>
              </a:rPr>
              <a:t>Version Management</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Create Simple Balance Sheet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What if Analysis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Calibri" panose="020F0502020204030204"/>
              </a:rPr>
              <a:t>	- Update Scenario</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a:defRPr/>
            </a:pPr>
            <a:r>
              <a:rPr lang="en-US" sz="1600" dirty="0">
                <a:solidFill>
                  <a:prstClr val="black"/>
                </a:solidFill>
                <a:latin typeface="Calibri" panose="020F0502020204030204"/>
              </a:rPr>
              <a:t>	</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Calibri" panose="020F0502020204030204"/>
              </a:rPr>
              <a:t>	</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1857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What is planning </a:t>
            </a:r>
          </a:p>
        </p:txBody>
      </p:sp>
      <p:sp>
        <p:nvSpPr>
          <p:cNvPr id="37" name="TextBox 36">
            <a:extLst>
              <a:ext uri="{FF2B5EF4-FFF2-40B4-BE49-F238E27FC236}">
                <a16:creationId xmlns:a16="http://schemas.microsoft.com/office/drawing/2014/main" xmlns=""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xmlns=""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xmlns=""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xmlns="" id="{78971E9F-9C66-4A64-BB87-EF164355D2D2}"/>
              </a:ext>
            </a:extLst>
          </p:cNvPr>
          <p:cNvSpPr txBox="1"/>
          <p:nvPr/>
        </p:nvSpPr>
        <p:spPr>
          <a:xfrm>
            <a:off x="152400" y="868904"/>
            <a:ext cx="11734800" cy="4893647"/>
          </a:xfrm>
          <a:prstGeom prst="rect">
            <a:avLst/>
          </a:prstGeom>
          <a:noFill/>
        </p:spPr>
        <p:txBody>
          <a:bodyPr wrap="square" rtlCol="0">
            <a:spAutoFit/>
          </a:bodyPr>
          <a:lstStyle/>
          <a:p>
            <a:pPr defTabSz="1218987"/>
            <a:r>
              <a:rPr lang="en-US" sz="2400" dirty="0">
                <a:solidFill>
                  <a:prstClr val="black"/>
                </a:solidFill>
                <a:latin typeface="Calibri"/>
              </a:rPr>
              <a:t>Planning is a fundamental management function, which involves deciding before head, </a:t>
            </a:r>
          </a:p>
          <a:p>
            <a:pPr defTabSz="1218987"/>
            <a:r>
              <a:rPr lang="en-US" sz="2400" dirty="0">
                <a:solidFill>
                  <a:prstClr val="black"/>
                </a:solidFill>
                <a:latin typeface="Calibri"/>
              </a:rPr>
              <a:t>what to be done, </a:t>
            </a:r>
          </a:p>
          <a:p>
            <a:pPr defTabSz="1218987"/>
            <a:r>
              <a:rPr lang="en-US" sz="2400" dirty="0">
                <a:solidFill>
                  <a:prstClr val="black"/>
                </a:solidFill>
                <a:latin typeface="Calibri"/>
              </a:rPr>
              <a:t>when it will be done, </a:t>
            </a:r>
          </a:p>
          <a:p>
            <a:pPr defTabSz="1218987"/>
            <a:r>
              <a:rPr lang="en-US" sz="2400" dirty="0">
                <a:solidFill>
                  <a:prstClr val="black"/>
                </a:solidFill>
                <a:latin typeface="Calibri"/>
              </a:rPr>
              <a:t>how it will be done and </a:t>
            </a:r>
          </a:p>
          <a:p>
            <a:pPr defTabSz="1218987"/>
            <a:r>
              <a:rPr lang="en-US" sz="2400" dirty="0">
                <a:solidFill>
                  <a:prstClr val="black"/>
                </a:solidFill>
                <a:latin typeface="Calibri"/>
              </a:rPr>
              <a:t>who is going to do it.</a:t>
            </a:r>
          </a:p>
          <a:p>
            <a:pPr defTabSz="1218987"/>
            <a:r>
              <a:rPr lang="en-US" sz="2400" dirty="0">
                <a:solidFill>
                  <a:prstClr val="black"/>
                </a:solidFill>
                <a:latin typeface="Calibri"/>
              </a:rPr>
              <a:t>It is an intellectual process which lays down an organization objectives to be able to achieve those goals. It chalks out specifically how to attain a specific goal. For example: how many new resources I need to hire in the same's department to touch 1bn sales.</a:t>
            </a:r>
          </a:p>
          <a:p>
            <a:pPr defTabSz="1218987"/>
            <a:r>
              <a:rPr lang="en-US" sz="2400" dirty="0">
                <a:solidFill>
                  <a:prstClr val="black"/>
                </a:solidFill>
                <a:latin typeface="Calibri"/>
              </a:rPr>
              <a:t>Planning is performed for various functions of a company, such as sales planning, expense planning, core financial planning, reporting FY numbers through reports to shareholders of the company. HR plans for the people at all suggested levels (VP, SVP, Managers). Planning helps to increase coordination and onerous tasks that are distributed across multiple departments.</a:t>
            </a:r>
          </a:p>
        </p:txBody>
      </p:sp>
    </p:spTree>
    <p:extLst>
      <p:ext uri="{BB962C8B-B14F-4D97-AF65-F5344CB8AC3E}">
        <p14:creationId xmlns:p14="http://schemas.microsoft.com/office/powerpoint/2010/main" val="3803210837"/>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Planning Evolution with SAC</a:t>
            </a:r>
          </a:p>
        </p:txBody>
      </p:sp>
      <p:sp>
        <p:nvSpPr>
          <p:cNvPr id="37" name="TextBox 36">
            <a:extLst>
              <a:ext uri="{FF2B5EF4-FFF2-40B4-BE49-F238E27FC236}">
                <a16:creationId xmlns:a16="http://schemas.microsoft.com/office/drawing/2014/main" xmlns=""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xmlns=""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xmlns=""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7" name="Text Placeholder">
            <a:extLst>
              <a:ext uri="{FF2B5EF4-FFF2-40B4-BE49-F238E27FC236}">
                <a16:creationId xmlns:a16="http://schemas.microsoft.com/office/drawing/2014/main" xmlns="" id="{27C21411-AFF9-4ACD-9CB9-B7F76F0C4526}"/>
              </a:ext>
            </a:extLst>
          </p:cNvPr>
          <p:cNvSpPr txBox="1">
            <a:spLocks/>
          </p:cNvSpPr>
          <p:nvPr/>
        </p:nvSpPr>
        <p:spPr bwMode="gray">
          <a:xfrm>
            <a:off x="2156313" y="4872589"/>
            <a:ext cx="2632646" cy="670091"/>
          </a:xfrm>
          <a:prstGeom prst="rect">
            <a:avLst/>
          </a:prstGeom>
        </p:spPr>
        <p:txBody>
          <a:bodyPr vert="horz" lIns="121899" tIns="60949" rIns="121899" bIns="60949" rtlCol="0" anchor="ctr">
            <a:noAutofit/>
          </a:bodyPr>
          <a:lstStyle>
            <a:defPPr>
              <a:defRPr lang="en-US"/>
            </a:defPPr>
            <a:lvl1pPr marL="0" algn="l" defTabSz="1218987" rtl="0" eaLnBrk="1" latinLnBrk="0" hangingPunct="1">
              <a:defRPr sz="16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128553" indent="-128553" algn="ctr">
              <a:spcBef>
                <a:spcPts val="900"/>
              </a:spcBef>
              <a:defRPr/>
            </a:pPr>
            <a:r>
              <a:rPr lang="en-US" sz="1200">
                <a:solidFill>
                  <a:prstClr val="black"/>
                </a:solidFill>
                <a:latin typeface="Agency FB" panose="020B0503020202020204" pitchFamily="34" charset="0"/>
              </a:rPr>
              <a:t>Centralized process to connect strategy to financial goals</a:t>
            </a:r>
          </a:p>
          <a:p>
            <a:pPr marL="128553" indent="-128553" algn="ctr">
              <a:spcBef>
                <a:spcPts val="900"/>
              </a:spcBef>
              <a:defRPr/>
            </a:pPr>
            <a:r>
              <a:rPr lang="en-US" sz="1200">
                <a:solidFill>
                  <a:prstClr val="black"/>
                </a:solidFill>
                <a:latin typeface="Agency FB" panose="020B0503020202020204" pitchFamily="34" charset="0"/>
              </a:rPr>
              <a:t>SAP (BPC) dominated the “Corporate Core”</a:t>
            </a:r>
            <a:endParaRPr lang="en-US" sz="1200" dirty="0">
              <a:solidFill>
                <a:prstClr val="black"/>
              </a:solidFill>
              <a:latin typeface="Agency FB" panose="020B0503020202020204" pitchFamily="34" charset="0"/>
            </a:endParaRPr>
          </a:p>
        </p:txBody>
      </p:sp>
      <p:grpSp>
        <p:nvGrpSpPr>
          <p:cNvPr id="8" name="Group 7">
            <a:extLst>
              <a:ext uri="{FF2B5EF4-FFF2-40B4-BE49-F238E27FC236}">
                <a16:creationId xmlns:a16="http://schemas.microsoft.com/office/drawing/2014/main" xmlns="" id="{A89A4FF9-93AE-420D-90F9-43D5F9853274}"/>
              </a:ext>
            </a:extLst>
          </p:cNvPr>
          <p:cNvGrpSpPr/>
          <p:nvPr/>
        </p:nvGrpSpPr>
        <p:grpSpPr>
          <a:xfrm>
            <a:off x="2233638" y="2222761"/>
            <a:ext cx="2276948" cy="2266978"/>
            <a:chOff x="504001" y="1242664"/>
            <a:chExt cx="4207701" cy="4207701"/>
          </a:xfrm>
        </p:grpSpPr>
        <p:pic>
          <p:nvPicPr>
            <p:cNvPr id="9" name="Picture 8">
              <a:extLst>
                <a:ext uri="{FF2B5EF4-FFF2-40B4-BE49-F238E27FC236}">
                  <a16:creationId xmlns:a16="http://schemas.microsoft.com/office/drawing/2014/main" xmlns="" id="{F5D75B20-C77F-4A91-8383-B7971DEBB710}"/>
                </a:ext>
              </a:extLst>
            </p:cNvPr>
            <p:cNvPicPr>
              <a:picLocks noChangeAspect="1"/>
            </p:cNvPicPr>
            <p:nvPr/>
          </p:nvPicPr>
          <p:blipFill>
            <a:blip r:embed="rId3"/>
            <a:stretch>
              <a:fillRect/>
            </a:stretch>
          </p:blipFill>
          <p:spPr>
            <a:xfrm>
              <a:off x="504001" y="1242664"/>
              <a:ext cx="4207701" cy="4207701"/>
            </a:xfrm>
            <a:prstGeom prst="rect">
              <a:avLst/>
            </a:prstGeom>
          </p:spPr>
        </p:pic>
        <p:sp>
          <p:nvSpPr>
            <p:cNvPr id="10" name="Oval 9">
              <a:extLst>
                <a:ext uri="{FF2B5EF4-FFF2-40B4-BE49-F238E27FC236}">
                  <a16:creationId xmlns:a16="http://schemas.microsoft.com/office/drawing/2014/main" xmlns="" id="{3EA680A8-5402-4135-BE11-1E06625D5412}"/>
                </a:ext>
              </a:extLst>
            </p:cNvPr>
            <p:cNvSpPr/>
            <p:nvPr/>
          </p:nvSpPr>
          <p:spPr bwMode="gray">
            <a:xfrm>
              <a:off x="1925383" y="2688153"/>
              <a:ext cx="1371600" cy="1379094"/>
            </a:xfrm>
            <a:prstGeom prst="ellipse">
              <a:avLst/>
            </a:prstGeom>
            <a:solidFill>
              <a:schemeClr val="accent3">
                <a:alpha val="44000"/>
              </a:schemeClr>
            </a:solidFill>
            <a:ln w="25400" algn="ctr">
              <a:noFill/>
              <a:miter lim="800000"/>
              <a:headEnd/>
              <a:tailEnd/>
            </a:ln>
          </p:spPr>
          <p:txBody>
            <a:bodyPr lIns="67482" tIns="53986" rIns="67482" bIns="53986" rtlCol="0" anchor="ctr"/>
            <a:lstStyle/>
            <a:p>
              <a:pPr algn="ctr" defTabSz="685617" fontAlgn="base">
                <a:spcBef>
                  <a:spcPct val="50000"/>
                </a:spcBef>
                <a:spcAft>
                  <a:spcPct val="0"/>
                </a:spcAft>
                <a:buClr>
                  <a:srgbClr val="F0AB00"/>
                </a:buClr>
                <a:buSzPct val="80000"/>
                <a:defRPr/>
              </a:pPr>
              <a:endParaRPr lang="en-US" sz="2000" kern="0" dirty="0">
                <a:solidFill>
                  <a:prstClr val="black"/>
                </a:solidFill>
                <a:latin typeface="Calibri"/>
                <a:ea typeface="Arial Unicode MS" pitchFamily="34" charset="-128"/>
                <a:cs typeface="Arial Unicode MS" pitchFamily="34" charset="-128"/>
              </a:endParaRPr>
            </a:p>
          </p:txBody>
        </p:sp>
      </p:grpSp>
      <p:grpSp>
        <p:nvGrpSpPr>
          <p:cNvPr id="12" name="Group 11">
            <a:extLst>
              <a:ext uri="{FF2B5EF4-FFF2-40B4-BE49-F238E27FC236}">
                <a16:creationId xmlns:a16="http://schemas.microsoft.com/office/drawing/2014/main" xmlns="" id="{E722F9B9-B2F9-4A08-BE1E-91DA6C4585DF}"/>
              </a:ext>
            </a:extLst>
          </p:cNvPr>
          <p:cNvGrpSpPr/>
          <p:nvPr/>
        </p:nvGrpSpPr>
        <p:grpSpPr>
          <a:xfrm>
            <a:off x="5052552" y="2227859"/>
            <a:ext cx="2567523" cy="2290387"/>
            <a:chOff x="7479792" y="1606553"/>
            <a:chExt cx="4669908" cy="4221148"/>
          </a:xfrm>
        </p:grpSpPr>
        <p:pic>
          <p:nvPicPr>
            <p:cNvPr id="13" name="Picture 12">
              <a:extLst>
                <a:ext uri="{FF2B5EF4-FFF2-40B4-BE49-F238E27FC236}">
                  <a16:creationId xmlns:a16="http://schemas.microsoft.com/office/drawing/2014/main" xmlns="" id="{FF07AA3A-90D8-4829-90F6-C1B5B61205F7}"/>
                </a:ext>
              </a:extLst>
            </p:cNvPr>
            <p:cNvPicPr>
              <a:picLocks noChangeAspect="1"/>
            </p:cNvPicPr>
            <p:nvPr/>
          </p:nvPicPr>
          <p:blipFill>
            <a:blip r:embed="rId4"/>
            <a:stretch>
              <a:fillRect/>
            </a:stretch>
          </p:blipFill>
          <p:spPr>
            <a:xfrm>
              <a:off x="7479792" y="1606553"/>
              <a:ext cx="4669908" cy="4221148"/>
            </a:xfrm>
            <a:prstGeom prst="rect">
              <a:avLst/>
            </a:prstGeom>
          </p:spPr>
        </p:pic>
        <p:sp>
          <p:nvSpPr>
            <p:cNvPr id="14" name="Oval 13">
              <a:extLst>
                <a:ext uri="{FF2B5EF4-FFF2-40B4-BE49-F238E27FC236}">
                  <a16:creationId xmlns:a16="http://schemas.microsoft.com/office/drawing/2014/main" xmlns="" id="{3EA3FED3-9B80-4D3D-A863-08E661C0DDC7}"/>
                </a:ext>
              </a:extLst>
            </p:cNvPr>
            <p:cNvSpPr/>
            <p:nvPr/>
          </p:nvSpPr>
          <p:spPr bwMode="gray">
            <a:xfrm>
              <a:off x="10062396" y="2744899"/>
              <a:ext cx="681803" cy="641179"/>
            </a:xfrm>
            <a:prstGeom prst="ellipse">
              <a:avLst/>
            </a:prstGeom>
            <a:solidFill>
              <a:schemeClr val="accent3">
                <a:alpha val="44000"/>
              </a:schemeClr>
            </a:solidFill>
            <a:ln w="25400" algn="ctr">
              <a:noFill/>
              <a:miter lim="800000"/>
              <a:headEnd/>
              <a:tailEnd/>
            </a:ln>
          </p:spPr>
          <p:txBody>
            <a:bodyPr lIns="67482" tIns="53986" rIns="67482" bIns="53986" rtlCol="0" anchor="ctr"/>
            <a:lstStyle/>
            <a:p>
              <a:pPr algn="ctr" defTabSz="685617" fontAlgn="base">
                <a:spcBef>
                  <a:spcPct val="50000"/>
                </a:spcBef>
                <a:spcAft>
                  <a:spcPct val="0"/>
                </a:spcAft>
                <a:buClr>
                  <a:srgbClr val="F0AB00"/>
                </a:buClr>
                <a:buSzPct val="80000"/>
                <a:defRPr/>
              </a:pPr>
              <a:endParaRPr lang="en-US" sz="2000" kern="0" dirty="0">
                <a:solidFill>
                  <a:prstClr val="black"/>
                </a:solidFill>
                <a:latin typeface="Calibri"/>
                <a:ea typeface="Arial Unicode MS" pitchFamily="34" charset="-128"/>
                <a:cs typeface="Arial Unicode MS" pitchFamily="34" charset="-128"/>
              </a:endParaRPr>
            </a:p>
          </p:txBody>
        </p:sp>
        <p:sp>
          <p:nvSpPr>
            <p:cNvPr id="15" name="Oval 14">
              <a:extLst>
                <a:ext uri="{FF2B5EF4-FFF2-40B4-BE49-F238E27FC236}">
                  <a16:creationId xmlns:a16="http://schemas.microsoft.com/office/drawing/2014/main" xmlns="" id="{609021AF-C40F-4E99-84FE-40DF242CDA65}"/>
                </a:ext>
              </a:extLst>
            </p:cNvPr>
            <p:cNvSpPr/>
            <p:nvPr/>
          </p:nvSpPr>
          <p:spPr bwMode="gray">
            <a:xfrm>
              <a:off x="10062396" y="4174373"/>
              <a:ext cx="681803" cy="641179"/>
            </a:xfrm>
            <a:prstGeom prst="ellipse">
              <a:avLst/>
            </a:prstGeom>
            <a:solidFill>
              <a:schemeClr val="accent3">
                <a:alpha val="44000"/>
              </a:schemeClr>
            </a:solidFill>
            <a:ln w="25400" algn="ctr">
              <a:noFill/>
              <a:miter lim="800000"/>
              <a:headEnd/>
              <a:tailEnd/>
            </a:ln>
          </p:spPr>
          <p:txBody>
            <a:bodyPr lIns="67482" tIns="53986" rIns="67482" bIns="53986" rtlCol="0" anchor="ctr"/>
            <a:lstStyle/>
            <a:p>
              <a:pPr algn="ctr" defTabSz="685617" fontAlgn="base">
                <a:spcBef>
                  <a:spcPct val="50000"/>
                </a:spcBef>
                <a:spcAft>
                  <a:spcPct val="0"/>
                </a:spcAft>
                <a:buClr>
                  <a:srgbClr val="F0AB00"/>
                </a:buClr>
                <a:buSzPct val="80000"/>
                <a:defRPr/>
              </a:pPr>
              <a:endParaRPr lang="en-US" sz="2000" kern="0" dirty="0">
                <a:solidFill>
                  <a:prstClr val="black"/>
                </a:solidFill>
                <a:latin typeface="Calibri"/>
                <a:ea typeface="Arial Unicode MS" pitchFamily="34" charset="-128"/>
                <a:cs typeface="Arial Unicode MS" pitchFamily="34" charset="-128"/>
              </a:endParaRPr>
            </a:p>
          </p:txBody>
        </p:sp>
        <p:sp>
          <p:nvSpPr>
            <p:cNvPr id="16" name="Oval 15">
              <a:extLst>
                <a:ext uri="{FF2B5EF4-FFF2-40B4-BE49-F238E27FC236}">
                  <a16:creationId xmlns:a16="http://schemas.microsoft.com/office/drawing/2014/main" xmlns="" id="{184D94C1-7BC0-473D-840C-9BE0B9A57628}"/>
                </a:ext>
              </a:extLst>
            </p:cNvPr>
            <p:cNvSpPr/>
            <p:nvPr/>
          </p:nvSpPr>
          <p:spPr bwMode="gray">
            <a:xfrm>
              <a:off x="8460572" y="2717661"/>
              <a:ext cx="681803" cy="641179"/>
            </a:xfrm>
            <a:prstGeom prst="ellipse">
              <a:avLst/>
            </a:prstGeom>
            <a:solidFill>
              <a:schemeClr val="accent3">
                <a:alpha val="44000"/>
              </a:schemeClr>
            </a:solidFill>
            <a:ln w="25400" algn="ctr">
              <a:noFill/>
              <a:miter lim="800000"/>
              <a:headEnd/>
              <a:tailEnd/>
            </a:ln>
          </p:spPr>
          <p:txBody>
            <a:bodyPr lIns="67482" tIns="53986" rIns="67482" bIns="53986" rtlCol="0" anchor="ctr"/>
            <a:lstStyle/>
            <a:p>
              <a:pPr algn="ctr" defTabSz="685617" fontAlgn="base">
                <a:spcBef>
                  <a:spcPct val="50000"/>
                </a:spcBef>
                <a:spcAft>
                  <a:spcPct val="0"/>
                </a:spcAft>
                <a:buClr>
                  <a:srgbClr val="F0AB00"/>
                </a:buClr>
                <a:buSzPct val="80000"/>
                <a:defRPr/>
              </a:pPr>
              <a:endParaRPr lang="en-US" sz="2000" kern="0" dirty="0">
                <a:solidFill>
                  <a:prstClr val="black"/>
                </a:solidFill>
                <a:latin typeface="Calibri"/>
                <a:ea typeface="Arial Unicode MS" pitchFamily="34" charset="-128"/>
                <a:cs typeface="Arial Unicode MS" pitchFamily="34" charset="-128"/>
              </a:endParaRPr>
            </a:p>
          </p:txBody>
        </p:sp>
        <p:sp>
          <p:nvSpPr>
            <p:cNvPr id="17" name="Oval 16">
              <a:extLst>
                <a:ext uri="{FF2B5EF4-FFF2-40B4-BE49-F238E27FC236}">
                  <a16:creationId xmlns:a16="http://schemas.microsoft.com/office/drawing/2014/main" xmlns="" id="{E6B6415F-44B1-4402-8096-A5A0E6778B89}"/>
                </a:ext>
              </a:extLst>
            </p:cNvPr>
            <p:cNvSpPr/>
            <p:nvPr/>
          </p:nvSpPr>
          <p:spPr bwMode="gray">
            <a:xfrm>
              <a:off x="8563255" y="4272681"/>
              <a:ext cx="681803" cy="641179"/>
            </a:xfrm>
            <a:prstGeom prst="ellipse">
              <a:avLst/>
            </a:prstGeom>
            <a:solidFill>
              <a:schemeClr val="accent3">
                <a:alpha val="44000"/>
              </a:schemeClr>
            </a:solidFill>
            <a:ln w="25400" algn="ctr">
              <a:noFill/>
              <a:miter lim="800000"/>
              <a:headEnd/>
              <a:tailEnd/>
            </a:ln>
          </p:spPr>
          <p:txBody>
            <a:bodyPr lIns="67482" tIns="53986" rIns="67482" bIns="53986" rtlCol="0" anchor="ctr"/>
            <a:lstStyle/>
            <a:p>
              <a:pPr algn="ctr" defTabSz="685617" fontAlgn="base">
                <a:spcBef>
                  <a:spcPct val="50000"/>
                </a:spcBef>
                <a:spcAft>
                  <a:spcPct val="0"/>
                </a:spcAft>
                <a:buClr>
                  <a:srgbClr val="F0AB00"/>
                </a:buClr>
                <a:buSzPct val="80000"/>
                <a:defRPr/>
              </a:pPr>
              <a:endParaRPr lang="en-US" sz="2000" kern="0" dirty="0">
                <a:solidFill>
                  <a:prstClr val="black"/>
                </a:solidFill>
                <a:latin typeface="Calibri"/>
                <a:ea typeface="Arial Unicode MS" pitchFamily="34" charset="-128"/>
                <a:cs typeface="Arial Unicode MS" pitchFamily="34" charset="-128"/>
              </a:endParaRPr>
            </a:p>
          </p:txBody>
        </p:sp>
      </p:grpSp>
      <p:grpSp>
        <p:nvGrpSpPr>
          <p:cNvPr id="18" name="Group 17">
            <a:extLst>
              <a:ext uri="{FF2B5EF4-FFF2-40B4-BE49-F238E27FC236}">
                <a16:creationId xmlns:a16="http://schemas.microsoft.com/office/drawing/2014/main" xmlns="" id="{28CF323E-27B1-41C2-A148-379FA6463CC5}"/>
              </a:ext>
            </a:extLst>
          </p:cNvPr>
          <p:cNvGrpSpPr/>
          <p:nvPr/>
        </p:nvGrpSpPr>
        <p:grpSpPr>
          <a:xfrm>
            <a:off x="8162040" y="2210029"/>
            <a:ext cx="2307783" cy="2308217"/>
            <a:chOff x="7514424" y="1819656"/>
            <a:chExt cx="4014702" cy="4008045"/>
          </a:xfrm>
        </p:grpSpPr>
        <p:pic>
          <p:nvPicPr>
            <p:cNvPr id="19" name="Picture 18">
              <a:extLst>
                <a:ext uri="{FF2B5EF4-FFF2-40B4-BE49-F238E27FC236}">
                  <a16:creationId xmlns:a16="http://schemas.microsoft.com/office/drawing/2014/main" xmlns="" id="{F9AFCAB4-A95F-4F24-9FEA-B093C745B495}"/>
                </a:ext>
              </a:extLst>
            </p:cNvPr>
            <p:cNvPicPr>
              <a:picLocks noChangeAspect="1"/>
            </p:cNvPicPr>
            <p:nvPr/>
          </p:nvPicPr>
          <p:blipFill>
            <a:blip r:embed="rId5"/>
            <a:stretch>
              <a:fillRect/>
            </a:stretch>
          </p:blipFill>
          <p:spPr>
            <a:xfrm>
              <a:off x="7514424" y="1819656"/>
              <a:ext cx="4014702" cy="4008045"/>
            </a:xfrm>
            <a:prstGeom prst="rect">
              <a:avLst/>
            </a:prstGeom>
          </p:spPr>
        </p:pic>
        <p:sp>
          <p:nvSpPr>
            <p:cNvPr id="20" name="Oval 19">
              <a:extLst>
                <a:ext uri="{FF2B5EF4-FFF2-40B4-BE49-F238E27FC236}">
                  <a16:creationId xmlns:a16="http://schemas.microsoft.com/office/drawing/2014/main" xmlns="" id="{64C2032A-6A27-468E-988B-9BAF21D3392F}"/>
                </a:ext>
              </a:extLst>
            </p:cNvPr>
            <p:cNvSpPr/>
            <p:nvPr/>
          </p:nvSpPr>
          <p:spPr bwMode="gray">
            <a:xfrm>
              <a:off x="8169639" y="2518347"/>
              <a:ext cx="2668250" cy="2653259"/>
            </a:xfrm>
            <a:prstGeom prst="ellipse">
              <a:avLst/>
            </a:prstGeom>
            <a:solidFill>
              <a:schemeClr val="accent3">
                <a:alpha val="44000"/>
              </a:schemeClr>
            </a:solidFill>
            <a:ln w="25400" algn="ctr">
              <a:noFill/>
              <a:miter lim="800000"/>
              <a:headEnd/>
              <a:tailEnd/>
            </a:ln>
          </p:spPr>
          <p:txBody>
            <a:bodyPr lIns="67482" tIns="53986" rIns="67482" bIns="53986" rtlCol="0" anchor="ctr"/>
            <a:lstStyle/>
            <a:p>
              <a:pPr algn="ctr" defTabSz="685617" fontAlgn="base">
                <a:spcBef>
                  <a:spcPct val="50000"/>
                </a:spcBef>
                <a:spcAft>
                  <a:spcPct val="0"/>
                </a:spcAft>
                <a:buClr>
                  <a:srgbClr val="F0AB00"/>
                </a:buClr>
                <a:buSzPct val="80000"/>
                <a:defRPr/>
              </a:pPr>
              <a:endParaRPr lang="en-US" sz="2000" kern="0" dirty="0">
                <a:solidFill>
                  <a:prstClr val="black"/>
                </a:solidFill>
                <a:latin typeface="Calibri"/>
                <a:ea typeface="Arial Unicode MS" pitchFamily="34" charset="-128"/>
                <a:cs typeface="Arial Unicode MS" pitchFamily="34" charset="-128"/>
              </a:endParaRPr>
            </a:p>
          </p:txBody>
        </p:sp>
      </p:grpSp>
      <p:sp>
        <p:nvSpPr>
          <p:cNvPr id="21" name="Text Placeholder">
            <a:extLst>
              <a:ext uri="{FF2B5EF4-FFF2-40B4-BE49-F238E27FC236}">
                <a16:creationId xmlns:a16="http://schemas.microsoft.com/office/drawing/2014/main" xmlns="" id="{63D8C639-1D9F-48FB-A620-4D06EA8D404A}"/>
              </a:ext>
            </a:extLst>
          </p:cNvPr>
          <p:cNvSpPr txBox="1">
            <a:spLocks/>
          </p:cNvSpPr>
          <p:nvPr/>
        </p:nvSpPr>
        <p:spPr bwMode="gray">
          <a:xfrm>
            <a:off x="4987428" y="4872589"/>
            <a:ext cx="2632646" cy="670091"/>
          </a:xfrm>
          <a:prstGeom prst="rect">
            <a:avLst/>
          </a:prstGeom>
        </p:spPr>
        <p:txBody>
          <a:bodyPr vert="horz" lIns="0" tIns="0" rIns="0" bIns="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128553" indent="-128553" algn="ctr">
              <a:spcBef>
                <a:spcPts val="900"/>
              </a:spcBef>
              <a:buClr>
                <a:srgbClr val="4F81BD"/>
              </a:buClr>
              <a:buFont typeface="Arial" panose="020B0604020202020204" pitchFamily="34" charset="0"/>
              <a:buChar char="•"/>
              <a:defRPr/>
            </a:pPr>
            <a:r>
              <a:rPr lang="en-US" sz="1200" dirty="0">
                <a:solidFill>
                  <a:prstClr val="black"/>
                </a:solidFill>
                <a:latin typeface="Agency FB" panose="020B0503020202020204" pitchFamily="34" charset="0"/>
              </a:rPr>
              <a:t>Decentralized owned by the business</a:t>
            </a:r>
          </a:p>
          <a:p>
            <a:pPr marL="128553" indent="-128553" algn="ctr">
              <a:spcBef>
                <a:spcPts val="900"/>
              </a:spcBef>
              <a:buClr>
                <a:srgbClr val="4F81BD"/>
              </a:buClr>
              <a:buFont typeface="Arial" panose="020B0604020202020204" pitchFamily="34" charset="0"/>
              <a:buChar char="•"/>
              <a:defRPr/>
            </a:pPr>
            <a:r>
              <a:rPr lang="en-US" sz="1200" dirty="0">
                <a:solidFill>
                  <a:prstClr val="black"/>
                </a:solidFill>
                <a:latin typeface="Agency FB" panose="020B0503020202020204" pitchFamily="34" charset="0"/>
              </a:rPr>
              <a:t>business buyer take over buying decision</a:t>
            </a:r>
          </a:p>
        </p:txBody>
      </p:sp>
      <p:sp>
        <p:nvSpPr>
          <p:cNvPr id="22" name="Right Arrow 5">
            <a:extLst>
              <a:ext uri="{FF2B5EF4-FFF2-40B4-BE49-F238E27FC236}">
                <a16:creationId xmlns:a16="http://schemas.microsoft.com/office/drawing/2014/main" xmlns="" id="{4690B8D9-DB64-40F9-AD1A-0166F36714BA}"/>
              </a:ext>
            </a:extLst>
          </p:cNvPr>
          <p:cNvSpPr/>
          <p:nvPr/>
        </p:nvSpPr>
        <p:spPr bwMode="gray">
          <a:xfrm>
            <a:off x="4647195" y="3207404"/>
            <a:ext cx="340234" cy="331297"/>
          </a:xfrm>
          <a:prstGeom prst="rightArrow">
            <a:avLst/>
          </a:prstGeom>
          <a:solidFill>
            <a:schemeClr val="accent1"/>
          </a:solidFill>
          <a:ln w="25400" algn="ctr">
            <a:noFill/>
            <a:miter lim="800000"/>
            <a:headEnd/>
            <a:tailEnd/>
          </a:ln>
        </p:spPr>
        <p:txBody>
          <a:bodyPr lIns="67482" tIns="53986" rIns="67482" bIns="53986" rtlCol="0" anchor="ctr"/>
          <a:lstStyle/>
          <a:p>
            <a:pPr algn="ctr" defTabSz="685617" fontAlgn="base">
              <a:spcBef>
                <a:spcPct val="50000"/>
              </a:spcBef>
              <a:spcAft>
                <a:spcPct val="0"/>
              </a:spcAft>
              <a:buClr>
                <a:srgbClr val="F0AB00"/>
              </a:buClr>
              <a:buSzPct val="80000"/>
              <a:defRPr/>
            </a:pPr>
            <a:endParaRPr lang="en-US" sz="2000" kern="0" dirty="0">
              <a:solidFill>
                <a:prstClr val="black"/>
              </a:solidFill>
              <a:latin typeface="Calibri"/>
              <a:ea typeface="Arial Unicode MS" pitchFamily="34" charset="-128"/>
              <a:cs typeface="Arial Unicode MS" pitchFamily="34" charset="-128"/>
            </a:endParaRPr>
          </a:p>
        </p:txBody>
      </p:sp>
      <p:sp>
        <p:nvSpPr>
          <p:cNvPr id="23" name="Right Arrow 26">
            <a:extLst>
              <a:ext uri="{FF2B5EF4-FFF2-40B4-BE49-F238E27FC236}">
                <a16:creationId xmlns:a16="http://schemas.microsoft.com/office/drawing/2014/main" xmlns="" id="{F791512D-7D50-46C1-B6B2-57A82C9B114A}"/>
              </a:ext>
            </a:extLst>
          </p:cNvPr>
          <p:cNvSpPr/>
          <p:nvPr/>
        </p:nvSpPr>
        <p:spPr bwMode="gray">
          <a:xfrm>
            <a:off x="7764693" y="3207404"/>
            <a:ext cx="340234" cy="331297"/>
          </a:xfrm>
          <a:prstGeom prst="rightArrow">
            <a:avLst/>
          </a:prstGeom>
          <a:solidFill>
            <a:schemeClr val="accent1"/>
          </a:solidFill>
          <a:ln w="25400" algn="ctr">
            <a:noFill/>
            <a:miter lim="800000"/>
            <a:headEnd/>
            <a:tailEnd/>
          </a:ln>
        </p:spPr>
        <p:txBody>
          <a:bodyPr lIns="67482" tIns="53986" rIns="67482" bIns="53986" rtlCol="0" anchor="ctr"/>
          <a:lstStyle/>
          <a:p>
            <a:pPr algn="ctr" defTabSz="685617" fontAlgn="base">
              <a:spcBef>
                <a:spcPct val="50000"/>
              </a:spcBef>
              <a:spcAft>
                <a:spcPct val="0"/>
              </a:spcAft>
              <a:buClr>
                <a:srgbClr val="F0AB00"/>
              </a:buClr>
              <a:buSzPct val="80000"/>
              <a:defRPr/>
            </a:pPr>
            <a:endParaRPr lang="en-US" sz="2000" kern="0" dirty="0">
              <a:solidFill>
                <a:prstClr val="black"/>
              </a:solidFill>
              <a:latin typeface="Calibri"/>
              <a:ea typeface="Arial Unicode MS" pitchFamily="34" charset="-128"/>
              <a:cs typeface="Arial Unicode MS" pitchFamily="34" charset="-128"/>
            </a:endParaRPr>
          </a:p>
        </p:txBody>
      </p:sp>
      <p:sp>
        <p:nvSpPr>
          <p:cNvPr id="24" name="Text Placeholder">
            <a:extLst>
              <a:ext uri="{FF2B5EF4-FFF2-40B4-BE49-F238E27FC236}">
                <a16:creationId xmlns:a16="http://schemas.microsoft.com/office/drawing/2014/main" xmlns="" id="{FB279FB4-3401-455A-9FD7-BE4A7F191206}"/>
              </a:ext>
            </a:extLst>
          </p:cNvPr>
          <p:cNvSpPr txBox="1">
            <a:spLocks/>
          </p:cNvSpPr>
          <p:nvPr/>
        </p:nvSpPr>
        <p:spPr bwMode="gray">
          <a:xfrm>
            <a:off x="8040216" y="4837736"/>
            <a:ext cx="2632646" cy="670091"/>
          </a:xfrm>
          <a:prstGeom prst="rect">
            <a:avLst/>
          </a:prstGeom>
        </p:spPr>
        <p:txBody>
          <a:bodyPr vert="horz" lIns="0" tIns="0" rIns="0" bIns="0" rtlCol="0">
            <a:norm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128553" indent="-128553" algn="ctr">
              <a:spcBef>
                <a:spcPts val="900"/>
              </a:spcBef>
              <a:buClr>
                <a:srgbClr val="4F81BD"/>
              </a:buClr>
              <a:buFont typeface="Arial" panose="020B0604020202020204" pitchFamily="34" charset="0"/>
              <a:buChar char="•"/>
              <a:defRPr/>
            </a:pPr>
            <a:r>
              <a:rPr lang="en-US" sz="1100" dirty="0">
                <a:solidFill>
                  <a:prstClr val="black"/>
                </a:solidFill>
                <a:latin typeface="Agency FB" panose="020B0503020202020204" pitchFamily="34" charset="0"/>
              </a:rPr>
              <a:t>Connect all LOBs across the enterprise</a:t>
            </a:r>
          </a:p>
          <a:p>
            <a:pPr marL="128553" indent="-128553" algn="ctr">
              <a:spcBef>
                <a:spcPts val="900"/>
              </a:spcBef>
              <a:buClr>
                <a:srgbClr val="4F81BD"/>
              </a:buClr>
              <a:buFont typeface="Arial" panose="020B0604020202020204" pitchFamily="34" charset="0"/>
              <a:buChar char="•"/>
              <a:defRPr/>
            </a:pPr>
            <a:r>
              <a:rPr lang="en-US" sz="1100" dirty="0">
                <a:solidFill>
                  <a:prstClr val="black"/>
                </a:solidFill>
                <a:latin typeface="Agency FB" panose="020B0503020202020204" pitchFamily="34" charset="0"/>
              </a:rPr>
              <a:t>SAC embedded in Enterprise Intelligent Suite </a:t>
            </a:r>
          </a:p>
        </p:txBody>
      </p:sp>
      <p:sp>
        <p:nvSpPr>
          <p:cNvPr id="25" name="TextBox 24">
            <a:extLst>
              <a:ext uri="{FF2B5EF4-FFF2-40B4-BE49-F238E27FC236}">
                <a16:creationId xmlns:a16="http://schemas.microsoft.com/office/drawing/2014/main" xmlns="" id="{063B2536-23D4-4FA0-BAAE-E69320BEF40F}"/>
              </a:ext>
            </a:extLst>
          </p:cNvPr>
          <p:cNvSpPr txBox="1"/>
          <p:nvPr/>
        </p:nvSpPr>
        <p:spPr>
          <a:xfrm>
            <a:off x="3134189" y="1839914"/>
            <a:ext cx="757792" cy="307777"/>
          </a:xfrm>
          <a:prstGeom prst="rect">
            <a:avLst/>
          </a:prstGeom>
          <a:noFill/>
        </p:spPr>
        <p:txBody>
          <a:bodyPr wrap="square" lIns="0" tIns="0" rIns="0" bIns="0" rtlCol="0">
            <a:spAutoFit/>
          </a:bodyPr>
          <a:lstStyle/>
          <a:p>
            <a:pPr defTabSz="1218987" fontAlgn="base">
              <a:spcBef>
                <a:spcPct val="50000"/>
              </a:spcBef>
              <a:spcAft>
                <a:spcPct val="0"/>
              </a:spcAft>
              <a:buClr>
                <a:srgbClr val="F0AB00"/>
              </a:buClr>
              <a:buSzPct val="80000"/>
              <a:defRPr/>
            </a:pPr>
            <a:r>
              <a:rPr lang="en-US" sz="2000" b="1" kern="0" dirty="0">
                <a:solidFill>
                  <a:prstClr val="black"/>
                </a:solidFill>
                <a:latin typeface="Calibri"/>
                <a:ea typeface="Arial Unicode MS" pitchFamily="34" charset="-128"/>
                <a:cs typeface="Arial Unicode MS" pitchFamily="34" charset="-128"/>
              </a:rPr>
              <a:t>PAST</a:t>
            </a:r>
          </a:p>
        </p:txBody>
      </p:sp>
      <p:sp>
        <p:nvSpPr>
          <p:cNvPr id="26" name="TextBox 25">
            <a:extLst>
              <a:ext uri="{FF2B5EF4-FFF2-40B4-BE49-F238E27FC236}">
                <a16:creationId xmlns:a16="http://schemas.microsoft.com/office/drawing/2014/main" xmlns="" id="{7238679F-AEAD-4439-A095-BF051CBA5661}"/>
              </a:ext>
            </a:extLst>
          </p:cNvPr>
          <p:cNvSpPr txBox="1"/>
          <p:nvPr/>
        </p:nvSpPr>
        <p:spPr>
          <a:xfrm>
            <a:off x="6004559" y="1838537"/>
            <a:ext cx="757792" cy="307777"/>
          </a:xfrm>
          <a:prstGeom prst="rect">
            <a:avLst/>
          </a:prstGeom>
          <a:noFill/>
        </p:spPr>
        <p:txBody>
          <a:bodyPr wrap="square" lIns="0" tIns="0" rIns="0" bIns="0" rtlCol="0">
            <a:spAutoFit/>
          </a:bodyPr>
          <a:lstStyle/>
          <a:p>
            <a:pPr defTabSz="1218987" fontAlgn="base">
              <a:spcBef>
                <a:spcPct val="50000"/>
              </a:spcBef>
              <a:spcAft>
                <a:spcPct val="0"/>
              </a:spcAft>
              <a:buClr>
                <a:srgbClr val="F0AB00"/>
              </a:buClr>
              <a:buSzPct val="80000"/>
              <a:defRPr/>
            </a:pPr>
            <a:r>
              <a:rPr lang="en-US" sz="2000" b="1" kern="0" dirty="0">
                <a:solidFill>
                  <a:prstClr val="black"/>
                </a:solidFill>
                <a:latin typeface="Calibri"/>
                <a:ea typeface="Arial Unicode MS" pitchFamily="34" charset="-128"/>
                <a:cs typeface="Arial Unicode MS" pitchFamily="34" charset="-128"/>
              </a:rPr>
              <a:t>NOW</a:t>
            </a:r>
          </a:p>
        </p:txBody>
      </p:sp>
      <p:sp>
        <p:nvSpPr>
          <p:cNvPr id="27" name="TextBox 26">
            <a:extLst>
              <a:ext uri="{FF2B5EF4-FFF2-40B4-BE49-F238E27FC236}">
                <a16:creationId xmlns:a16="http://schemas.microsoft.com/office/drawing/2014/main" xmlns="" id="{3D29C88E-D328-431E-BE2F-79056898DD09}"/>
              </a:ext>
            </a:extLst>
          </p:cNvPr>
          <p:cNvSpPr txBox="1"/>
          <p:nvPr/>
        </p:nvSpPr>
        <p:spPr>
          <a:xfrm>
            <a:off x="9104594" y="1830860"/>
            <a:ext cx="757792" cy="307777"/>
          </a:xfrm>
          <a:prstGeom prst="rect">
            <a:avLst/>
          </a:prstGeom>
          <a:noFill/>
        </p:spPr>
        <p:txBody>
          <a:bodyPr wrap="square" lIns="0" tIns="0" rIns="0" bIns="0" rtlCol="0">
            <a:spAutoFit/>
          </a:bodyPr>
          <a:lstStyle/>
          <a:p>
            <a:pPr defTabSz="1218987" fontAlgn="base">
              <a:spcBef>
                <a:spcPct val="50000"/>
              </a:spcBef>
              <a:spcAft>
                <a:spcPct val="0"/>
              </a:spcAft>
              <a:buClr>
                <a:srgbClr val="F0AB00"/>
              </a:buClr>
              <a:buSzPct val="80000"/>
              <a:defRPr/>
            </a:pPr>
            <a:r>
              <a:rPr lang="en-US" sz="2000" b="1" kern="0" dirty="0">
                <a:solidFill>
                  <a:prstClr val="black"/>
                </a:solidFill>
                <a:latin typeface="Calibri"/>
                <a:ea typeface="Arial Unicode MS" pitchFamily="34" charset="-128"/>
                <a:cs typeface="Arial Unicode MS" pitchFamily="34" charset="-128"/>
              </a:rPr>
              <a:t>NEXT</a:t>
            </a:r>
          </a:p>
        </p:txBody>
      </p:sp>
      <p:sp>
        <p:nvSpPr>
          <p:cNvPr id="28" name="TextBox 27">
            <a:extLst>
              <a:ext uri="{FF2B5EF4-FFF2-40B4-BE49-F238E27FC236}">
                <a16:creationId xmlns:a16="http://schemas.microsoft.com/office/drawing/2014/main" xmlns="" id="{53F76889-F749-40B9-ACF2-4339F3F029E8}"/>
              </a:ext>
            </a:extLst>
          </p:cNvPr>
          <p:cNvSpPr txBox="1"/>
          <p:nvPr/>
        </p:nvSpPr>
        <p:spPr>
          <a:xfrm>
            <a:off x="6802044" y="2768852"/>
            <a:ext cx="374857" cy="307777"/>
          </a:xfrm>
          <a:prstGeom prst="rect">
            <a:avLst/>
          </a:prstGeom>
          <a:solidFill>
            <a:schemeClr val="bg1"/>
          </a:solidFill>
          <a:ln>
            <a:solidFill>
              <a:schemeClr val="bg1"/>
            </a:solidFill>
          </a:ln>
        </p:spPr>
        <p:txBody>
          <a:bodyPr wrap="square" lIns="0" tIns="0" rIns="0" bIns="0" rtlCol="0">
            <a:spAutoFit/>
          </a:bodyPr>
          <a:lstStyle/>
          <a:p>
            <a:pPr defTabSz="1218987" fontAlgn="base">
              <a:spcBef>
                <a:spcPct val="50000"/>
              </a:spcBef>
              <a:spcAft>
                <a:spcPct val="0"/>
              </a:spcAft>
              <a:buClr>
                <a:srgbClr val="F0AB00"/>
              </a:buClr>
              <a:buSzPct val="80000"/>
              <a:defRPr/>
            </a:pPr>
            <a:endParaRPr lang="en-US" sz="2000" kern="0" dirty="0" err="1">
              <a:solidFill>
                <a:prstClr val="black"/>
              </a:solidFill>
              <a:latin typeface="Calibri"/>
              <a:ea typeface="Arial Unicode MS" pitchFamily="34" charset="-128"/>
              <a:cs typeface="Arial Unicode MS" pitchFamily="34" charset="-128"/>
            </a:endParaRPr>
          </a:p>
        </p:txBody>
      </p:sp>
      <p:sp>
        <p:nvSpPr>
          <p:cNvPr id="29" name="TextBox 28">
            <a:extLst>
              <a:ext uri="{FF2B5EF4-FFF2-40B4-BE49-F238E27FC236}">
                <a16:creationId xmlns:a16="http://schemas.microsoft.com/office/drawing/2014/main" xmlns="" id="{5B8CA745-5FC6-4565-92A3-AAB7E7EE61B7}"/>
              </a:ext>
            </a:extLst>
          </p:cNvPr>
          <p:cNvSpPr txBox="1"/>
          <p:nvPr/>
        </p:nvSpPr>
        <p:spPr>
          <a:xfrm>
            <a:off x="7050581" y="3373053"/>
            <a:ext cx="316766" cy="307777"/>
          </a:xfrm>
          <a:prstGeom prst="rect">
            <a:avLst/>
          </a:prstGeom>
          <a:solidFill>
            <a:schemeClr val="bg1"/>
          </a:solidFill>
          <a:ln>
            <a:solidFill>
              <a:schemeClr val="bg1"/>
            </a:solidFill>
          </a:ln>
        </p:spPr>
        <p:txBody>
          <a:bodyPr wrap="square" lIns="0" tIns="0" rIns="0" bIns="0" rtlCol="0">
            <a:spAutoFit/>
          </a:bodyPr>
          <a:lstStyle/>
          <a:p>
            <a:pPr defTabSz="1218987" fontAlgn="base">
              <a:spcBef>
                <a:spcPct val="50000"/>
              </a:spcBef>
              <a:spcAft>
                <a:spcPct val="0"/>
              </a:spcAft>
              <a:buClr>
                <a:srgbClr val="F0AB00"/>
              </a:buClr>
              <a:buSzPct val="80000"/>
              <a:defRPr/>
            </a:pPr>
            <a:endParaRPr lang="en-US" sz="2000" kern="0" dirty="0" err="1">
              <a:solidFill>
                <a:prstClr val="black"/>
              </a:solidFill>
              <a:latin typeface="Calibri"/>
              <a:ea typeface="Arial Unicode MS" pitchFamily="34" charset="-128"/>
              <a:cs typeface="Arial Unicode MS" pitchFamily="34" charset="-128"/>
            </a:endParaRPr>
          </a:p>
        </p:txBody>
      </p:sp>
      <p:sp>
        <p:nvSpPr>
          <p:cNvPr id="30" name="TextBox 29">
            <a:extLst>
              <a:ext uri="{FF2B5EF4-FFF2-40B4-BE49-F238E27FC236}">
                <a16:creationId xmlns:a16="http://schemas.microsoft.com/office/drawing/2014/main" xmlns="" id="{F8D14DFA-B674-4F17-BD40-8EC5E5621423}"/>
              </a:ext>
            </a:extLst>
          </p:cNvPr>
          <p:cNvSpPr txBox="1"/>
          <p:nvPr/>
        </p:nvSpPr>
        <p:spPr>
          <a:xfrm>
            <a:off x="7372653" y="3373053"/>
            <a:ext cx="316766" cy="307777"/>
          </a:xfrm>
          <a:prstGeom prst="rect">
            <a:avLst/>
          </a:prstGeom>
          <a:solidFill>
            <a:schemeClr val="bg1"/>
          </a:solidFill>
          <a:ln>
            <a:solidFill>
              <a:schemeClr val="bg1"/>
            </a:solidFill>
          </a:ln>
        </p:spPr>
        <p:txBody>
          <a:bodyPr wrap="square" lIns="0" tIns="0" rIns="0" bIns="0" rtlCol="0">
            <a:spAutoFit/>
          </a:bodyPr>
          <a:lstStyle/>
          <a:p>
            <a:pPr defTabSz="1218987" fontAlgn="base">
              <a:spcBef>
                <a:spcPct val="50000"/>
              </a:spcBef>
              <a:spcAft>
                <a:spcPct val="0"/>
              </a:spcAft>
              <a:buClr>
                <a:srgbClr val="F0AB00"/>
              </a:buClr>
              <a:buSzPct val="80000"/>
              <a:defRPr/>
            </a:pPr>
            <a:endParaRPr lang="en-US" sz="2000" kern="0" dirty="0" err="1">
              <a:solidFill>
                <a:prstClr val="black"/>
              </a:solidFill>
              <a:latin typeface="Calibri"/>
              <a:ea typeface="Arial Unicode MS" pitchFamily="34" charset="-128"/>
              <a:cs typeface="Arial Unicode MS" pitchFamily="34" charset="-128"/>
            </a:endParaRPr>
          </a:p>
        </p:txBody>
      </p:sp>
      <p:sp>
        <p:nvSpPr>
          <p:cNvPr id="31" name="TextBox 30">
            <a:extLst>
              <a:ext uri="{FF2B5EF4-FFF2-40B4-BE49-F238E27FC236}">
                <a16:creationId xmlns:a16="http://schemas.microsoft.com/office/drawing/2014/main" xmlns="" id="{98EAE48F-9424-4FB6-864D-1B4E2C226D75}"/>
              </a:ext>
            </a:extLst>
          </p:cNvPr>
          <p:cNvSpPr txBox="1"/>
          <p:nvPr/>
        </p:nvSpPr>
        <p:spPr>
          <a:xfrm>
            <a:off x="7170757" y="2768851"/>
            <a:ext cx="316766" cy="307777"/>
          </a:xfrm>
          <a:prstGeom prst="rect">
            <a:avLst/>
          </a:prstGeom>
          <a:solidFill>
            <a:schemeClr val="bg1"/>
          </a:solidFill>
          <a:ln>
            <a:solidFill>
              <a:schemeClr val="bg1"/>
            </a:solidFill>
          </a:ln>
        </p:spPr>
        <p:txBody>
          <a:bodyPr wrap="square" lIns="0" tIns="0" rIns="0" bIns="0" rtlCol="0">
            <a:spAutoFit/>
          </a:bodyPr>
          <a:lstStyle/>
          <a:p>
            <a:pPr defTabSz="1218987" fontAlgn="base">
              <a:spcBef>
                <a:spcPct val="50000"/>
              </a:spcBef>
              <a:spcAft>
                <a:spcPct val="0"/>
              </a:spcAft>
              <a:buClr>
                <a:srgbClr val="F0AB00"/>
              </a:buClr>
              <a:buSzPct val="80000"/>
              <a:defRPr/>
            </a:pPr>
            <a:endParaRPr lang="en-US" sz="2000" kern="0" dirty="0" err="1">
              <a:solidFill>
                <a:prstClr val="black"/>
              </a:solidFill>
              <a:latin typeface="Calibri"/>
              <a:ea typeface="Arial Unicode MS" pitchFamily="34" charset="-128"/>
              <a:cs typeface="Arial Unicode MS" pitchFamily="34" charset="-128"/>
            </a:endParaRPr>
          </a:p>
        </p:txBody>
      </p:sp>
      <p:sp>
        <p:nvSpPr>
          <p:cNvPr id="32" name="TextBox 31">
            <a:extLst>
              <a:ext uri="{FF2B5EF4-FFF2-40B4-BE49-F238E27FC236}">
                <a16:creationId xmlns:a16="http://schemas.microsoft.com/office/drawing/2014/main" xmlns="" id="{42E690E5-F00A-462B-BFDE-C0FAAB86F861}"/>
              </a:ext>
            </a:extLst>
          </p:cNvPr>
          <p:cNvSpPr txBox="1"/>
          <p:nvPr/>
        </p:nvSpPr>
        <p:spPr>
          <a:xfrm>
            <a:off x="6547337" y="3036225"/>
            <a:ext cx="215015" cy="307777"/>
          </a:xfrm>
          <a:prstGeom prst="rect">
            <a:avLst/>
          </a:prstGeom>
          <a:solidFill>
            <a:srgbClr val="8FCEEC"/>
          </a:solidFill>
          <a:ln>
            <a:solidFill>
              <a:srgbClr val="8FCEEC"/>
            </a:solidFill>
          </a:ln>
        </p:spPr>
        <p:txBody>
          <a:bodyPr wrap="square" lIns="0" tIns="0" rIns="0" bIns="0" rtlCol="0">
            <a:spAutoFit/>
          </a:bodyPr>
          <a:lstStyle/>
          <a:p>
            <a:pPr defTabSz="1218987" fontAlgn="base">
              <a:spcBef>
                <a:spcPct val="50000"/>
              </a:spcBef>
              <a:spcAft>
                <a:spcPct val="0"/>
              </a:spcAft>
              <a:buClr>
                <a:srgbClr val="F0AB00"/>
              </a:buClr>
              <a:buSzPct val="80000"/>
              <a:defRPr/>
            </a:pPr>
            <a:endParaRPr lang="en-US" sz="2000" kern="0" dirty="0" err="1">
              <a:solidFill>
                <a:prstClr val="black"/>
              </a:solidFill>
              <a:latin typeface="Calibri"/>
              <a:ea typeface="Arial Unicode MS" pitchFamily="34" charset="-128"/>
              <a:cs typeface="Arial Unicode MS" pitchFamily="34" charset="-128"/>
            </a:endParaRPr>
          </a:p>
        </p:txBody>
      </p:sp>
      <p:sp>
        <p:nvSpPr>
          <p:cNvPr id="33" name="Oval 32">
            <a:extLst>
              <a:ext uri="{FF2B5EF4-FFF2-40B4-BE49-F238E27FC236}">
                <a16:creationId xmlns:a16="http://schemas.microsoft.com/office/drawing/2014/main" xmlns="" id="{C033C616-6BE3-431D-9497-191849E217DA}"/>
              </a:ext>
            </a:extLst>
          </p:cNvPr>
          <p:cNvSpPr/>
          <p:nvPr/>
        </p:nvSpPr>
        <p:spPr bwMode="gray">
          <a:xfrm>
            <a:off x="6725404" y="3036224"/>
            <a:ext cx="102071" cy="84678"/>
          </a:xfrm>
          <a:prstGeom prst="ellipse">
            <a:avLst/>
          </a:prstGeom>
          <a:solidFill>
            <a:srgbClr val="8FCEEC"/>
          </a:solidFill>
          <a:ln w="25400" algn="ctr">
            <a:solidFill>
              <a:srgbClr val="8FCEEC"/>
            </a:solidFill>
            <a:miter lim="800000"/>
            <a:headEnd/>
            <a:tailEnd/>
          </a:ln>
        </p:spPr>
        <p:txBody>
          <a:bodyPr lIns="67482" tIns="53986" rIns="67482" bIns="53986" rtlCol="0" anchor="ctr"/>
          <a:lstStyle/>
          <a:p>
            <a:pPr algn="ctr" defTabSz="685617" fontAlgn="base">
              <a:spcBef>
                <a:spcPct val="50000"/>
              </a:spcBef>
              <a:spcAft>
                <a:spcPct val="0"/>
              </a:spcAft>
              <a:buClr>
                <a:srgbClr val="F0AB00"/>
              </a:buClr>
              <a:buSzPct val="80000"/>
              <a:defRPr/>
            </a:pPr>
            <a:endParaRPr lang="en-US" sz="2000" kern="0" dirty="0" err="1">
              <a:solidFill>
                <a:prstClr val="black"/>
              </a:solidFill>
              <a:latin typeface="Calibri"/>
              <a:ea typeface="Arial Unicode MS" pitchFamily="34" charset="-128"/>
              <a:cs typeface="Arial Unicode MS" pitchFamily="34" charset="-128"/>
            </a:endParaRPr>
          </a:p>
        </p:txBody>
      </p:sp>
    </p:spTree>
    <p:extLst>
      <p:ext uri="{BB962C8B-B14F-4D97-AF65-F5344CB8AC3E}">
        <p14:creationId xmlns:p14="http://schemas.microsoft.com/office/powerpoint/2010/main" val="3099986123"/>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What is collaborative planning</a:t>
            </a:r>
          </a:p>
        </p:txBody>
      </p:sp>
      <p:sp>
        <p:nvSpPr>
          <p:cNvPr id="37" name="TextBox 36">
            <a:extLst>
              <a:ext uri="{FF2B5EF4-FFF2-40B4-BE49-F238E27FC236}">
                <a16:creationId xmlns:a16="http://schemas.microsoft.com/office/drawing/2014/main" xmlns=""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xmlns=""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xmlns=""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pic>
        <p:nvPicPr>
          <p:cNvPr id="2" name="Picture 1">
            <a:extLst>
              <a:ext uri="{FF2B5EF4-FFF2-40B4-BE49-F238E27FC236}">
                <a16:creationId xmlns:a16="http://schemas.microsoft.com/office/drawing/2014/main" xmlns="" id="{6ACC0624-00BB-4639-A6BD-9CA0C21FC78C}"/>
              </a:ext>
            </a:extLst>
          </p:cNvPr>
          <p:cNvPicPr>
            <a:picLocks noChangeAspect="1"/>
          </p:cNvPicPr>
          <p:nvPr/>
        </p:nvPicPr>
        <p:blipFill>
          <a:blip r:embed="rId3"/>
          <a:stretch>
            <a:fillRect/>
          </a:stretch>
        </p:blipFill>
        <p:spPr>
          <a:xfrm>
            <a:off x="860607" y="1089302"/>
            <a:ext cx="10470787" cy="5136325"/>
          </a:xfrm>
          <a:prstGeom prst="rect">
            <a:avLst/>
          </a:prstGeom>
        </p:spPr>
      </p:pic>
    </p:spTree>
    <p:extLst>
      <p:ext uri="{BB962C8B-B14F-4D97-AF65-F5344CB8AC3E}">
        <p14:creationId xmlns:p14="http://schemas.microsoft.com/office/powerpoint/2010/main" val="3189406031"/>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What are all we do in SAC</a:t>
            </a:r>
          </a:p>
        </p:txBody>
      </p:sp>
      <p:sp>
        <p:nvSpPr>
          <p:cNvPr id="37" name="TextBox 36">
            <a:extLst>
              <a:ext uri="{FF2B5EF4-FFF2-40B4-BE49-F238E27FC236}">
                <a16:creationId xmlns:a16="http://schemas.microsoft.com/office/drawing/2014/main" xmlns=""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xmlns=""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xmlns=""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graphicFrame>
        <p:nvGraphicFramePr>
          <p:cNvPr id="3" name="Diagram 2">
            <a:extLst>
              <a:ext uri="{FF2B5EF4-FFF2-40B4-BE49-F238E27FC236}">
                <a16:creationId xmlns:a16="http://schemas.microsoft.com/office/drawing/2014/main" xmlns="" id="{D027F3FD-EE0F-4639-8487-32AAB08CACDD}"/>
              </a:ext>
            </a:extLst>
          </p:cNvPr>
          <p:cNvGraphicFramePr/>
          <p:nvPr/>
        </p:nvGraphicFramePr>
        <p:xfrm>
          <a:off x="-304800" y="720372"/>
          <a:ext cx="12495213" cy="36230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3">
            <a:extLst>
              <a:ext uri="{FF2B5EF4-FFF2-40B4-BE49-F238E27FC236}">
                <a16:creationId xmlns:a16="http://schemas.microsoft.com/office/drawing/2014/main" xmlns="" id="{94402C42-593A-481B-9DC9-69D211342D36}"/>
              </a:ext>
            </a:extLst>
          </p:cNvPr>
          <p:cNvSpPr/>
          <p:nvPr/>
        </p:nvSpPr>
        <p:spPr>
          <a:xfrm>
            <a:off x="1588" y="3651714"/>
            <a:ext cx="2208212" cy="28955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defTabSz="1218987">
              <a:buFontTx/>
              <a:buAutoNum type="arabicPeriod"/>
            </a:pPr>
            <a:r>
              <a:rPr lang="en-US" sz="1400" b="1" dirty="0">
                <a:solidFill>
                  <a:prstClr val="white"/>
                </a:solidFill>
                <a:latin typeface="Calibri"/>
              </a:rPr>
              <a:t>Collect data</a:t>
            </a:r>
          </a:p>
          <a:p>
            <a:pPr marL="457200" indent="-457200" defTabSz="1218987">
              <a:buFontTx/>
              <a:buAutoNum type="arabicPeriod"/>
            </a:pPr>
            <a:r>
              <a:rPr lang="en-US" sz="1400" b="1" dirty="0">
                <a:solidFill>
                  <a:prstClr val="white"/>
                </a:solidFill>
                <a:latin typeface="Calibri"/>
              </a:rPr>
              <a:t>Model Dimensions</a:t>
            </a:r>
          </a:p>
          <a:p>
            <a:pPr marL="457200" indent="-457200" defTabSz="1218987">
              <a:buFontTx/>
              <a:buAutoNum type="arabicPeriod"/>
            </a:pPr>
            <a:r>
              <a:rPr lang="en-US" sz="1400" b="1" dirty="0">
                <a:solidFill>
                  <a:prstClr val="white"/>
                </a:solidFill>
                <a:latin typeface="Calibri"/>
              </a:rPr>
              <a:t>Currency conversion rates</a:t>
            </a:r>
          </a:p>
          <a:p>
            <a:pPr marL="457200" indent="-457200" defTabSz="1218987">
              <a:buFontTx/>
              <a:buAutoNum type="arabicPeriod"/>
            </a:pPr>
            <a:r>
              <a:rPr lang="en-US" sz="1400" b="1" dirty="0">
                <a:solidFill>
                  <a:prstClr val="white"/>
                </a:solidFill>
                <a:latin typeface="Calibri"/>
              </a:rPr>
              <a:t>Create planning model</a:t>
            </a:r>
          </a:p>
          <a:p>
            <a:pPr marL="457200" indent="-457200" defTabSz="1218987">
              <a:buFontTx/>
              <a:buAutoNum type="arabicPeriod"/>
            </a:pPr>
            <a:r>
              <a:rPr lang="en-US" sz="1400" b="1" dirty="0">
                <a:solidFill>
                  <a:prstClr val="white"/>
                </a:solidFill>
                <a:latin typeface="Calibri"/>
              </a:rPr>
              <a:t>Set the rates</a:t>
            </a:r>
          </a:p>
          <a:p>
            <a:pPr marL="457200" indent="-457200" defTabSz="1218987">
              <a:buFontTx/>
              <a:buAutoNum type="arabicPeriod"/>
            </a:pPr>
            <a:r>
              <a:rPr lang="en-US" sz="1400" b="1" dirty="0">
                <a:solidFill>
                  <a:prstClr val="white"/>
                </a:solidFill>
                <a:latin typeface="Calibri"/>
              </a:rPr>
              <a:t>Define account dimension (business account)</a:t>
            </a:r>
          </a:p>
          <a:p>
            <a:pPr marL="457200" indent="-457200" defTabSz="1218987">
              <a:buFontTx/>
              <a:buAutoNum type="arabicPeriod"/>
            </a:pPr>
            <a:r>
              <a:rPr lang="en-US" sz="1400" b="1" dirty="0">
                <a:solidFill>
                  <a:prstClr val="white"/>
                </a:solidFill>
                <a:latin typeface="Calibri"/>
              </a:rPr>
              <a:t>Version management</a:t>
            </a:r>
          </a:p>
        </p:txBody>
      </p:sp>
      <p:sp>
        <p:nvSpPr>
          <p:cNvPr id="5" name="Flowchart: Extract 4">
            <a:extLst>
              <a:ext uri="{FF2B5EF4-FFF2-40B4-BE49-F238E27FC236}">
                <a16:creationId xmlns:a16="http://schemas.microsoft.com/office/drawing/2014/main" xmlns="" id="{BE76019C-CF87-41B4-BF4F-D377D13A9EEC}"/>
              </a:ext>
            </a:extLst>
          </p:cNvPr>
          <p:cNvSpPr/>
          <p:nvPr/>
        </p:nvSpPr>
        <p:spPr>
          <a:xfrm>
            <a:off x="609600" y="3429000"/>
            <a:ext cx="1219200" cy="228574"/>
          </a:xfrm>
          <a:prstGeom prst="flowChartExtra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6" name="Rectangle 5">
            <a:extLst>
              <a:ext uri="{FF2B5EF4-FFF2-40B4-BE49-F238E27FC236}">
                <a16:creationId xmlns:a16="http://schemas.microsoft.com/office/drawing/2014/main" xmlns="" id="{708B2018-3FDD-4E8F-834C-65F52CAF4DB9}"/>
              </a:ext>
            </a:extLst>
          </p:cNvPr>
          <p:cNvSpPr/>
          <p:nvPr/>
        </p:nvSpPr>
        <p:spPr>
          <a:xfrm>
            <a:off x="2354660" y="3651714"/>
            <a:ext cx="2208212" cy="28955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defTabSz="1218987">
              <a:buFontTx/>
              <a:buAutoNum type="arabicPeriod"/>
            </a:pPr>
            <a:r>
              <a:rPr lang="en-US" sz="1400" b="1" dirty="0">
                <a:solidFill>
                  <a:prstClr val="white"/>
                </a:solidFill>
                <a:latin typeface="Calibri"/>
              </a:rPr>
              <a:t>Direct Entry</a:t>
            </a:r>
          </a:p>
          <a:p>
            <a:pPr marL="457200" indent="-457200" defTabSz="1218987">
              <a:buFontTx/>
              <a:buAutoNum type="arabicPeriod"/>
            </a:pPr>
            <a:r>
              <a:rPr lang="en-US" sz="1400" b="1" dirty="0">
                <a:solidFill>
                  <a:prstClr val="white"/>
                </a:solidFill>
                <a:latin typeface="Calibri"/>
              </a:rPr>
              <a:t>Distribution/spreading</a:t>
            </a:r>
          </a:p>
          <a:p>
            <a:pPr marL="457200" indent="-457200" defTabSz="1218987">
              <a:buFontTx/>
              <a:buAutoNum type="arabicPeriod"/>
            </a:pPr>
            <a:r>
              <a:rPr lang="en-US" sz="1400" b="1" dirty="0">
                <a:solidFill>
                  <a:prstClr val="white"/>
                </a:solidFill>
                <a:latin typeface="Calibri"/>
              </a:rPr>
              <a:t>Variance chart</a:t>
            </a:r>
          </a:p>
          <a:p>
            <a:pPr marL="457200" indent="-457200" defTabSz="1218987">
              <a:buFontTx/>
              <a:buAutoNum type="arabicPeriod"/>
            </a:pPr>
            <a:r>
              <a:rPr lang="en-US" sz="1400" b="1" dirty="0">
                <a:solidFill>
                  <a:prstClr val="white"/>
                </a:solidFill>
                <a:latin typeface="Calibri"/>
              </a:rPr>
              <a:t>Copy/paste data</a:t>
            </a:r>
          </a:p>
          <a:p>
            <a:pPr marL="457200" indent="-457200" defTabSz="1218987">
              <a:buFontTx/>
              <a:buAutoNum type="arabicPeriod"/>
            </a:pPr>
            <a:r>
              <a:rPr lang="en-US" sz="1400" b="1" dirty="0">
                <a:solidFill>
                  <a:prstClr val="white"/>
                </a:solidFill>
                <a:latin typeface="Calibri"/>
              </a:rPr>
              <a:t>Introduce new entity</a:t>
            </a:r>
          </a:p>
          <a:p>
            <a:pPr marL="457200" indent="-457200" defTabSz="1218987">
              <a:buFontTx/>
              <a:buAutoNum type="arabicPeriod"/>
            </a:pPr>
            <a:r>
              <a:rPr lang="en-US" sz="1400" b="1" dirty="0">
                <a:solidFill>
                  <a:prstClr val="white"/>
                </a:solidFill>
                <a:latin typeface="Calibri"/>
              </a:rPr>
              <a:t>Thresholds</a:t>
            </a:r>
          </a:p>
          <a:p>
            <a:pPr marL="457200" indent="-457200" defTabSz="1218987">
              <a:buFontTx/>
              <a:buAutoNum type="arabicPeriod"/>
            </a:pPr>
            <a:r>
              <a:rPr lang="en-US" sz="1400" b="1" dirty="0">
                <a:solidFill>
                  <a:prstClr val="white"/>
                </a:solidFill>
                <a:latin typeface="Calibri"/>
              </a:rPr>
              <a:t>Asymmetric reports</a:t>
            </a:r>
          </a:p>
          <a:p>
            <a:pPr marL="457200" indent="-457200" defTabSz="1218987">
              <a:buFontTx/>
              <a:buAutoNum type="arabicPeriod"/>
            </a:pPr>
            <a:r>
              <a:rPr lang="en-US" sz="1400" b="1" dirty="0">
                <a:solidFill>
                  <a:prstClr val="white"/>
                </a:solidFill>
                <a:latin typeface="Calibri"/>
              </a:rPr>
              <a:t>Formulas</a:t>
            </a:r>
          </a:p>
          <a:p>
            <a:pPr marL="457200" indent="-457200" defTabSz="1218987">
              <a:buFontTx/>
              <a:buAutoNum type="arabicPeriod"/>
            </a:pPr>
            <a:r>
              <a:rPr lang="en-US" sz="1400" b="1" dirty="0">
                <a:solidFill>
                  <a:prstClr val="white"/>
                </a:solidFill>
                <a:latin typeface="Calibri"/>
              </a:rPr>
              <a:t>Forecast</a:t>
            </a:r>
          </a:p>
        </p:txBody>
      </p:sp>
      <p:sp>
        <p:nvSpPr>
          <p:cNvPr id="7" name="Flowchart: Extract 6">
            <a:extLst>
              <a:ext uri="{FF2B5EF4-FFF2-40B4-BE49-F238E27FC236}">
                <a16:creationId xmlns:a16="http://schemas.microsoft.com/office/drawing/2014/main" xmlns="" id="{21CF4BA3-B81D-4F18-BEBD-3E70205121CE}"/>
              </a:ext>
            </a:extLst>
          </p:cNvPr>
          <p:cNvSpPr/>
          <p:nvPr/>
        </p:nvSpPr>
        <p:spPr>
          <a:xfrm>
            <a:off x="2745462" y="3417252"/>
            <a:ext cx="1219200" cy="228574"/>
          </a:xfrm>
          <a:prstGeom prst="flowChartExtra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Tree>
    <p:extLst>
      <p:ext uri="{BB962C8B-B14F-4D97-AF65-F5344CB8AC3E}">
        <p14:creationId xmlns:p14="http://schemas.microsoft.com/office/powerpoint/2010/main" val="2204610498"/>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Planning Jargons</a:t>
            </a:r>
          </a:p>
        </p:txBody>
      </p:sp>
      <p:sp>
        <p:nvSpPr>
          <p:cNvPr id="37" name="TextBox 36">
            <a:extLst>
              <a:ext uri="{FF2B5EF4-FFF2-40B4-BE49-F238E27FC236}">
                <a16:creationId xmlns:a16="http://schemas.microsoft.com/office/drawing/2014/main" xmlns=""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xmlns=""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xmlns=""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pic>
        <p:nvPicPr>
          <p:cNvPr id="2" name="Picture 2" descr="Understanding Profit Metrics: Gross, Operating And Net Profits">
            <a:extLst>
              <a:ext uri="{FF2B5EF4-FFF2-40B4-BE49-F238E27FC236}">
                <a16:creationId xmlns:a16="http://schemas.microsoft.com/office/drawing/2014/main" xmlns="" id="{609DC79D-6EFF-478D-A511-F089E47FE1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9758" y="1124745"/>
            <a:ext cx="6120667" cy="324035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xmlns="" id="{653AC9D2-60DF-41C9-A301-A7CAC9BCE1AF}"/>
              </a:ext>
            </a:extLst>
          </p:cNvPr>
          <p:cNvSpPr txBox="1"/>
          <p:nvPr/>
        </p:nvSpPr>
        <p:spPr>
          <a:xfrm>
            <a:off x="76201" y="990600"/>
            <a:ext cx="5763557" cy="5016758"/>
          </a:xfrm>
          <a:prstGeom prst="rect">
            <a:avLst/>
          </a:prstGeom>
          <a:noFill/>
        </p:spPr>
        <p:txBody>
          <a:bodyPr wrap="square" rtlCol="0">
            <a:spAutoFit/>
          </a:bodyPr>
          <a:lstStyle/>
          <a:p>
            <a:pPr defTabSz="1218987"/>
            <a:r>
              <a:rPr lang="en-US" sz="2000" dirty="0">
                <a:solidFill>
                  <a:prstClr val="black"/>
                </a:solidFill>
                <a:latin typeface="Calibri"/>
              </a:rPr>
              <a:t>Revenue: Total amount of goods and services produced by an organization in a given span of time.</a:t>
            </a:r>
          </a:p>
          <a:p>
            <a:pPr defTabSz="1218987"/>
            <a:r>
              <a:rPr lang="en-US" sz="2000" dirty="0">
                <a:solidFill>
                  <a:prstClr val="black"/>
                </a:solidFill>
                <a:latin typeface="Calibri"/>
              </a:rPr>
              <a:t>GDP – (Country)</a:t>
            </a:r>
          </a:p>
          <a:p>
            <a:pPr defTabSz="1218987"/>
            <a:r>
              <a:rPr lang="en-US" sz="2000" dirty="0">
                <a:solidFill>
                  <a:prstClr val="black"/>
                </a:solidFill>
                <a:latin typeface="Calibri"/>
              </a:rPr>
              <a:t>Gross Revenue: total income earned by a co. in a specific period.</a:t>
            </a:r>
          </a:p>
          <a:p>
            <a:pPr defTabSz="1218987"/>
            <a:r>
              <a:rPr lang="en-US" sz="2000" dirty="0">
                <a:solidFill>
                  <a:prstClr val="black"/>
                </a:solidFill>
                <a:latin typeface="Calibri"/>
              </a:rPr>
              <a:t>1000 X 100$ = 100,000$ - 5000$ = 95000$</a:t>
            </a:r>
          </a:p>
          <a:p>
            <a:pPr defTabSz="1218987"/>
            <a:r>
              <a:rPr lang="en-US" sz="2000" dirty="0">
                <a:solidFill>
                  <a:prstClr val="black"/>
                </a:solidFill>
                <a:latin typeface="Calibri"/>
              </a:rPr>
              <a:t>Indicate the potential for the growth.</a:t>
            </a:r>
          </a:p>
          <a:p>
            <a:pPr defTabSz="1218987"/>
            <a:r>
              <a:rPr lang="en-US" sz="2000" dirty="0">
                <a:solidFill>
                  <a:prstClr val="black"/>
                </a:solidFill>
                <a:latin typeface="Calibri"/>
              </a:rPr>
              <a:t>Revenue = Units X Price per unit</a:t>
            </a:r>
          </a:p>
          <a:p>
            <a:pPr defTabSz="1218987"/>
            <a:r>
              <a:rPr lang="en-US" sz="2000" dirty="0">
                <a:solidFill>
                  <a:prstClr val="black"/>
                </a:solidFill>
                <a:latin typeface="Calibri"/>
              </a:rPr>
              <a:t>Net Revenue = Revenue – Returns – Discounts</a:t>
            </a:r>
          </a:p>
          <a:p>
            <a:pPr defTabSz="1218987"/>
            <a:r>
              <a:rPr lang="en-US" sz="2000" dirty="0">
                <a:solidFill>
                  <a:prstClr val="black"/>
                </a:solidFill>
                <a:latin typeface="Calibri"/>
              </a:rPr>
              <a:t>Net revenue is indicative of quality</a:t>
            </a:r>
          </a:p>
          <a:p>
            <a:pPr defTabSz="1218987"/>
            <a:r>
              <a:rPr lang="en-US" sz="2000" dirty="0">
                <a:solidFill>
                  <a:prstClr val="black"/>
                </a:solidFill>
                <a:latin typeface="Calibri"/>
              </a:rPr>
              <a:t>Gross Profit = Net Revenue – Cost of goods(raw, labor, machinery, packaging, shipping)</a:t>
            </a:r>
          </a:p>
          <a:p>
            <a:pPr defTabSz="1218987"/>
            <a:r>
              <a:rPr lang="en-US" sz="2000" dirty="0">
                <a:solidFill>
                  <a:prstClr val="black"/>
                </a:solidFill>
                <a:latin typeface="Calibri"/>
              </a:rPr>
              <a:t>Gross Margin % = Gross Profit / Net revenue</a:t>
            </a:r>
          </a:p>
          <a:p>
            <a:pPr defTabSz="1218987"/>
            <a:r>
              <a:rPr lang="en-US" sz="2000" dirty="0">
                <a:solidFill>
                  <a:prstClr val="black"/>
                </a:solidFill>
                <a:latin typeface="Calibri"/>
              </a:rPr>
              <a:t>Operating Profit % = Operating income / Net Revenue</a:t>
            </a:r>
          </a:p>
          <a:p>
            <a:pPr defTabSz="1218987"/>
            <a:r>
              <a:rPr lang="en-US" sz="2000" dirty="0">
                <a:solidFill>
                  <a:prstClr val="black"/>
                </a:solidFill>
                <a:latin typeface="Calibri"/>
              </a:rPr>
              <a:t>Operating Expense Ratio (OER) = Operating Expense/ Net Revenue</a:t>
            </a:r>
          </a:p>
        </p:txBody>
      </p:sp>
    </p:spTree>
    <p:extLst>
      <p:ext uri="{BB962C8B-B14F-4D97-AF65-F5344CB8AC3E}">
        <p14:creationId xmlns:p14="http://schemas.microsoft.com/office/powerpoint/2010/main" val="2556938896"/>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Planning Model – need to know</a:t>
            </a:r>
          </a:p>
        </p:txBody>
      </p:sp>
      <p:sp>
        <p:nvSpPr>
          <p:cNvPr id="37" name="TextBox 36">
            <a:extLst>
              <a:ext uri="{FF2B5EF4-FFF2-40B4-BE49-F238E27FC236}">
                <a16:creationId xmlns:a16="http://schemas.microsoft.com/office/drawing/2014/main" xmlns=""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xmlns=""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xmlns=""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xmlns="" id="{E55E5193-B147-49BC-AB4D-4FEE6D57BB0B}"/>
              </a:ext>
            </a:extLst>
          </p:cNvPr>
          <p:cNvSpPr txBox="1"/>
          <p:nvPr/>
        </p:nvSpPr>
        <p:spPr>
          <a:xfrm>
            <a:off x="152400" y="990601"/>
            <a:ext cx="11887200" cy="5570756"/>
          </a:xfrm>
          <a:prstGeom prst="rect">
            <a:avLst/>
          </a:prstGeom>
          <a:noFill/>
        </p:spPr>
        <p:txBody>
          <a:bodyPr wrap="square" rtlCol="0">
            <a:spAutoFit/>
          </a:bodyPr>
          <a:lstStyle/>
          <a:p>
            <a:pPr marL="457200" indent="-457200" defTabSz="1218987">
              <a:buFontTx/>
              <a:buAutoNum type="arabicPeriod"/>
            </a:pPr>
            <a:r>
              <a:rPr lang="en-US" sz="2400" dirty="0">
                <a:solidFill>
                  <a:prstClr val="black"/>
                </a:solidFill>
                <a:latin typeface="Calibri"/>
              </a:rPr>
              <a:t>Planning data model includes </a:t>
            </a:r>
            <a:r>
              <a:rPr lang="en-US" sz="2400" b="1" dirty="0">
                <a:solidFill>
                  <a:prstClr val="black"/>
                </a:solidFill>
                <a:latin typeface="Calibri"/>
              </a:rPr>
              <a:t>versions </a:t>
            </a:r>
            <a:r>
              <a:rPr lang="en-US" sz="2400" dirty="0">
                <a:solidFill>
                  <a:prstClr val="black"/>
                </a:solidFill>
                <a:latin typeface="Calibri"/>
              </a:rPr>
              <a:t>(categories – Actuals, Forecast, Budget)</a:t>
            </a:r>
          </a:p>
          <a:p>
            <a:pPr defTabSz="1218987"/>
            <a:r>
              <a:rPr lang="en-US" sz="2400" dirty="0">
                <a:solidFill>
                  <a:prstClr val="black"/>
                </a:solidFill>
                <a:latin typeface="Calibri"/>
              </a:rPr>
              <a:t>Actuals: Current facts data which is most recent or could be past experiences in reality. Transaction data.</a:t>
            </a:r>
          </a:p>
          <a:p>
            <a:pPr defTabSz="1218987"/>
            <a:r>
              <a:rPr lang="en-US" sz="2400" dirty="0">
                <a:solidFill>
                  <a:prstClr val="black"/>
                </a:solidFill>
                <a:latin typeface="Calibri"/>
              </a:rPr>
              <a:t>Budget: Budgeting is the financial direction of where management wants min to be achieved, this is what will help qualifying the expectations of revenue that business expects. The budgeting number decides the bottom line of the company.</a:t>
            </a:r>
          </a:p>
          <a:p>
            <a:pPr defTabSz="1218987"/>
            <a:r>
              <a:rPr lang="en-US" sz="2400" dirty="0">
                <a:solidFill>
                  <a:prstClr val="black"/>
                </a:solidFill>
                <a:latin typeface="Calibri"/>
              </a:rPr>
              <a:t>Forecast: tells whether the company is headed in right direction, estimating the amount of revenue and income that be achieved in future.</a:t>
            </a:r>
          </a:p>
          <a:p>
            <a:pPr defTabSz="1218987"/>
            <a:endParaRPr lang="en-US" sz="2400" dirty="0">
              <a:solidFill>
                <a:prstClr val="black"/>
              </a:solidFill>
              <a:latin typeface="Calibri"/>
            </a:endParaRPr>
          </a:p>
          <a:p>
            <a:pPr defTabSz="1218987"/>
            <a:r>
              <a:rPr lang="en-US" sz="2400" dirty="0">
                <a:solidFill>
                  <a:prstClr val="black"/>
                </a:solidFill>
                <a:latin typeface="Calibri"/>
              </a:rPr>
              <a:t>2. Planning models, will mandatorily have DATE/TIME Dimensions</a:t>
            </a:r>
          </a:p>
          <a:p>
            <a:pPr defTabSz="1218987"/>
            <a:endParaRPr lang="en-US" sz="2400" dirty="0">
              <a:solidFill>
                <a:prstClr val="black"/>
              </a:solidFill>
              <a:latin typeface="Calibri"/>
            </a:endParaRPr>
          </a:p>
          <a:p>
            <a:pPr defTabSz="1218987"/>
            <a:r>
              <a:rPr lang="en-US" sz="2400" dirty="0">
                <a:solidFill>
                  <a:prstClr val="black"/>
                </a:solidFill>
                <a:latin typeface="Calibri"/>
              </a:rPr>
              <a:t>3. We can also have organization dimension which represents the Business Entity (a plant, a subsidiary). </a:t>
            </a:r>
          </a:p>
          <a:p>
            <a:pPr defTabSz="1218987"/>
            <a:r>
              <a:rPr lang="en-US" sz="2400" dirty="0">
                <a:solidFill>
                  <a:prstClr val="black"/>
                </a:solidFill>
                <a:latin typeface="Calibri"/>
              </a:rPr>
              <a:t>Regions </a:t>
            </a:r>
            <a:r>
              <a:rPr lang="en-US" sz="2400" dirty="0">
                <a:solidFill>
                  <a:prstClr val="black"/>
                </a:solidFill>
                <a:latin typeface="Calibri"/>
                <a:sym typeface="Wingdings" panose="05000000000000000000" pitchFamily="2" charset="2"/>
              </a:rPr>
              <a:t> Country  States  Cities  Entity</a:t>
            </a:r>
          </a:p>
          <a:p>
            <a:pPr defTabSz="1218987"/>
            <a:endParaRPr lang="en-US" sz="2000" dirty="0">
              <a:solidFill>
                <a:prstClr val="black"/>
              </a:solidFill>
              <a:latin typeface="Calibri"/>
              <a:sym typeface="Wingdings" panose="05000000000000000000" pitchFamily="2" charset="2"/>
            </a:endParaRPr>
          </a:p>
        </p:txBody>
      </p:sp>
    </p:spTree>
    <p:extLst>
      <p:ext uri="{BB962C8B-B14F-4D97-AF65-F5344CB8AC3E}">
        <p14:creationId xmlns:p14="http://schemas.microsoft.com/office/powerpoint/2010/main" val="1916918775"/>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Planning model – Account Dimension</a:t>
            </a:r>
          </a:p>
        </p:txBody>
      </p:sp>
      <p:sp>
        <p:nvSpPr>
          <p:cNvPr id="37" name="TextBox 36">
            <a:extLst>
              <a:ext uri="{FF2B5EF4-FFF2-40B4-BE49-F238E27FC236}">
                <a16:creationId xmlns:a16="http://schemas.microsoft.com/office/drawing/2014/main" xmlns=""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xmlns=""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xmlns=""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xmlns="" id="{A1EC17A5-E27C-4E70-94EE-DCE2C24A68CB}"/>
              </a:ext>
            </a:extLst>
          </p:cNvPr>
          <p:cNvSpPr txBox="1"/>
          <p:nvPr/>
        </p:nvSpPr>
        <p:spPr>
          <a:xfrm>
            <a:off x="152400" y="990601"/>
            <a:ext cx="11887200" cy="4524315"/>
          </a:xfrm>
          <a:prstGeom prst="rect">
            <a:avLst/>
          </a:prstGeom>
          <a:noFill/>
        </p:spPr>
        <p:txBody>
          <a:bodyPr wrap="square" rtlCol="0">
            <a:spAutoFit/>
          </a:bodyPr>
          <a:lstStyle/>
          <a:p>
            <a:pPr defTabSz="1218987"/>
            <a:r>
              <a:rPr lang="en-US" sz="2400" dirty="0">
                <a:solidFill>
                  <a:prstClr val="black"/>
                </a:solidFill>
                <a:latin typeface="Calibri"/>
              </a:rPr>
              <a:t>4. Account Dimension</a:t>
            </a:r>
          </a:p>
          <a:p>
            <a:pPr defTabSz="1218987"/>
            <a:r>
              <a:rPr lang="en-US" sz="2400" dirty="0">
                <a:solidFill>
                  <a:prstClr val="black"/>
                </a:solidFill>
                <a:latin typeface="Calibri"/>
              </a:rPr>
              <a:t>In a planning model represents a business ledger account like operating expense, gross profit, net revenue. Most of these are calculated by other dimensions. </a:t>
            </a:r>
          </a:p>
          <a:p>
            <a:pPr defTabSz="1218987"/>
            <a:r>
              <a:rPr lang="en-US" sz="2400" dirty="0">
                <a:solidFill>
                  <a:prstClr val="black"/>
                </a:solidFill>
                <a:latin typeface="Calibri"/>
              </a:rPr>
              <a:t>We will always can have a parent-child hierarchy in a/c dimension. This hierarchy is used to aggregate the numbers and calculate accounts based on hierarchy levels.</a:t>
            </a:r>
          </a:p>
          <a:p>
            <a:pPr defTabSz="1218987"/>
            <a:r>
              <a:rPr lang="en-US" sz="2400" dirty="0">
                <a:solidFill>
                  <a:prstClr val="black"/>
                </a:solidFill>
                <a:latin typeface="Calibri"/>
              </a:rPr>
              <a:t>For each account dimensions we have contributions</a:t>
            </a:r>
          </a:p>
          <a:p>
            <a:pPr defTabSz="1218987"/>
            <a:r>
              <a:rPr lang="en-US" sz="2400" dirty="0">
                <a:solidFill>
                  <a:prstClr val="black"/>
                </a:solidFill>
                <a:latin typeface="Calibri"/>
              </a:rPr>
              <a:t>EXP, INT – Expense – negative </a:t>
            </a:r>
          </a:p>
          <a:p>
            <a:pPr defTabSz="1218987"/>
            <a:r>
              <a:rPr lang="en-US" sz="2400" dirty="0">
                <a:solidFill>
                  <a:prstClr val="black"/>
                </a:solidFill>
                <a:latin typeface="Calibri"/>
              </a:rPr>
              <a:t>INTINC, INC – Income   -- positive</a:t>
            </a:r>
          </a:p>
          <a:p>
            <a:pPr defTabSz="1218987"/>
            <a:r>
              <a:rPr lang="en-US" sz="2400" dirty="0">
                <a:solidFill>
                  <a:prstClr val="black"/>
                </a:solidFill>
                <a:latin typeface="Calibri"/>
              </a:rPr>
              <a:t>NFIN – Non Financials</a:t>
            </a:r>
          </a:p>
          <a:p>
            <a:pPr defTabSz="1218987"/>
            <a:endParaRPr lang="en-US" sz="2400" dirty="0">
              <a:solidFill>
                <a:prstClr val="black"/>
              </a:solidFill>
              <a:latin typeface="Calibri"/>
            </a:endParaRPr>
          </a:p>
          <a:p>
            <a:pPr defTabSz="1218987"/>
            <a:r>
              <a:rPr lang="en-US" sz="2400" dirty="0">
                <a:solidFill>
                  <a:prstClr val="black"/>
                </a:solidFill>
                <a:latin typeface="Calibri"/>
              </a:rPr>
              <a:t>5. We can apply currency conversion in finance data dependent on exchange rates</a:t>
            </a:r>
          </a:p>
          <a:p>
            <a:pPr defTabSz="1218987"/>
            <a:r>
              <a:rPr lang="en-US" sz="2400" dirty="0">
                <a:solidFill>
                  <a:prstClr val="black"/>
                </a:solidFill>
                <a:latin typeface="Calibri"/>
              </a:rPr>
              <a:t>Average, Closing</a:t>
            </a:r>
          </a:p>
        </p:txBody>
      </p:sp>
    </p:spTree>
    <p:extLst>
      <p:ext uri="{BB962C8B-B14F-4D97-AF65-F5344CB8AC3E}">
        <p14:creationId xmlns:p14="http://schemas.microsoft.com/office/powerpoint/2010/main" val="2021877418"/>
      </p:ext>
    </p:extLst>
  </p:cSld>
  <p:clrMapOvr>
    <a:masterClrMapping/>
  </p:clrMapOvr>
  <p:transition spd="slow">
    <p:push dir="u"/>
  </p:transition>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4763</TotalTime>
  <Words>1014</Words>
  <Application>Microsoft Office PowerPoint</Application>
  <PresentationFormat>Widescreen</PresentationFormat>
  <Paragraphs>148</Paragraphs>
  <Slides>16</Slides>
  <Notes>2</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16</vt:i4>
      </vt:variant>
    </vt:vector>
  </HeadingPairs>
  <TitlesOfParts>
    <vt:vector size="27" baseType="lpstr">
      <vt:lpstr>Arial Unicode MS</vt:lpstr>
      <vt:lpstr>Agency FB</vt:lpstr>
      <vt:lpstr>Arial</vt:lpstr>
      <vt:lpstr>Arial Rounded MT Bold</vt:lpstr>
      <vt:lpstr>Calibri</vt:lpstr>
      <vt:lpstr>Calibri Light</vt:lpstr>
      <vt:lpstr>CIDFont+F2</vt:lpstr>
      <vt:lpstr>Patua One</vt:lpstr>
      <vt:lpstr>Wingdings</vt:lpstr>
      <vt:lpstr>Office Theme</vt:lpstr>
      <vt:lpstr>1_Office Theme</vt:lpstr>
      <vt:lpstr>PowerPoint Presentation</vt:lpstr>
      <vt:lpstr>PowerPoint Presentation</vt:lpstr>
      <vt:lpstr>What is planning </vt:lpstr>
      <vt:lpstr>Planning Evolution with SAC</vt:lpstr>
      <vt:lpstr>What is collaborative planning</vt:lpstr>
      <vt:lpstr>What are all we do in SAC</vt:lpstr>
      <vt:lpstr>Planning Jargons</vt:lpstr>
      <vt:lpstr>Planning Model – need to know</vt:lpstr>
      <vt:lpstr>Planning model – Account Dimension</vt:lpstr>
      <vt:lpstr>Create Planning Model – Hands on</vt:lpstr>
      <vt:lpstr>PowerPoint Presentation</vt:lpstr>
      <vt:lpstr>Version Management</vt:lpstr>
      <vt:lpstr>Planning continues…</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Junaed</dc:creator>
  <cp:lastModifiedBy>sc</cp:lastModifiedBy>
  <cp:revision>524</cp:revision>
  <dcterms:created xsi:type="dcterms:W3CDTF">2016-07-10T03:33:26Z</dcterms:created>
  <dcterms:modified xsi:type="dcterms:W3CDTF">2021-11-18T07:36:42Z</dcterms:modified>
</cp:coreProperties>
</file>