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463" r:id="rId4"/>
    <p:sldId id="427" r:id="rId5"/>
    <p:sldId id="478" r:id="rId6"/>
    <p:sldId id="479" r:id="rId7"/>
    <p:sldId id="394" r:id="rId8"/>
    <p:sldId id="465" r:id="rId9"/>
    <p:sldId id="480" r:id="rId10"/>
    <p:sldId id="462" r:id="rId11"/>
    <p:sldId id="475" r:id="rId12"/>
    <p:sldId id="399" r:id="rId13"/>
    <p:sldId id="4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1" d="100"/>
          <a:sy n="7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2T13:16:29.8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52 0,'26'0'15,"-26"-26"17,-26 26-1,26-26-15,-26 26 30,26 26 79,26-26-93,0 0 46,-26 26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Regress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Segmented%20Time%20Serie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</a:t>
            </a:r>
            <a:r>
              <a:rPr lang="en-US" sz="3600" spc="-150" dirty="0" smtClean="0">
                <a:solidFill>
                  <a:schemeClr val="bg1"/>
                </a:solidFill>
              </a:rPr>
              <a:t>Bajaj</a:t>
            </a:r>
          </a:p>
          <a:p>
            <a:r>
              <a:rPr lang="en-US" sz="3600" spc="-150" dirty="0" smtClean="0">
                <a:solidFill>
                  <a:schemeClr val="bg1"/>
                </a:solidFill>
              </a:rPr>
              <a:t>Shubham Singh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xmlns="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2333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xmlns="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xmlns="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Scenario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Concept </a:t>
            </a:r>
            <a:r>
              <a:rPr lang="en-US" sz="1600" dirty="0">
                <a:solidFill>
                  <a:prstClr val="black"/>
                </a:solidFill>
              </a:rPr>
              <a:t>of Residuals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Our </a:t>
            </a:r>
            <a:r>
              <a:rPr lang="en-US" sz="1600" dirty="0">
                <a:solidFill>
                  <a:prstClr val="black"/>
                </a:solidFill>
              </a:rPr>
              <a:t>HR Scenario &lt;next </a:t>
            </a:r>
            <a:r>
              <a:rPr lang="en-US" sz="1600" dirty="0" smtClean="0">
                <a:solidFill>
                  <a:prstClr val="black"/>
                </a:solidFill>
              </a:rPr>
              <a:t>day&gt;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Implementing </a:t>
            </a:r>
            <a:r>
              <a:rPr lang="en-US" sz="1600" dirty="0">
                <a:solidFill>
                  <a:prstClr val="black"/>
                </a:solidFill>
              </a:rPr>
              <a:t>the Regression Scenario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Introduction </a:t>
            </a:r>
            <a:r>
              <a:rPr lang="en-US" sz="1600" dirty="0">
                <a:solidFill>
                  <a:prstClr val="black"/>
                </a:solidFill>
              </a:rPr>
              <a:t>to segmented time </a:t>
            </a:r>
            <a:r>
              <a:rPr lang="en-US" sz="1600" dirty="0" smtClean="0">
                <a:solidFill>
                  <a:prstClr val="black"/>
                </a:solidFill>
              </a:rPr>
              <a:t>series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egmented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TimeSeries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Matrices to check regression quality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E3A0870-F741-4A04-933F-6678A44A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102433"/>
            <a:ext cx="4824536" cy="5318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DE069B-C593-4FF4-8BE8-B8FBBD17AB9F}"/>
              </a:ext>
            </a:extLst>
          </p:cNvPr>
          <p:cNvSpPr txBox="1"/>
          <p:nvPr/>
        </p:nvSpPr>
        <p:spPr>
          <a:xfrm>
            <a:off x="5113145" y="938408"/>
            <a:ext cx="667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far our actual values are from predicted values. – Residual / deviation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B6EC5873-6703-42A4-A4BB-982F601401A6}"/>
                  </a:ext>
                </a:extLst>
              </p14:cNvPr>
              <p14:cNvContentPartPr/>
              <p14:nvPr/>
            </p14:nvContentPartPr>
            <p14:xfrm>
              <a:off x="1278331" y="6326001"/>
              <a:ext cx="19080" cy="19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6EC5873-6703-42A4-A4BB-982F60140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9331" y="6317001"/>
                <a:ext cx="370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776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RMSE &amp; MAPE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9596F4A2-567E-4A2C-A543-E303D822C7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881174"/>
            <a:ext cx="10972800" cy="484187"/>
          </a:xfrm>
        </p:spPr>
        <p:txBody>
          <a:bodyPr/>
          <a:lstStyle/>
          <a:p>
            <a:r>
              <a:rPr lang="en-US" dirty="0"/>
              <a:t>RMSD/RMSE – Root mean Square Residual (Error)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92E90A-4DAB-43CA-8E8D-3BFE0C237B20}"/>
              </a:ext>
            </a:extLst>
          </p:cNvPr>
          <p:cNvSpPr txBox="1"/>
          <p:nvPr/>
        </p:nvSpPr>
        <p:spPr>
          <a:xfrm>
            <a:off x="192402" y="3470841"/>
            <a:ext cx="11807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of RMSE can range between 0 to infinite which is difficult to be interpreted by the business, in order to make our business user understand the power of our model, we relies on a % based measure. This is called MAPE (Meal Absolute Percentage Error)</a:t>
            </a:r>
          </a:p>
        </p:txBody>
      </p:sp>
    </p:spTree>
    <p:extLst>
      <p:ext uri="{BB962C8B-B14F-4D97-AF65-F5344CB8AC3E}">
        <p14:creationId xmlns:p14="http://schemas.microsoft.com/office/powerpoint/2010/main" val="3074014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Regression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781" y="1130254"/>
            <a:ext cx="7399822" cy="52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36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Segmented Time Series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EDC674-543C-4D80-800A-9884F43347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2701"/>
            <a:ext cx="11807195" cy="4401294"/>
          </a:xfrm>
        </p:spPr>
        <p:txBody>
          <a:bodyPr/>
          <a:lstStyle/>
          <a:p>
            <a:r>
              <a:rPr lang="en-US" dirty="0"/>
              <a:t>Our goal is to determine target variable which is of continuous nature we use the Segmented time series. The Time series has following differences as compared to Regression</a:t>
            </a:r>
          </a:p>
          <a:p>
            <a:pPr marL="457200" indent="-457200">
              <a:buAutoNum type="arabicPeriod"/>
            </a:pPr>
            <a:r>
              <a:rPr lang="en-US" dirty="0"/>
              <a:t>The Trend</a:t>
            </a:r>
          </a:p>
          <a:p>
            <a:pPr marL="457200" indent="-457200">
              <a:buAutoNum type="arabicPeriod"/>
            </a:pPr>
            <a:r>
              <a:rPr lang="en-US" dirty="0"/>
              <a:t>The X axis is always Time function</a:t>
            </a:r>
          </a:p>
          <a:p>
            <a:pPr marL="457200" indent="-457200">
              <a:buAutoNum type="arabicPeriod"/>
            </a:pPr>
            <a:r>
              <a:rPr lang="en-US" dirty="0"/>
              <a:t>When we want to segmentize the values, Segment is also known as entity.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7C36F8-BD94-4AF7-B045-22902851CE18}"/>
              </a:ext>
            </a:extLst>
          </p:cNvPr>
          <p:cNvSpPr/>
          <p:nvPr/>
        </p:nvSpPr>
        <p:spPr>
          <a:xfrm>
            <a:off x="1676400" y="3352801"/>
            <a:ext cx="8686800" cy="2666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4CD5F51D-CFE9-407C-A5BD-9F241F269190}"/>
              </a:ext>
            </a:extLst>
          </p:cNvPr>
          <p:cNvCxnSpPr/>
          <p:nvPr/>
        </p:nvCxnSpPr>
        <p:spPr>
          <a:xfrm>
            <a:off x="1219200" y="4648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A56AD8-D4C4-44F2-BC7E-647E390D7D61}"/>
              </a:ext>
            </a:extLst>
          </p:cNvPr>
          <p:cNvSpPr/>
          <p:nvPr/>
        </p:nvSpPr>
        <p:spPr>
          <a:xfrm>
            <a:off x="2362200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483A8E-B645-449B-9D3A-FC709053DBCF}"/>
              </a:ext>
            </a:extLst>
          </p:cNvPr>
          <p:cNvSpPr/>
          <p:nvPr/>
        </p:nvSpPr>
        <p:spPr>
          <a:xfrm>
            <a:off x="5067345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23D7B94-52FA-48EA-AC6B-95BAE93D31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2401" y="4648200"/>
            <a:ext cx="110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CDDCFF6-C654-48A2-80F1-E5E444D59F54}"/>
              </a:ext>
            </a:extLst>
          </p:cNvPr>
          <p:cNvCxnSpPr>
            <a:stCxn id="7" idx="3"/>
          </p:cNvCxnSpPr>
          <p:nvPr/>
        </p:nvCxnSpPr>
        <p:spPr>
          <a:xfrm>
            <a:off x="6667546" y="4648200"/>
            <a:ext cx="95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C8E36453-D393-4D03-BECE-C3CA294B8AD2}"/>
              </a:ext>
            </a:extLst>
          </p:cNvPr>
          <p:cNvSpPr/>
          <p:nvPr/>
        </p:nvSpPr>
        <p:spPr>
          <a:xfrm>
            <a:off x="7618097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Fluctuations and Noise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2DA78E7E-6A5C-4634-AF75-894AB016D2DA}"/>
              </a:ext>
            </a:extLst>
          </p:cNvPr>
          <p:cNvCxnSpPr>
            <a:stCxn id="38" idx="3"/>
          </p:cNvCxnSpPr>
          <p:nvPr/>
        </p:nvCxnSpPr>
        <p:spPr>
          <a:xfrm>
            <a:off x="9218297" y="4648200"/>
            <a:ext cx="17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316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Demo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13B9DB-B6C9-4C0D-95D8-6D1E04BB64DB}"/>
              </a:ext>
            </a:extLst>
          </p:cNvPr>
          <p:cNvSpPr txBox="1"/>
          <p:nvPr/>
        </p:nvSpPr>
        <p:spPr>
          <a:xfrm>
            <a:off x="76200" y="990600"/>
            <a:ext cx="1173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refer the specification document shared by Anubhav.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B9D4EE7-D3FD-45F4-96B6-92DEBAFDFD2B}"/>
              </a:ext>
            </a:extLst>
          </p:cNvPr>
          <p:cNvSpPr txBox="1"/>
          <p:nvPr/>
        </p:nvSpPr>
        <p:spPr>
          <a:xfrm>
            <a:off x="76201" y="1524001"/>
            <a:ext cx="12114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Create a current Dataset</a:t>
            </a:r>
          </a:p>
          <a:p>
            <a:pPr marL="457200" indent="-457200">
              <a:buAutoNum type="arabicPeriod"/>
            </a:pPr>
            <a:r>
              <a:rPr lang="en-US" dirty="0"/>
              <a:t>Create a new model – Simple Story – As of now </a:t>
            </a:r>
            <a:r>
              <a:rPr lang="en-US" dirty="0" smtClean="0"/>
              <a:t>what's </a:t>
            </a:r>
            <a:r>
              <a:rPr lang="en-US" dirty="0"/>
              <a:t>the state</a:t>
            </a:r>
          </a:p>
          <a:p>
            <a:pPr marL="457200" indent="-457200">
              <a:buAutoNum type="arabicPeriod"/>
            </a:pPr>
            <a:r>
              <a:rPr lang="en-US" dirty="0"/>
              <a:t>Create a new predictive scenario</a:t>
            </a:r>
          </a:p>
          <a:p>
            <a:pPr marL="457200" indent="-457200">
              <a:buAutoNum type="arabicPeriod"/>
            </a:pPr>
            <a:r>
              <a:rPr lang="en-US" dirty="0"/>
              <a:t>And choose segment(Entity) as State</a:t>
            </a:r>
          </a:p>
          <a:p>
            <a:pPr marL="457200" indent="-457200">
              <a:buAutoNum type="arabicPeriod"/>
            </a:pPr>
            <a:r>
              <a:rPr lang="en-US" dirty="0"/>
              <a:t>Create a Segmented Time Series Predictive Model for REVENUE</a:t>
            </a:r>
          </a:p>
          <a:p>
            <a:pPr marL="457200" indent="-457200">
              <a:buAutoNum type="arabicPeriod"/>
            </a:pPr>
            <a:r>
              <a:rPr lang="en-US" dirty="0"/>
              <a:t>Copy the model and repeat for EXPENDITURE</a:t>
            </a:r>
          </a:p>
          <a:p>
            <a:pPr marL="457200" indent="-457200">
              <a:buAutoNum type="arabicPeriod"/>
            </a:pPr>
            <a:r>
              <a:rPr lang="en-US" dirty="0"/>
              <a:t>We will create 2 Data sets, 1 BI Model for Each Dataset</a:t>
            </a:r>
          </a:p>
          <a:p>
            <a:pPr marL="457200" indent="-457200">
              <a:buAutoNum type="arabicPeriod"/>
            </a:pPr>
            <a:r>
              <a:rPr lang="en-US" dirty="0"/>
              <a:t>Finally show the Revenue and Exp. In our existing Dashboard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82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Series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25" y="1158111"/>
            <a:ext cx="7733333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21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xmlns="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36777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295</Words>
  <Application>Microsoft Office PowerPoint</Application>
  <PresentationFormat>Widescreen</PresentationFormat>
  <Paragraphs>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Matrices to check regression quality</vt:lpstr>
      <vt:lpstr>RMSE &amp; MAPE</vt:lpstr>
      <vt:lpstr>Regression Scenario</vt:lpstr>
      <vt:lpstr>Segmented Time Series</vt:lpstr>
      <vt:lpstr>Time Series Demo Scenario</vt:lpstr>
      <vt:lpstr>Time Series Scenario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sc</cp:lastModifiedBy>
  <cp:revision>520</cp:revision>
  <dcterms:created xsi:type="dcterms:W3CDTF">2016-07-10T03:33:26Z</dcterms:created>
  <dcterms:modified xsi:type="dcterms:W3CDTF">2021-11-22T14:02:52Z</dcterms:modified>
</cp:coreProperties>
</file>