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463" r:id="rId4"/>
    <p:sldId id="495" r:id="rId5"/>
    <p:sldId id="505" r:id="rId6"/>
    <p:sldId id="504" r:id="rId7"/>
    <p:sldId id="494" r:id="rId8"/>
    <p:sldId id="503" r:id="rId9"/>
    <p:sldId id="496" r:id="rId10"/>
    <p:sldId id="502" r:id="rId11"/>
    <p:sldId id="462" r:id="rId12"/>
    <p:sldId id="475" r:id="rId13"/>
    <p:sldId id="399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1" d="100"/>
          <a:sy n="7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eoman.io/generato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hanatoo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tools.hana.ondemand.com/additional/xsahaa-release-1.6.1-release.zip.sha1" TargetMode="External"/><Relationship Id="rId4" Type="http://schemas.openxmlformats.org/officeDocument/2006/relationships/hyperlink" Target="https://tools.hana.ondemand.com/additional/xsahaa-release-1.6.1-release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Shubham Singh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</a:t>
            </a:r>
            <a:r>
              <a:rPr lang="en-US" sz="3600" spc="-150" dirty="0" smtClean="0">
                <a:solidFill>
                  <a:schemeClr val="bg1"/>
                </a:solidFill>
              </a:rPr>
              <a:t>12</a:t>
            </a:r>
            <a:endParaRPr lang="en-US" sz="36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</a:t>
            </a:r>
            <a:r>
              <a:rPr lang="en-US" sz="8000" b="1" dirty="0" smtClean="0"/>
              <a:t>12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xmlns="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xmlns="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prstClr val="black"/>
                </a:solidFill>
              </a:rPr>
              <a:t>Connections Basics</a:t>
            </a:r>
          </a:p>
          <a:p>
            <a:pPr lvl="0">
              <a:defRPr/>
            </a:pPr>
            <a:endParaRPr lang="en-US" sz="1600" b="1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Introduction to 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Cloud Connector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Connecting to Import data with BW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Connecting to S/4HANA System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Connections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3D Model 3">
            <a:extLst>
              <a:ext uri="{FF2B5EF4-FFF2-40B4-BE49-F238E27FC236}">
                <a16:creationId xmlns="" xmlns:mc="http://schemas.openxmlformats.org/markup-compatibility/2006" xmlns:a16="http://schemas.microsoft.com/office/drawing/2014/main" id="{F862BB8B-EA22-4879-8815-3629932C1A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58" y="1784356"/>
            <a:ext cx="3373409" cy="37194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272847" y="1999130"/>
            <a:ext cx="5696309" cy="1227367"/>
            <a:chOff x="2799082" y="3208412"/>
            <a:chExt cx="6099925" cy="1227367"/>
          </a:xfrm>
        </p:grpSpPr>
        <p:cxnSp>
          <p:nvCxnSpPr>
            <p:cNvPr id="12" name="Elbow Connector 11"/>
            <p:cNvCxnSpPr>
              <a:cxnSpLocks/>
            </p:cNvCxnSpPr>
            <p:nvPr/>
          </p:nvCxnSpPr>
          <p:spPr>
            <a:xfrm>
              <a:off x="7457118" y="3859429"/>
              <a:ext cx="1441889" cy="576350"/>
            </a:xfrm>
            <a:prstGeom prst="bentConnector3">
              <a:avLst/>
            </a:prstGeom>
            <a:ln>
              <a:solidFill>
                <a:schemeClr val="tx2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cxnSpLocks/>
            </p:cNvCxnSpPr>
            <p:nvPr/>
          </p:nvCxnSpPr>
          <p:spPr>
            <a:xfrm rot="10800000">
              <a:off x="2799082" y="3208412"/>
              <a:ext cx="1152551" cy="976432"/>
            </a:xfrm>
            <a:prstGeom prst="bentConnector3">
              <a:avLst/>
            </a:prstGeom>
            <a:ln>
              <a:solidFill>
                <a:schemeClr val="accent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7559697" y="3564293"/>
            <a:ext cx="45792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Data is NEVER replicated in SAC but only the skeleton/structure of the data is stored in SAC (metadata)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When the stories are executed, data will </a:t>
            </a:r>
            <a:r>
              <a:rPr lang="en-US" sz="1600" dirty="0" smtClean="0"/>
              <a:t>be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/>
              <a:t>loaded at runtime from the target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Data Security, roles, constraints will be the duty of source </a:t>
            </a:r>
            <a:r>
              <a:rPr lang="en-US" sz="1600" dirty="0" smtClean="0"/>
              <a:t>system. Data </a:t>
            </a:r>
            <a:r>
              <a:rPr lang="en-US" sz="1600" dirty="0"/>
              <a:t>is always real-time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We can reuse existing assets like CDS, Bex, InfoProviders, Universe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Little performance lag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35351" y="3081668"/>
            <a:ext cx="26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Live Data Connection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36000" y="1804569"/>
            <a:ext cx="476138" cy="559662"/>
            <a:chOff x="7542213" y="1552576"/>
            <a:chExt cx="2932113" cy="3446463"/>
          </a:xfrm>
          <a:solidFill>
            <a:schemeClr val="accent1"/>
          </a:solidFill>
        </p:grpSpPr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8262938" y="1552576"/>
              <a:ext cx="1489075" cy="1857375"/>
            </a:xfrm>
            <a:custGeom>
              <a:avLst/>
              <a:gdLst>
                <a:gd name="T0" fmla="*/ 847 w 1876"/>
                <a:gd name="T1" fmla="*/ 247 h 2339"/>
                <a:gd name="T2" fmla="*/ 711 w 1876"/>
                <a:gd name="T3" fmla="*/ 273 h 2339"/>
                <a:gd name="T4" fmla="*/ 564 w 1876"/>
                <a:gd name="T5" fmla="*/ 335 h 2339"/>
                <a:gd name="T6" fmla="*/ 427 w 1876"/>
                <a:gd name="T7" fmla="*/ 448 h 2339"/>
                <a:gd name="T8" fmla="*/ 317 w 1876"/>
                <a:gd name="T9" fmla="*/ 625 h 2339"/>
                <a:gd name="T10" fmla="*/ 255 w 1876"/>
                <a:gd name="T11" fmla="*/ 880 h 2339"/>
                <a:gd name="T12" fmla="*/ 247 w 1876"/>
                <a:gd name="T13" fmla="*/ 964 h 2339"/>
                <a:gd name="T14" fmla="*/ 243 w 1876"/>
                <a:gd name="T15" fmla="*/ 1033 h 2339"/>
                <a:gd name="T16" fmla="*/ 243 w 1876"/>
                <a:gd name="T17" fmla="*/ 1205 h 2339"/>
                <a:gd name="T18" fmla="*/ 268 w 1876"/>
                <a:gd name="T19" fmla="*/ 1436 h 2339"/>
                <a:gd name="T20" fmla="*/ 338 w 1876"/>
                <a:gd name="T21" fmla="*/ 1683 h 2339"/>
                <a:gd name="T22" fmla="*/ 470 w 1876"/>
                <a:gd name="T23" fmla="*/ 1904 h 2339"/>
                <a:gd name="T24" fmla="*/ 670 w 1876"/>
                <a:gd name="T25" fmla="*/ 2047 h 2339"/>
                <a:gd name="T26" fmla="*/ 933 w 1876"/>
                <a:gd name="T27" fmla="*/ 2096 h 2339"/>
                <a:gd name="T28" fmla="*/ 1146 w 1876"/>
                <a:gd name="T29" fmla="*/ 2068 h 2339"/>
                <a:gd name="T30" fmla="*/ 1361 w 1876"/>
                <a:gd name="T31" fmla="*/ 1949 h 2339"/>
                <a:gd name="T32" fmla="*/ 1512 w 1876"/>
                <a:gd name="T33" fmla="*/ 1743 h 2339"/>
                <a:gd name="T34" fmla="*/ 1595 w 1876"/>
                <a:gd name="T35" fmla="*/ 1498 h 2339"/>
                <a:gd name="T36" fmla="*/ 1628 w 1876"/>
                <a:gd name="T37" fmla="*/ 1259 h 2339"/>
                <a:gd name="T38" fmla="*/ 1634 w 1876"/>
                <a:gd name="T39" fmla="*/ 1069 h 2339"/>
                <a:gd name="T40" fmla="*/ 1628 w 1876"/>
                <a:gd name="T41" fmla="*/ 970 h 2339"/>
                <a:gd name="T42" fmla="*/ 1627 w 1876"/>
                <a:gd name="T43" fmla="*/ 956 h 2339"/>
                <a:gd name="T44" fmla="*/ 1580 w 1876"/>
                <a:gd name="T45" fmla="*/ 683 h 2339"/>
                <a:gd name="T46" fmla="*/ 1480 w 1876"/>
                <a:gd name="T47" fmla="*/ 489 h 2339"/>
                <a:gd name="T48" fmla="*/ 1347 w 1876"/>
                <a:gd name="T49" fmla="*/ 360 h 2339"/>
                <a:gd name="T50" fmla="*/ 1196 w 1876"/>
                <a:gd name="T51" fmla="*/ 285 h 2339"/>
                <a:gd name="T52" fmla="*/ 1045 w 1876"/>
                <a:gd name="T53" fmla="*/ 251 h 2339"/>
                <a:gd name="T54" fmla="*/ 932 w 1876"/>
                <a:gd name="T55" fmla="*/ 243 h 2339"/>
                <a:gd name="T56" fmla="*/ 1123 w 1876"/>
                <a:gd name="T57" fmla="*/ 15 h 2339"/>
                <a:gd name="T58" fmla="*/ 1433 w 1876"/>
                <a:gd name="T59" fmla="*/ 126 h 2339"/>
                <a:gd name="T60" fmla="*/ 1568 w 1876"/>
                <a:gd name="T61" fmla="*/ 224 h 2339"/>
                <a:gd name="T62" fmla="*/ 1697 w 1876"/>
                <a:gd name="T63" fmla="*/ 372 h 2339"/>
                <a:gd name="T64" fmla="*/ 1802 w 1876"/>
                <a:gd name="T65" fmla="*/ 580 h 2339"/>
                <a:gd name="T66" fmla="*/ 1863 w 1876"/>
                <a:gd name="T67" fmla="*/ 860 h 2339"/>
                <a:gd name="T68" fmla="*/ 1873 w 1876"/>
                <a:gd name="T69" fmla="*/ 1008 h 2339"/>
                <a:gd name="T70" fmla="*/ 1874 w 1876"/>
                <a:gd name="T71" fmla="*/ 1193 h 2339"/>
                <a:gd name="T72" fmla="*/ 1849 w 1876"/>
                <a:gd name="T73" fmla="*/ 1449 h 2339"/>
                <a:gd name="T74" fmla="*/ 1777 w 1876"/>
                <a:gd name="T75" fmla="*/ 1734 h 2339"/>
                <a:gd name="T76" fmla="*/ 1635 w 1876"/>
                <a:gd name="T77" fmla="*/ 2004 h 2339"/>
                <a:gd name="T78" fmla="*/ 1410 w 1876"/>
                <a:gd name="T79" fmla="*/ 2213 h 2339"/>
                <a:gd name="T80" fmla="*/ 1119 w 1876"/>
                <a:gd name="T81" fmla="*/ 2323 h 2339"/>
                <a:gd name="T82" fmla="*/ 837 w 1876"/>
                <a:gd name="T83" fmla="*/ 2335 h 2339"/>
                <a:gd name="T84" fmla="*/ 531 w 1876"/>
                <a:gd name="T85" fmla="*/ 2250 h 2339"/>
                <a:gd name="T86" fmla="*/ 289 w 1876"/>
                <a:gd name="T87" fmla="*/ 2065 h 2339"/>
                <a:gd name="T88" fmla="*/ 127 w 1876"/>
                <a:gd name="T89" fmla="*/ 1805 h 2339"/>
                <a:gd name="T90" fmla="*/ 39 w 1876"/>
                <a:gd name="T91" fmla="*/ 1519 h 2339"/>
                <a:gd name="T92" fmla="*/ 5 w 1876"/>
                <a:gd name="T93" fmla="*/ 1252 h 2339"/>
                <a:gd name="T94" fmla="*/ 1 w 1876"/>
                <a:gd name="T95" fmla="*/ 1045 h 2339"/>
                <a:gd name="T96" fmla="*/ 8 w 1876"/>
                <a:gd name="T97" fmla="*/ 942 h 2339"/>
                <a:gd name="T98" fmla="*/ 54 w 1876"/>
                <a:gd name="T99" fmla="*/ 642 h 2339"/>
                <a:gd name="T100" fmla="*/ 152 w 1876"/>
                <a:gd name="T101" fmla="*/ 415 h 2339"/>
                <a:gd name="T102" fmla="*/ 277 w 1876"/>
                <a:gd name="T103" fmla="*/ 252 h 2339"/>
                <a:gd name="T104" fmla="*/ 415 w 1876"/>
                <a:gd name="T105" fmla="*/ 142 h 2339"/>
                <a:gd name="T106" fmla="*/ 658 w 1876"/>
                <a:gd name="T107" fmla="*/ 37 h 2339"/>
                <a:gd name="T108" fmla="*/ 891 w 1876"/>
                <a:gd name="T109" fmla="*/ 0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76" h="2339">
                  <a:moveTo>
                    <a:pt x="932" y="243"/>
                  </a:moveTo>
                  <a:lnTo>
                    <a:pt x="907" y="243"/>
                  </a:lnTo>
                  <a:lnTo>
                    <a:pt x="878" y="244"/>
                  </a:lnTo>
                  <a:lnTo>
                    <a:pt x="847" y="247"/>
                  </a:lnTo>
                  <a:lnTo>
                    <a:pt x="815" y="251"/>
                  </a:lnTo>
                  <a:lnTo>
                    <a:pt x="781" y="256"/>
                  </a:lnTo>
                  <a:lnTo>
                    <a:pt x="747" y="264"/>
                  </a:lnTo>
                  <a:lnTo>
                    <a:pt x="711" y="273"/>
                  </a:lnTo>
                  <a:lnTo>
                    <a:pt x="674" y="285"/>
                  </a:lnTo>
                  <a:lnTo>
                    <a:pt x="637" y="298"/>
                  </a:lnTo>
                  <a:lnTo>
                    <a:pt x="600" y="315"/>
                  </a:lnTo>
                  <a:lnTo>
                    <a:pt x="564" y="335"/>
                  </a:lnTo>
                  <a:lnTo>
                    <a:pt x="527" y="358"/>
                  </a:lnTo>
                  <a:lnTo>
                    <a:pt x="493" y="384"/>
                  </a:lnTo>
                  <a:lnTo>
                    <a:pt x="458" y="415"/>
                  </a:lnTo>
                  <a:lnTo>
                    <a:pt x="427" y="448"/>
                  </a:lnTo>
                  <a:lnTo>
                    <a:pt x="395" y="486"/>
                  </a:lnTo>
                  <a:lnTo>
                    <a:pt x="366" y="527"/>
                  </a:lnTo>
                  <a:lnTo>
                    <a:pt x="341" y="573"/>
                  </a:lnTo>
                  <a:lnTo>
                    <a:pt x="317" y="625"/>
                  </a:lnTo>
                  <a:lnTo>
                    <a:pt x="296" y="680"/>
                  </a:lnTo>
                  <a:lnTo>
                    <a:pt x="279" y="741"/>
                  </a:lnTo>
                  <a:lnTo>
                    <a:pt x="264" y="807"/>
                  </a:lnTo>
                  <a:lnTo>
                    <a:pt x="255" y="880"/>
                  </a:lnTo>
                  <a:lnTo>
                    <a:pt x="248" y="956"/>
                  </a:lnTo>
                  <a:lnTo>
                    <a:pt x="248" y="959"/>
                  </a:lnTo>
                  <a:lnTo>
                    <a:pt x="248" y="962"/>
                  </a:lnTo>
                  <a:lnTo>
                    <a:pt x="247" y="964"/>
                  </a:lnTo>
                  <a:lnTo>
                    <a:pt x="247" y="970"/>
                  </a:lnTo>
                  <a:lnTo>
                    <a:pt x="246" y="983"/>
                  </a:lnTo>
                  <a:lnTo>
                    <a:pt x="244" y="1004"/>
                  </a:lnTo>
                  <a:lnTo>
                    <a:pt x="243" y="1033"/>
                  </a:lnTo>
                  <a:lnTo>
                    <a:pt x="242" y="1069"/>
                  </a:lnTo>
                  <a:lnTo>
                    <a:pt x="242" y="1108"/>
                  </a:lnTo>
                  <a:lnTo>
                    <a:pt x="242" y="1155"/>
                  </a:lnTo>
                  <a:lnTo>
                    <a:pt x="243" y="1205"/>
                  </a:lnTo>
                  <a:lnTo>
                    <a:pt x="247" y="1259"/>
                  </a:lnTo>
                  <a:lnTo>
                    <a:pt x="252" y="1316"/>
                  </a:lnTo>
                  <a:lnTo>
                    <a:pt x="259" y="1375"/>
                  </a:lnTo>
                  <a:lnTo>
                    <a:pt x="268" y="1436"/>
                  </a:lnTo>
                  <a:lnTo>
                    <a:pt x="281" y="1498"/>
                  </a:lnTo>
                  <a:lnTo>
                    <a:pt x="297" y="1560"/>
                  </a:lnTo>
                  <a:lnTo>
                    <a:pt x="316" y="1623"/>
                  </a:lnTo>
                  <a:lnTo>
                    <a:pt x="338" y="1683"/>
                  </a:lnTo>
                  <a:lnTo>
                    <a:pt x="365" y="1743"/>
                  </a:lnTo>
                  <a:lnTo>
                    <a:pt x="395" y="1800"/>
                  </a:lnTo>
                  <a:lnTo>
                    <a:pt x="431" y="1854"/>
                  </a:lnTo>
                  <a:lnTo>
                    <a:pt x="470" y="1904"/>
                  </a:lnTo>
                  <a:lnTo>
                    <a:pt x="515" y="1949"/>
                  </a:lnTo>
                  <a:lnTo>
                    <a:pt x="563" y="1987"/>
                  </a:lnTo>
                  <a:lnTo>
                    <a:pt x="614" y="2020"/>
                  </a:lnTo>
                  <a:lnTo>
                    <a:pt x="670" y="2047"/>
                  </a:lnTo>
                  <a:lnTo>
                    <a:pt x="729" y="2068"/>
                  </a:lnTo>
                  <a:lnTo>
                    <a:pt x="793" y="2084"/>
                  </a:lnTo>
                  <a:lnTo>
                    <a:pt x="860" y="2093"/>
                  </a:lnTo>
                  <a:lnTo>
                    <a:pt x="933" y="2096"/>
                  </a:lnTo>
                  <a:lnTo>
                    <a:pt x="942" y="2096"/>
                  </a:lnTo>
                  <a:lnTo>
                    <a:pt x="1014" y="2093"/>
                  </a:lnTo>
                  <a:lnTo>
                    <a:pt x="1082" y="2084"/>
                  </a:lnTo>
                  <a:lnTo>
                    <a:pt x="1146" y="2068"/>
                  </a:lnTo>
                  <a:lnTo>
                    <a:pt x="1205" y="2047"/>
                  </a:lnTo>
                  <a:lnTo>
                    <a:pt x="1261" y="2020"/>
                  </a:lnTo>
                  <a:lnTo>
                    <a:pt x="1312" y="1987"/>
                  </a:lnTo>
                  <a:lnTo>
                    <a:pt x="1361" y="1949"/>
                  </a:lnTo>
                  <a:lnTo>
                    <a:pt x="1405" y="1904"/>
                  </a:lnTo>
                  <a:lnTo>
                    <a:pt x="1446" y="1854"/>
                  </a:lnTo>
                  <a:lnTo>
                    <a:pt x="1480" y="1800"/>
                  </a:lnTo>
                  <a:lnTo>
                    <a:pt x="1512" y="1743"/>
                  </a:lnTo>
                  <a:lnTo>
                    <a:pt x="1539" y="1683"/>
                  </a:lnTo>
                  <a:lnTo>
                    <a:pt x="1561" y="1623"/>
                  </a:lnTo>
                  <a:lnTo>
                    <a:pt x="1580" y="1560"/>
                  </a:lnTo>
                  <a:lnTo>
                    <a:pt x="1595" y="1498"/>
                  </a:lnTo>
                  <a:lnTo>
                    <a:pt x="1607" y="1436"/>
                  </a:lnTo>
                  <a:lnTo>
                    <a:pt x="1617" y="1375"/>
                  </a:lnTo>
                  <a:lnTo>
                    <a:pt x="1625" y="1316"/>
                  </a:lnTo>
                  <a:lnTo>
                    <a:pt x="1628" y="1259"/>
                  </a:lnTo>
                  <a:lnTo>
                    <a:pt x="1632" y="1205"/>
                  </a:lnTo>
                  <a:lnTo>
                    <a:pt x="1634" y="1155"/>
                  </a:lnTo>
                  <a:lnTo>
                    <a:pt x="1634" y="1110"/>
                  </a:lnTo>
                  <a:lnTo>
                    <a:pt x="1634" y="1069"/>
                  </a:lnTo>
                  <a:lnTo>
                    <a:pt x="1632" y="1033"/>
                  </a:lnTo>
                  <a:lnTo>
                    <a:pt x="1631" y="1005"/>
                  </a:lnTo>
                  <a:lnTo>
                    <a:pt x="1630" y="983"/>
                  </a:lnTo>
                  <a:lnTo>
                    <a:pt x="1628" y="970"/>
                  </a:lnTo>
                  <a:lnTo>
                    <a:pt x="1627" y="964"/>
                  </a:lnTo>
                  <a:lnTo>
                    <a:pt x="1627" y="962"/>
                  </a:lnTo>
                  <a:lnTo>
                    <a:pt x="1627" y="959"/>
                  </a:lnTo>
                  <a:lnTo>
                    <a:pt x="1627" y="956"/>
                  </a:lnTo>
                  <a:lnTo>
                    <a:pt x="1621" y="880"/>
                  </a:lnTo>
                  <a:lnTo>
                    <a:pt x="1611" y="810"/>
                  </a:lnTo>
                  <a:lnTo>
                    <a:pt x="1597" y="744"/>
                  </a:lnTo>
                  <a:lnTo>
                    <a:pt x="1580" y="683"/>
                  </a:lnTo>
                  <a:lnTo>
                    <a:pt x="1560" y="627"/>
                  </a:lnTo>
                  <a:lnTo>
                    <a:pt x="1536" y="577"/>
                  </a:lnTo>
                  <a:lnTo>
                    <a:pt x="1509" y="531"/>
                  </a:lnTo>
                  <a:lnTo>
                    <a:pt x="1480" y="489"/>
                  </a:lnTo>
                  <a:lnTo>
                    <a:pt x="1450" y="450"/>
                  </a:lnTo>
                  <a:lnTo>
                    <a:pt x="1417" y="417"/>
                  </a:lnTo>
                  <a:lnTo>
                    <a:pt x="1383" y="387"/>
                  </a:lnTo>
                  <a:lnTo>
                    <a:pt x="1347" y="360"/>
                  </a:lnTo>
                  <a:lnTo>
                    <a:pt x="1310" y="338"/>
                  </a:lnTo>
                  <a:lnTo>
                    <a:pt x="1273" y="317"/>
                  </a:lnTo>
                  <a:lnTo>
                    <a:pt x="1234" y="300"/>
                  </a:lnTo>
                  <a:lnTo>
                    <a:pt x="1196" y="285"/>
                  </a:lnTo>
                  <a:lnTo>
                    <a:pt x="1158" y="273"/>
                  </a:lnTo>
                  <a:lnTo>
                    <a:pt x="1119" y="264"/>
                  </a:lnTo>
                  <a:lnTo>
                    <a:pt x="1082" y="256"/>
                  </a:lnTo>
                  <a:lnTo>
                    <a:pt x="1045" y="251"/>
                  </a:lnTo>
                  <a:lnTo>
                    <a:pt x="1010" y="247"/>
                  </a:lnTo>
                  <a:lnTo>
                    <a:pt x="975" y="244"/>
                  </a:lnTo>
                  <a:lnTo>
                    <a:pt x="942" y="243"/>
                  </a:lnTo>
                  <a:lnTo>
                    <a:pt x="932" y="243"/>
                  </a:lnTo>
                  <a:close/>
                  <a:moveTo>
                    <a:pt x="933" y="0"/>
                  </a:moveTo>
                  <a:lnTo>
                    <a:pt x="949" y="0"/>
                  </a:lnTo>
                  <a:lnTo>
                    <a:pt x="1037" y="5"/>
                  </a:lnTo>
                  <a:lnTo>
                    <a:pt x="1123" y="15"/>
                  </a:lnTo>
                  <a:lnTo>
                    <a:pt x="1207" y="34"/>
                  </a:lnTo>
                  <a:lnTo>
                    <a:pt x="1285" y="59"/>
                  </a:lnTo>
                  <a:lnTo>
                    <a:pt x="1360" y="89"/>
                  </a:lnTo>
                  <a:lnTo>
                    <a:pt x="1433" y="126"/>
                  </a:lnTo>
                  <a:lnTo>
                    <a:pt x="1466" y="146"/>
                  </a:lnTo>
                  <a:lnTo>
                    <a:pt x="1499" y="169"/>
                  </a:lnTo>
                  <a:lnTo>
                    <a:pt x="1533" y="195"/>
                  </a:lnTo>
                  <a:lnTo>
                    <a:pt x="1568" y="224"/>
                  </a:lnTo>
                  <a:lnTo>
                    <a:pt x="1602" y="256"/>
                  </a:lnTo>
                  <a:lnTo>
                    <a:pt x="1634" y="290"/>
                  </a:lnTo>
                  <a:lnTo>
                    <a:pt x="1667" y="330"/>
                  </a:lnTo>
                  <a:lnTo>
                    <a:pt x="1697" y="372"/>
                  </a:lnTo>
                  <a:lnTo>
                    <a:pt x="1726" y="417"/>
                  </a:lnTo>
                  <a:lnTo>
                    <a:pt x="1754" y="467"/>
                  </a:lnTo>
                  <a:lnTo>
                    <a:pt x="1779" y="522"/>
                  </a:lnTo>
                  <a:lnTo>
                    <a:pt x="1802" y="580"/>
                  </a:lnTo>
                  <a:lnTo>
                    <a:pt x="1822" y="643"/>
                  </a:lnTo>
                  <a:lnTo>
                    <a:pt x="1839" y="711"/>
                  </a:lnTo>
                  <a:lnTo>
                    <a:pt x="1852" y="783"/>
                  </a:lnTo>
                  <a:lnTo>
                    <a:pt x="1863" y="860"/>
                  </a:lnTo>
                  <a:lnTo>
                    <a:pt x="1869" y="942"/>
                  </a:lnTo>
                  <a:lnTo>
                    <a:pt x="1870" y="955"/>
                  </a:lnTo>
                  <a:lnTo>
                    <a:pt x="1872" y="978"/>
                  </a:lnTo>
                  <a:lnTo>
                    <a:pt x="1873" y="1008"/>
                  </a:lnTo>
                  <a:lnTo>
                    <a:pt x="1874" y="1045"/>
                  </a:lnTo>
                  <a:lnTo>
                    <a:pt x="1876" y="1089"/>
                  </a:lnTo>
                  <a:lnTo>
                    <a:pt x="1876" y="1139"/>
                  </a:lnTo>
                  <a:lnTo>
                    <a:pt x="1874" y="1193"/>
                  </a:lnTo>
                  <a:lnTo>
                    <a:pt x="1872" y="1252"/>
                  </a:lnTo>
                  <a:lnTo>
                    <a:pt x="1866" y="1315"/>
                  </a:lnTo>
                  <a:lnTo>
                    <a:pt x="1860" y="1381"/>
                  </a:lnTo>
                  <a:lnTo>
                    <a:pt x="1849" y="1449"/>
                  </a:lnTo>
                  <a:lnTo>
                    <a:pt x="1837" y="1519"/>
                  </a:lnTo>
                  <a:lnTo>
                    <a:pt x="1820" y="1591"/>
                  </a:lnTo>
                  <a:lnTo>
                    <a:pt x="1800" y="1662"/>
                  </a:lnTo>
                  <a:lnTo>
                    <a:pt x="1777" y="1734"/>
                  </a:lnTo>
                  <a:lnTo>
                    <a:pt x="1749" y="1805"/>
                  </a:lnTo>
                  <a:lnTo>
                    <a:pt x="1716" y="1874"/>
                  </a:lnTo>
                  <a:lnTo>
                    <a:pt x="1679" y="1940"/>
                  </a:lnTo>
                  <a:lnTo>
                    <a:pt x="1635" y="2004"/>
                  </a:lnTo>
                  <a:lnTo>
                    <a:pt x="1586" y="2065"/>
                  </a:lnTo>
                  <a:lnTo>
                    <a:pt x="1532" y="2121"/>
                  </a:lnTo>
                  <a:lnTo>
                    <a:pt x="1472" y="2171"/>
                  </a:lnTo>
                  <a:lnTo>
                    <a:pt x="1410" y="2213"/>
                  </a:lnTo>
                  <a:lnTo>
                    <a:pt x="1344" y="2250"/>
                  </a:lnTo>
                  <a:lnTo>
                    <a:pt x="1273" y="2281"/>
                  </a:lnTo>
                  <a:lnTo>
                    <a:pt x="1199" y="2306"/>
                  </a:lnTo>
                  <a:lnTo>
                    <a:pt x="1119" y="2323"/>
                  </a:lnTo>
                  <a:lnTo>
                    <a:pt x="1037" y="2335"/>
                  </a:lnTo>
                  <a:lnTo>
                    <a:pt x="952" y="2339"/>
                  </a:lnTo>
                  <a:lnTo>
                    <a:pt x="922" y="2339"/>
                  </a:lnTo>
                  <a:lnTo>
                    <a:pt x="837" y="2335"/>
                  </a:lnTo>
                  <a:lnTo>
                    <a:pt x="755" y="2323"/>
                  </a:lnTo>
                  <a:lnTo>
                    <a:pt x="677" y="2306"/>
                  </a:lnTo>
                  <a:lnTo>
                    <a:pt x="602" y="2281"/>
                  </a:lnTo>
                  <a:lnTo>
                    <a:pt x="531" y="2250"/>
                  </a:lnTo>
                  <a:lnTo>
                    <a:pt x="465" y="2213"/>
                  </a:lnTo>
                  <a:lnTo>
                    <a:pt x="403" y="2171"/>
                  </a:lnTo>
                  <a:lnTo>
                    <a:pt x="343" y="2121"/>
                  </a:lnTo>
                  <a:lnTo>
                    <a:pt x="289" y="2065"/>
                  </a:lnTo>
                  <a:lnTo>
                    <a:pt x="240" y="2004"/>
                  </a:lnTo>
                  <a:lnTo>
                    <a:pt x="198" y="1940"/>
                  </a:lnTo>
                  <a:lnTo>
                    <a:pt x="160" y="1874"/>
                  </a:lnTo>
                  <a:lnTo>
                    <a:pt x="127" y="1805"/>
                  </a:lnTo>
                  <a:lnTo>
                    <a:pt x="99" y="1734"/>
                  </a:lnTo>
                  <a:lnTo>
                    <a:pt x="75" y="1662"/>
                  </a:lnTo>
                  <a:lnTo>
                    <a:pt x="55" y="1591"/>
                  </a:lnTo>
                  <a:lnTo>
                    <a:pt x="39" y="1519"/>
                  </a:lnTo>
                  <a:lnTo>
                    <a:pt x="26" y="1449"/>
                  </a:lnTo>
                  <a:lnTo>
                    <a:pt x="17" y="1381"/>
                  </a:lnTo>
                  <a:lnTo>
                    <a:pt x="9" y="1315"/>
                  </a:lnTo>
                  <a:lnTo>
                    <a:pt x="5" y="1252"/>
                  </a:lnTo>
                  <a:lnTo>
                    <a:pt x="1" y="1193"/>
                  </a:lnTo>
                  <a:lnTo>
                    <a:pt x="0" y="1139"/>
                  </a:lnTo>
                  <a:lnTo>
                    <a:pt x="0" y="1089"/>
                  </a:lnTo>
                  <a:lnTo>
                    <a:pt x="1" y="1045"/>
                  </a:lnTo>
                  <a:lnTo>
                    <a:pt x="2" y="1008"/>
                  </a:lnTo>
                  <a:lnTo>
                    <a:pt x="5" y="978"/>
                  </a:lnTo>
                  <a:lnTo>
                    <a:pt x="6" y="955"/>
                  </a:lnTo>
                  <a:lnTo>
                    <a:pt x="8" y="942"/>
                  </a:lnTo>
                  <a:lnTo>
                    <a:pt x="13" y="859"/>
                  </a:lnTo>
                  <a:lnTo>
                    <a:pt x="23" y="782"/>
                  </a:lnTo>
                  <a:lnTo>
                    <a:pt x="37" y="709"/>
                  </a:lnTo>
                  <a:lnTo>
                    <a:pt x="54" y="642"/>
                  </a:lnTo>
                  <a:lnTo>
                    <a:pt x="75" y="578"/>
                  </a:lnTo>
                  <a:lnTo>
                    <a:pt x="97" y="519"/>
                  </a:lnTo>
                  <a:lnTo>
                    <a:pt x="124" y="465"/>
                  </a:lnTo>
                  <a:lnTo>
                    <a:pt x="152" y="415"/>
                  </a:lnTo>
                  <a:lnTo>
                    <a:pt x="181" y="368"/>
                  </a:lnTo>
                  <a:lnTo>
                    <a:pt x="212" y="326"/>
                  </a:lnTo>
                  <a:lnTo>
                    <a:pt x="244" y="288"/>
                  </a:lnTo>
                  <a:lnTo>
                    <a:pt x="277" y="252"/>
                  </a:lnTo>
                  <a:lnTo>
                    <a:pt x="312" y="220"/>
                  </a:lnTo>
                  <a:lnTo>
                    <a:pt x="346" y="191"/>
                  </a:lnTo>
                  <a:lnTo>
                    <a:pt x="380" y="166"/>
                  </a:lnTo>
                  <a:lnTo>
                    <a:pt x="415" y="142"/>
                  </a:lnTo>
                  <a:lnTo>
                    <a:pt x="449" y="123"/>
                  </a:lnTo>
                  <a:lnTo>
                    <a:pt x="519" y="87"/>
                  </a:lnTo>
                  <a:lnTo>
                    <a:pt x="589" y="58"/>
                  </a:lnTo>
                  <a:lnTo>
                    <a:pt x="658" y="37"/>
                  </a:lnTo>
                  <a:lnTo>
                    <a:pt x="724" y="21"/>
                  </a:lnTo>
                  <a:lnTo>
                    <a:pt x="785" y="10"/>
                  </a:lnTo>
                  <a:lnTo>
                    <a:pt x="842" y="4"/>
                  </a:lnTo>
                  <a:lnTo>
                    <a:pt x="891" y="0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7542213" y="3403601"/>
              <a:ext cx="2932113" cy="1595438"/>
            </a:xfrm>
            <a:custGeom>
              <a:avLst/>
              <a:gdLst>
                <a:gd name="T0" fmla="*/ 1334 w 3696"/>
                <a:gd name="T1" fmla="*/ 51 h 2010"/>
                <a:gd name="T2" fmla="*/ 1341 w 3696"/>
                <a:gd name="T3" fmla="*/ 180 h 2010"/>
                <a:gd name="T4" fmla="*/ 1272 w 3696"/>
                <a:gd name="T5" fmla="*/ 242 h 2010"/>
                <a:gd name="T6" fmla="*/ 1121 w 3696"/>
                <a:gd name="T7" fmla="*/ 333 h 2010"/>
                <a:gd name="T8" fmla="*/ 872 w 3696"/>
                <a:gd name="T9" fmla="*/ 457 h 2010"/>
                <a:gd name="T10" fmla="*/ 553 w 3696"/>
                <a:gd name="T11" fmla="*/ 576 h 2010"/>
                <a:gd name="T12" fmla="*/ 344 w 3696"/>
                <a:gd name="T13" fmla="*/ 692 h 2010"/>
                <a:gd name="T14" fmla="*/ 265 w 3696"/>
                <a:gd name="T15" fmla="*/ 880 h 2010"/>
                <a:gd name="T16" fmla="*/ 244 w 3696"/>
                <a:gd name="T17" fmla="*/ 1100 h 2010"/>
                <a:gd name="T18" fmla="*/ 246 w 3696"/>
                <a:gd name="T19" fmla="*/ 1263 h 2010"/>
                <a:gd name="T20" fmla="*/ 322 w 3696"/>
                <a:gd name="T21" fmla="*/ 1431 h 2010"/>
                <a:gd name="T22" fmla="*/ 591 w 3696"/>
                <a:gd name="T23" fmla="*/ 1549 h 2010"/>
                <a:gd name="T24" fmla="*/ 1017 w 3696"/>
                <a:gd name="T25" fmla="*/ 1677 h 2010"/>
                <a:gd name="T26" fmla="*/ 1584 w 3696"/>
                <a:gd name="T27" fmla="*/ 1760 h 2010"/>
                <a:gd name="T28" fmla="*/ 2237 w 3696"/>
                <a:gd name="T29" fmla="*/ 1750 h 2010"/>
                <a:gd name="T30" fmla="*/ 2778 w 3696"/>
                <a:gd name="T31" fmla="*/ 1653 h 2010"/>
                <a:gd name="T32" fmla="*/ 3173 w 3696"/>
                <a:gd name="T33" fmla="*/ 1524 h 2010"/>
                <a:gd name="T34" fmla="*/ 3407 w 3696"/>
                <a:gd name="T35" fmla="*/ 1415 h 2010"/>
                <a:gd name="T36" fmla="*/ 3452 w 3696"/>
                <a:gd name="T37" fmla="*/ 1214 h 2010"/>
                <a:gd name="T38" fmla="*/ 3448 w 3696"/>
                <a:gd name="T39" fmla="*/ 1011 h 2010"/>
                <a:gd name="T40" fmla="*/ 3409 w 3696"/>
                <a:gd name="T41" fmla="*/ 800 h 2010"/>
                <a:gd name="T42" fmla="*/ 3292 w 3696"/>
                <a:gd name="T43" fmla="*/ 637 h 2010"/>
                <a:gd name="T44" fmla="*/ 3008 w 3696"/>
                <a:gd name="T45" fmla="*/ 533 h 2010"/>
                <a:gd name="T46" fmla="*/ 2713 w 3696"/>
                <a:gd name="T47" fmla="*/ 407 h 2010"/>
                <a:gd name="T48" fmla="*/ 2500 w 3696"/>
                <a:gd name="T49" fmla="*/ 291 h 2010"/>
                <a:gd name="T50" fmla="*/ 2397 w 3696"/>
                <a:gd name="T51" fmla="*/ 225 h 2010"/>
                <a:gd name="T52" fmla="*/ 2340 w 3696"/>
                <a:gd name="T53" fmla="*/ 129 h 2010"/>
                <a:gd name="T54" fmla="*/ 2403 w 3696"/>
                <a:gd name="T55" fmla="*/ 16 h 2010"/>
                <a:gd name="T56" fmla="*/ 2531 w 3696"/>
                <a:gd name="T57" fmla="*/ 22 h 2010"/>
                <a:gd name="T58" fmla="*/ 2606 w 3696"/>
                <a:gd name="T59" fmla="*/ 70 h 2010"/>
                <a:gd name="T60" fmla="*/ 2801 w 3696"/>
                <a:gd name="T61" fmla="*/ 180 h 2010"/>
                <a:gd name="T62" fmla="*/ 3082 w 3696"/>
                <a:gd name="T63" fmla="*/ 301 h 2010"/>
                <a:gd name="T64" fmla="*/ 3287 w 3696"/>
                <a:gd name="T65" fmla="*/ 365 h 2010"/>
                <a:gd name="T66" fmla="*/ 3515 w 3696"/>
                <a:gd name="T67" fmla="*/ 510 h 2010"/>
                <a:gd name="T68" fmla="*/ 3635 w 3696"/>
                <a:gd name="T69" fmla="*/ 712 h 2010"/>
                <a:gd name="T70" fmla="*/ 3684 w 3696"/>
                <a:gd name="T71" fmla="*/ 922 h 2010"/>
                <a:gd name="T72" fmla="*/ 3694 w 3696"/>
                <a:gd name="T73" fmla="*/ 1093 h 2010"/>
                <a:gd name="T74" fmla="*/ 3696 w 3696"/>
                <a:gd name="T75" fmla="*/ 1160 h 2010"/>
                <a:gd name="T76" fmla="*/ 3685 w 3696"/>
                <a:gd name="T77" fmla="*/ 1361 h 2010"/>
                <a:gd name="T78" fmla="*/ 3640 w 3696"/>
                <a:gd name="T79" fmla="*/ 1546 h 2010"/>
                <a:gd name="T80" fmla="*/ 3569 w 3696"/>
                <a:gd name="T81" fmla="*/ 1603 h 2010"/>
                <a:gd name="T82" fmla="*/ 3396 w 3696"/>
                <a:gd name="T83" fmla="*/ 1693 h 2010"/>
                <a:gd name="T84" fmla="*/ 3086 w 3696"/>
                <a:gd name="T85" fmla="*/ 1815 h 2010"/>
                <a:gd name="T86" fmla="*/ 2651 w 3696"/>
                <a:gd name="T87" fmla="*/ 1931 h 2010"/>
                <a:gd name="T88" fmla="*/ 2100 w 3696"/>
                <a:gd name="T89" fmla="*/ 2003 h 2010"/>
                <a:gd name="T90" fmla="*/ 1464 w 3696"/>
                <a:gd name="T91" fmla="*/ 1993 h 2010"/>
                <a:gd name="T92" fmla="*/ 919 w 3696"/>
                <a:gd name="T93" fmla="*/ 1903 h 2010"/>
                <a:gd name="T94" fmla="*/ 503 w 3696"/>
                <a:gd name="T95" fmla="*/ 1776 h 2010"/>
                <a:gd name="T96" fmla="*/ 226 w 3696"/>
                <a:gd name="T97" fmla="*/ 1656 h 2010"/>
                <a:gd name="T98" fmla="*/ 99 w 3696"/>
                <a:gd name="T99" fmla="*/ 1585 h 2010"/>
                <a:gd name="T100" fmla="*/ 35 w 3696"/>
                <a:gd name="T101" fmla="*/ 1488 h 2010"/>
                <a:gd name="T102" fmla="*/ 4 w 3696"/>
                <a:gd name="T103" fmla="*/ 1271 h 2010"/>
                <a:gd name="T104" fmla="*/ 0 w 3696"/>
                <a:gd name="T105" fmla="*/ 1117 h 2010"/>
                <a:gd name="T106" fmla="*/ 6 w 3696"/>
                <a:gd name="T107" fmla="*/ 998 h 2010"/>
                <a:gd name="T108" fmla="*/ 35 w 3696"/>
                <a:gd name="T109" fmla="*/ 798 h 2010"/>
                <a:gd name="T110" fmla="*/ 122 w 3696"/>
                <a:gd name="T111" fmla="*/ 587 h 2010"/>
                <a:gd name="T112" fmla="*/ 303 w 3696"/>
                <a:gd name="T113" fmla="*/ 412 h 2010"/>
                <a:gd name="T114" fmla="*/ 485 w 3696"/>
                <a:gd name="T115" fmla="*/ 344 h 2010"/>
                <a:gd name="T116" fmla="*/ 792 w 3696"/>
                <a:gd name="T117" fmla="*/ 229 h 2010"/>
                <a:gd name="T118" fmla="*/ 1025 w 3696"/>
                <a:gd name="T119" fmla="*/ 108 h 2010"/>
                <a:gd name="T120" fmla="*/ 1152 w 3696"/>
                <a:gd name="T121" fmla="*/ 30 h 2010"/>
                <a:gd name="T122" fmla="*/ 1242 w 3696"/>
                <a:gd name="T123" fmla="*/ 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96" h="2010">
                  <a:moveTo>
                    <a:pt x="1242" y="0"/>
                  </a:moveTo>
                  <a:lnTo>
                    <a:pt x="1268" y="4"/>
                  </a:lnTo>
                  <a:lnTo>
                    <a:pt x="1293" y="14"/>
                  </a:lnTo>
                  <a:lnTo>
                    <a:pt x="1314" y="30"/>
                  </a:lnTo>
                  <a:lnTo>
                    <a:pt x="1334" y="51"/>
                  </a:lnTo>
                  <a:lnTo>
                    <a:pt x="1348" y="75"/>
                  </a:lnTo>
                  <a:lnTo>
                    <a:pt x="1354" y="102"/>
                  </a:lnTo>
                  <a:lnTo>
                    <a:pt x="1355" y="128"/>
                  </a:lnTo>
                  <a:lnTo>
                    <a:pt x="1352" y="155"/>
                  </a:lnTo>
                  <a:lnTo>
                    <a:pt x="1341" y="180"/>
                  </a:lnTo>
                  <a:lnTo>
                    <a:pt x="1325" y="202"/>
                  </a:lnTo>
                  <a:lnTo>
                    <a:pt x="1304" y="221"/>
                  </a:lnTo>
                  <a:lnTo>
                    <a:pt x="1299" y="223"/>
                  </a:lnTo>
                  <a:lnTo>
                    <a:pt x="1288" y="231"/>
                  </a:lnTo>
                  <a:lnTo>
                    <a:pt x="1272" y="242"/>
                  </a:lnTo>
                  <a:lnTo>
                    <a:pt x="1251" y="255"/>
                  </a:lnTo>
                  <a:lnTo>
                    <a:pt x="1226" y="271"/>
                  </a:lnTo>
                  <a:lnTo>
                    <a:pt x="1195" y="289"/>
                  </a:lnTo>
                  <a:lnTo>
                    <a:pt x="1160" y="311"/>
                  </a:lnTo>
                  <a:lnTo>
                    <a:pt x="1121" y="333"/>
                  </a:lnTo>
                  <a:lnTo>
                    <a:pt x="1078" y="357"/>
                  </a:lnTo>
                  <a:lnTo>
                    <a:pt x="1032" y="381"/>
                  </a:lnTo>
                  <a:lnTo>
                    <a:pt x="981" y="406"/>
                  </a:lnTo>
                  <a:lnTo>
                    <a:pt x="928" y="432"/>
                  </a:lnTo>
                  <a:lnTo>
                    <a:pt x="872" y="457"/>
                  </a:lnTo>
                  <a:lnTo>
                    <a:pt x="813" y="484"/>
                  </a:lnTo>
                  <a:lnTo>
                    <a:pt x="751" y="509"/>
                  </a:lnTo>
                  <a:lnTo>
                    <a:pt x="688" y="533"/>
                  </a:lnTo>
                  <a:lnTo>
                    <a:pt x="620" y="555"/>
                  </a:lnTo>
                  <a:lnTo>
                    <a:pt x="553" y="576"/>
                  </a:lnTo>
                  <a:lnTo>
                    <a:pt x="483" y="596"/>
                  </a:lnTo>
                  <a:lnTo>
                    <a:pt x="441" y="613"/>
                  </a:lnTo>
                  <a:lnTo>
                    <a:pt x="404" y="636"/>
                  </a:lnTo>
                  <a:lnTo>
                    <a:pt x="372" y="662"/>
                  </a:lnTo>
                  <a:lnTo>
                    <a:pt x="344" y="692"/>
                  </a:lnTo>
                  <a:lnTo>
                    <a:pt x="322" y="724"/>
                  </a:lnTo>
                  <a:lnTo>
                    <a:pt x="303" y="760"/>
                  </a:lnTo>
                  <a:lnTo>
                    <a:pt x="287" y="798"/>
                  </a:lnTo>
                  <a:lnTo>
                    <a:pt x="274" y="838"/>
                  </a:lnTo>
                  <a:lnTo>
                    <a:pt x="265" y="880"/>
                  </a:lnTo>
                  <a:lnTo>
                    <a:pt x="257" y="922"/>
                  </a:lnTo>
                  <a:lnTo>
                    <a:pt x="251" y="966"/>
                  </a:lnTo>
                  <a:lnTo>
                    <a:pt x="248" y="1011"/>
                  </a:lnTo>
                  <a:lnTo>
                    <a:pt x="245" y="1055"/>
                  </a:lnTo>
                  <a:lnTo>
                    <a:pt x="244" y="1100"/>
                  </a:lnTo>
                  <a:lnTo>
                    <a:pt x="242" y="1110"/>
                  </a:lnTo>
                  <a:lnTo>
                    <a:pt x="242" y="1122"/>
                  </a:lnTo>
                  <a:lnTo>
                    <a:pt x="242" y="1166"/>
                  </a:lnTo>
                  <a:lnTo>
                    <a:pt x="244" y="1213"/>
                  </a:lnTo>
                  <a:lnTo>
                    <a:pt x="246" y="1263"/>
                  </a:lnTo>
                  <a:lnTo>
                    <a:pt x="250" y="1314"/>
                  </a:lnTo>
                  <a:lnTo>
                    <a:pt x="255" y="1360"/>
                  </a:lnTo>
                  <a:lnTo>
                    <a:pt x="261" y="1400"/>
                  </a:lnTo>
                  <a:lnTo>
                    <a:pt x="288" y="1414"/>
                  </a:lnTo>
                  <a:lnTo>
                    <a:pt x="322" y="1431"/>
                  </a:lnTo>
                  <a:lnTo>
                    <a:pt x="363" y="1452"/>
                  </a:lnTo>
                  <a:lnTo>
                    <a:pt x="410" y="1474"/>
                  </a:lnTo>
                  <a:lnTo>
                    <a:pt x="463" y="1499"/>
                  </a:lnTo>
                  <a:lnTo>
                    <a:pt x="524" y="1524"/>
                  </a:lnTo>
                  <a:lnTo>
                    <a:pt x="591" y="1549"/>
                  </a:lnTo>
                  <a:lnTo>
                    <a:pt x="664" y="1575"/>
                  </a:lnTo>
                  <a:lnTo>
                    <a:pt x="743" y="1602"/>
                  </a:lnTo>
                  <a:lnTo>
                    <a:pt x="829" y="1628"/>
                  </a:lnTo>
                  <a:lnTo>
                    <a:pt x="920" y="1653"/>
                  </a:lnTo>
                  <a:lnTo>
                    <a:pt x="1017" y="1677"/>
                  </a:lnTo>
                  <a:lnTo>
                    <a:pt x="1120" y="1698"/>
                  </a:lnTo>
                  <a:lnTo>
                    <a:pt x="1227" y="1718"/>
                  </a:lnTo>
                  <a:lnTo>
                    <a:pt x="1341" y="1735"/>
                  </a:lnTo>
                  <a:lnTo>
                    <a:pt x="1460" y="1750"/>
                  </a:lnTo>
                  <a:lnTo>
                    <a:pt x="1584" y="1760"/>
                  </a:lnTo>
                  <a:lnTo>
                    <a:pt x="1714" y="1767"/>
                  </a:lnTo>
                  <a:lnTo>
                    <a:pt x="1849" y="1768"/>
                  </a:lnTo>
                  <a:lnTo>
                    <a:pt x="1984" y="1767"/>
                  </a:lnTo>
                  <a:lnTo>
                    <a:pt x="2113" y="1760"/>
                  </a:lnTo>
                  <a:lnTo>
                    <a:pt x="2237" y="1750"/>
                  </a:lnTo>
                  <a:lnTo>
                    <a:pt x="2356" y="1735"/>
                  </a:lnTo>
                  <a:lnTo>
                    <a:pt x="2470" y="1718"/>
                  </a:lnTo>
                  <a:lnTo>
                    <a:pt x="2578" y="1698"/>
                  </a:lnTo>
                  <a:lnTo>
                    <a:pt x="2682" y="1677"/>
                  </a:lnTo>
                  <a:lnTo>
                    <a:pt x="2778" y="1653"/>
                  </a:lnTo>
                  <a:lnTo>
                    <a:pt x="2869" y="1628"/>
                  </a:lnTo>
                  <a:lnTo>
                    <a:pt x="2954" y="1603"/>
                  </a:lnTo>
                  <a:lnTo>
                    <a:pt x="3033" y="1577"/>
                  </a:lnTo>
                  <a:lnTo>
                    <a:pt x="3106" y="1550"/>
                  </a:lnTo>
                  <a:lnTo>
                    <a:pt x="3173" y="1524"/>
                  </a:lnTo>
                  <a:lnTo>
                    <a:pt x="3233" y="1499"/>
                  </a:lnTo>
                  <a:lnTo>
                    <a:pt x="3287" y="1475"/>
                  </a:lnTo>
                  <a:lnTo>
                    <a:pt x="3333" y="1452"/>
                  </a:lnTo>
                  <a:lnTo>
                    <a:pt x="3374" y="1433"/>
                  </a:lnTo>
                  <a:lnTo>
                    <a:pt x="3407" y="1415"/>
                  </a:lnTo>
                  <a:lnTo>
                    <a:pt x="3434" y="1400"/>
                  </a:lnTo>
                  <a:lnTo>
                    <a:pt x="3441" y="1360"/>
                  </a:lnTo>
                  <a:lnTo>
                    <a:pt x="3446" y="1314"/>
                  </a:lnTo>
                  <a:lnTo>
                    <a:pt x="3450" y="1265"/>
                  </a:lnTo>
                  <a:lnTo>
                    <a:pt x="3452" y="1214"/>
                  </a:lnTo>
                  <a:lnTo>
                    <a:pt x="3454" y="1166"/>
                  </a:lnTo>
                  <a:lnTo>
                    <a:pt x="3454" y="1122"/>
                  </a:lnTo>
                  <a:lnTo>
                    <a:pt x="3452" y="1100"/>
                  </a:lnTo>
                  <a:lnTo>
                    <a:pt x="3451" y="1056"/>
                  </a:lnTo>
                  <a:lnTo>
                    <a:pt x="3448" y="1011"/>
                  </a:lnTo>
                  <a:lnTo>
                    <a:pt x="3444" y="967"/>
                  </a:lnTo>
                  <a:lnTo>
                    <a:pt x="3439" y="924"/>
                  </a:lnTo>
                  <a:lnTo>
                    <a:pt x="3431" y="880"/>
                  </a:lnTo>
                  <a:lnTo>
                    <a:pt x="3422" y="839"/>
                  </a:lnTo>
                  <a:lnTo>
                    <a:pt x="3409" y="800"/>
                  </a:lnTo>
                  <a:lnTo>
                    <a:pt x="3393" y="761"/>
                  </a:lnTo>
                  <a:lnTo>
                    <a:pt x="3374" y="725"/>
                  </a:lnTo>
                  <a:lnTo>
                    <a:pt x="3351" y="692"/>
                  </a:lnTo>
                  <a:lnTo>
                    <a:pt x="3324" y="663"/>
                  </a:lnTo>
                  <a:lnTo>
                    <a:pt x="3292" y="637"/>
                  </a:lnTo>
                  <a:lnTo>
                    <a:pt x="3255" y="614"/>
                  </a:lnTo>
                  <a:lnTo>
                    <a:pt x="3213" y="596"/>
                  </a:lnTo>
                  <a:lnTo>
                    <a:pt x="3143" y="577"/>
                  </a:lnTo>
                  <a:lnTo>
                    <a:pt x="3074" y="556"/>
                  </a:lnTo>
                  <a:lnTo>
                    <a:pt x="3008" y="533"/>
                  </a:lnTo>
                  <a:lnTo>
                    <a:pt x="2945" y="509"/>
                  </a:lnTo>
                  <a:lnTo>
                    <a:pt x="2883" y="485"/>
                  </a:lnTo>
                  <a:lnTo>
                    <a:pt x="2823" y="459"/>
                  </a:lnTo>
                  <a:lnTo>
                    <a:pt x="2768" y="433"/>
                  </a:lnTo>
                  <a:lnTo>
                    <a:pt x="2713" y="407"/>
                  </a:lnTo>
                  <a:lnTo>
                    <a:pt x="2663" y="382"/>
                  </a:lnTo>
                  <a:lnTo>
                    <a:pt x="2617" y="357"/>
                  </a:lnTo>
                  <a:lnTo>
                    <a:pt x="2575" y="334"/>
                  </a:lnTo>
                  <a:lnTo>
                    <a:pt x="2535" y="312"/>
                  </a:lnTo>
                  <a:lnTo>
                    <a:pt x="2500" y="291"/>
                  </a:lnTo>
                  <a:lnTo>
                    <a:pt x="2470" y="272"/>
                  </a:lnTo>
                  <a:lnTo>
                    <a:pt x="2445" y="256"/>
                  </a:lnTo>
                  <a:lnTo>
                    <a:pt x="2424" y="243"/>
                  </a:lnTo>
                  <a:lnTo>
                    <a:pt x="2408" y="233"/>
                  </a:lnTo>
                  <a:lnTo>
                    <a:pt x="2397" y="225"/>
                  </a:lnTo>
                  <a:lnTo>
                    <a:pt x="2392" y="221"/>
                  </a:lnTo>
                  <a:lnTo>
                    <a:pt x="2371" y="202"/>
                  </a:lnTo>
                  <a:lnTo>
                    <a:pt x="2355" y="181"/>
                  </a:lnTo>
                  <a:lnTo>
                    <a:pt x="2344" y="156"/>
                  </a:lnTo>
                  <a:lnTo>
                    <a:pt x="2340" y="129"/>
                  </a:lnTo>
                  <a:lnTo>
                    <a:pt x="2342" y="103"/>
                  </a:lnTo>
                  <a:lnTo>
                    <a:pt x="2348" y="77"/>
                  </a:lnTo>
                  <a:lnTo>
                    <a:pt x="2362" y="53"/>
                  </a:lnTo>
                  <a:lnTo>
                    <a:pt x="2380" y="32"/>
                  </a:lnTo>
                  <a:lnTo>
                    <a:pt x="2403" y="16"/>
                  </a:lnTo>
                  <a:lnTo>
                    <a:pt x="2428" y="5"/>
                  </a:lnTo>
                  <a:lnTo>
                    <a:pt x="2454" y="1"/>
                  </a:lnTo>
                  <a:lnTo>
                    <a:pt x="2481" y="3"/>
                  </a:lnTo>
                  <a:lnTo>
                    <a:pt x="2507" y="9"/>
                  </a:lnTo>
                  <a:lnTo>
                    <a:pt x="2531" y="22"/>
                  </a:lnTo>
                  <a:lnTo>
                    <a:pt x="2535" y="25"/>
                  </a:lnTo>
                  <a:lnTo>
                    <a:pt x="2544" y="32"/>
                  </a:lnTo>
                  <a:lnTo>
                    <a:pt x="2560" y="41"/>
                  </a:lnTo>
                  <a:lnTo>
                    <a:pt x="2580" y="54"/>
                  </a:lnTo>
                  <a:lnTo>
                    <a:pt x="2606" y="70"/>
                  </a:lnTo>
                  <a:lnTo>
                    <a:pt x="2637" y="88"/>
                  </a:lnTo>
                  <a:lnTo>
                    <a:pt x="2671" y="110"/>
                  </a:lnTo>
                  <a:lnTo>
                    <a:pt x="2711" y="131"/>
                  </a:lnTo>
                  <a:lnTo>
                    <a:pt x="2753" y="155"/>
                  </a:lnTo>
                  <a:lnTo>
                    <a:pt x="2801" y="180"/>
                  </a:lnTo>
                  <a:lnTo>
                    <a:pt x="2851" y="203"/>
                  </a:lnTo>
                  <a:lnTo>
                    <a:pt x="2905" y="229"/>
                  </a:lnTo>
                  <a:lnTo>
                    <a:pt x="2961" y="254"/>
                  </a:lnTo>
                  <a:lnTo>
                    <a:pt x="3020" y="279"/>
                  </a:lnTo>
                  <a:lnTo>
                    <a:pt x="3082" y="301"/>
                  </a:lnTo>
                  <a:lnTo>
                    <a:pt x="3146" y="324"/>
                  </a:lnTo>
                  <a:lnTo>
                    <a:pt x="3210" y="344"/>
                  </a:lnTo>
                  <a:lnTo>
                    <a:pt x="3278" y="362"/>
                  </a:lnTo>
                  <a:lnTo>
                    <a:pt x="3282" y="363"/>
                  </a:lnTo>
                  <a:lnTo>
                    <a:pt x="3287" y="365"/>
                  </a:lnTo>
                  <a:lnTo>
                    <a:pt x="3343" y="387"/>
                  </a:lnTo>
                  <a:lnTo>
                    <a:pt x="3393" y="414"/>
                  </a:lnTo>
                  <a:lnTo>
                    <a:pt x="3438" y="443"/>
                  </a:lnTo>
                  <a:lnTo>
                    <a:pt x="3479" y="474"/>
                  </a:lnTo>
                  <a:lnTo>
                    <a:pt x="3515" y="510"/>
                  </a:lnTo>
                  <a:lnTo>
                    <a:pt x="3546" y="547"/>
                  </a:lnTo>
                  <a:lnTo>
                    <a:pt x="3574" y="587"/>
                  </a:lnTo>
                  <a:lnTo>
                    <a:pt x="3598" y="628"/>
                  </a:lnTo>
                  <a:lnTo>
                    <a:pt x="3618" y="670"/>
                  </a:lnTo>
                  <a:lnTo>
                    <a:pt x="3635" y="712"/>
                  </a:lnTo>
                  <a:lnTo>
                    <a:pt x="3649" y="755"/>
                  </a:lnTo>
                  <a:lnTo>
                    <a:pt x="3661" y="798"/>
                  </a:lnTo>
                  <a:lnTo>
                    <a:pt x="3671" y="840"/>
                  </a:lnTo>
                  <a:lnTo>
                    <a:pt x="3677" y="883"/>
                  </a:lnTo>
                  <a:lnTo>
                    <a:pt x="3684" y="922"/>
                  </a:lnTo>
                  <a:lnTo>
                    <a:pt x="3688" y="961"/>
                  </a:lnTo>
                  <a:lnTo>
                    <a:pt x="3690" y="998"/>
                  </a:lnTo>
                  <a:lnTo>
                    <a:pt x="3692" y="1032"/>
                  </a:lnTo>
                  <a:lnTo>
                    <a:pt x="3693" y="1064"/>
                  </a:lnTo>
                  <a:lnTo>
                    <a:pt x="3694" y="1093"/>
                  </a:lnTo>
                  <a:lnTo>
                    <a:pt x="3694" y="1105"/>
                  </a:lnTo>
                  <a:lnTo>
                    <a:pt x="3696" y="1115"/>
                  </a:lnTo>
                  <a:lnTo>
                    <a:pt x="3696" y="1118"/>
                  </a:lnTo>
                  <a:lnTo>
                    <a:pt x="3696" y="1135"/>
                  </a:lnTo>
                  <a:lnTo>
                    <a:pt x="3696" y="1160"/>
                  </a:lnTo>
                  <a:lnTo>
                    <a:pt x="3694" y="1193"/>
                  </a:lnTo>
                  <a:lnTo>
                    <a:pt x="3694" y="1230"/>
                  </a:lnTo>
                  <a:lnTo>
                    <a:pt x="3692" y="1271"/>
                  </a:lnTo>
                  <a:lnTo>
                    <a:pt x="3689" y="1316"/>
                  </a:lnTo>
                  <a:lnTo>
                    <a:pt x="3685" y="1361"/>
                  </a:lnTo>
                  <a:lnTo>
                    <a:pt x="3680" y="1406"/>
                  </a:lnTo>
                  <a:lnTo>
                    <a:pt x="3672" y="1448"/>
                  </a:lnTo>
                  <a:lnTo>
                    <a:pt x="3663" y="1489"/>
                  </a:lnTo>
                  <a:lnTo>
                    <a:pt x="3652" y="1524"/>
                  </a:lnTo>
                  <a:lnTo>
                    <a:pt x="3640" y="1546"/>
                  </a:lnTo>
                  <a:lnTo>
                    <a:pt x="3624" y="1566"/>
                  </a:lnTo>
                  <a:lnTo>
                    <a:pt x="3606" y="1581"/>
                  </a:lnTo>
                  <a:lnTo>
                    <a:pt x="3599" y="1585"/>
                  </a:lnTo>
                  <a:lnTo>
                    <a:pt x="3587" y="1592"/>
                  </a:lnTo>
                  <a:lnTo>
                    <a:pt x="3569" y="1603"/>
                  </a:lnTo>
                  <a:lnTo>
                    <a:pt x="3545" y="1616"/>
                  </a:lnTo>
                  <a:lnTo>
                    <a:pt x="3516" y="1632"/>
                  </a:lnTo>
                  <a:lnTo>
                    <a:pt x="3482" y="1651"/>
                  </a:lnTo>
                  <a:lnTo>
                    <a:pt x="3441" y="1670"/>
                  </a:lnTo>
                  <a:lnTo>
                    <a:pt x="3396" y="1693"/>
                  </a:lnTo>
                  <a:lnTo>
                    <a:pt x="3344" y="1715"/>
                  </a:lnTo>
                  <a:lnTo>
                    <a:pt x="3287" y="1739"/>
                  </a:lnTo>
                  <a:lnTo>
                    <a:pt x="3225" y="1764"/>
                  </a:lnTo>
                  <a:lnTo>
                    <a:pt x="3159" y="1789"/>
                  </a:lnTo>
                  <a:lnTo>
                    <a:pt x="3086" y="1815"/>
                  </a:lnTo>
                  <a:lnTo>
                    <a:pt x="3010" y="1840"/>
                  </a:lnTo>
                  <a:lnTo>
                    <a:pt x="2928" y="1865"/>
                  </a:lnTo>
                  <a:lnTo>
                    <a:pt x="2840" y="1889"/>
                  </a:lnTo>
                  <a:lnTo>
                    <a:pt x="2748" y="1911"/>
                  </a:lnTo>
                  <a:lnTo>
                    <a:pt x="2651" y="1931"/>
                  </a:lnTo>
                  <a:lnTo>
                    <a:pt x="2551" y="1951"/>
                  </a:lnTo>
                  <a:lnTo>
                    <a:pt x="2445" y="1968"/>
                  </a:lnTo>
                  <a:lnTo>
                    <a:pt x="2334" y="1982"/>
                  </a:lnTo>
                  <a:lnTo>
                    <a:pt x="2220" y="1994"/>
                  </a:lnTo>
                  <a:lnTo>
                    <a:pt x="2100" y="2003"/>
                  </a:lnTo>
                  <a:lnTo>
                    <a:pt x="1977" y="2009"/>
                  </a:lnTo>
                  <a:lnTo>
                    <a:pt x="1849" y="2010"/>
                  </a:lnTo>
                  <a:lnTo>
                    <a:pt x="1716" y="2009"/>
                  </a:lnTo>
                  <a:lnTo>
                    <a:pt x="1588" y="2002"/>
                  </a:lnTo>
                  <a:lnTo>
                    <a:pt x="1464" y="1993"/>
                  </a:lnTo>
                  <a:lnTo>
                    <a:pt x="1345" y="1980"/>
                  </a:lnTo>
                  <a:lnTo>
                    <a:pt x="1231" y="1964"/>
                  </a:lnTo>
                  <a:lnTo>
                    <a:pt x="1121" y="1947"/>
                  </a:lnTo>
                  <a:lnTo>
                    <a:pt x="1018" y="1926"/>
                  </a:lnTo>
                  <a:lnTo>
                    <a:pt x="919" y="1903"/>
                  </a:lnTo>
                  <a:lnTo>
                    <a:pt x="825" y="1879"/>
                  </a:lnTo>
                  <a:lnTo>
                    <a:pt x="737" y="1854"/>
                  </a:lnTo>
                  <a:lnTo>
                    <a:pt x="653" y="1829"/>
                  </a:lnTo>
                  <a:lnTo>
                    <a:pt x="575" y="1803"/>
                  </a:lnTo>
                  <a:lnTo>
                    <a:pt x="503" y="1776"/>
                  </a:lnTo>
                  <a:lnTo>
                    <a:pt x="437" y="1750"/>
                  </a:lnTo>
                  <a:lnTo>
                    <a:pt x="376" y="1725"/>
                  </a:lnTo>
                  <a:lnTo>
                    <a:pt x="320" y="1701"/>
                  </a:lnTo>
                  <a:lnTo>
                    <a:pt x="270" y="1677"/>
                  </a:lnTo>
                  <a:lnTo>
                    <a:pt x="226" y="1656"/>
                  </a:lnTo>
                  <a:lnTo>
                    <a:pt x="189" y="1636"/>
                  </a:lnTo>
                  <a:lnTo>
                    <a:pt x="158" y="1619"/>
                  </a:lnTo>
                  <a:lnTo>
                    <a:pt x="132" y="1604"/>
                  </a:lnTo>
                  <a:lnTo>
                    <a:pt x="113" y="1594"/>
                  </a:lnTo>
                  <a:lnTo>
                    <a:pt x="99" y="1585"/>
                  </a:lnTo>
                  <a:lnTo>
                    <a:pt x="93" y="1581"/>
                  </a:lnTo>
                  <a:lnTo>
                    <a:pt x="73" y="1566"/>
                  </a:lnTo>
                  <a:lnTo>
                    <a:pt x="57" y="1546"/>
                  </a:lnTo>
                  <a:lnTo>
                    <a:pt x="47" y="1524"/>
                  </a:lnTo>
                  <a:lnTo>
                    <a:pt x="35" y="1488"/>
                  </a:lnTo>
                  <a:lnTo>
                    <a:pt x="25" y="1448"/>
                  </a:lnTo>
                  <a:lnTo>
                    <a:pt x="17" y="1405"/>
                  </a:lnTo>
                  <a:lnTo>
                    <a:pt x="11" y="1360"/>
                  </a:lnTo>
                  <a:lnTo>
                    <a:pt x="7" y="1315"/>
                  </a:lnTo>
                  <a:lnTo>
                    <a:pt x="4" y="1271"/>
                  </a:lnTo>
                  <a:lnTo>
                    <a:pt x="2" y="1229"/>
                  </a:lnTo>
                  <a:lnTo>
                    <a:pt x="0" y="1192"/>
                  </a:lnTo>
                  <a:lnTo>
                    <a:pt x="0" y="1160"/>
                  </a:lnTo>
                  <a:lnTo>
                    <a:pt x="0" y="1134"/>
                  </a:lnTo>
                  <a:lnTo>
                    <a:pt x="0" y="1117"/>
                  </a:lnTo>
                  <a:lnTo>
                    <a:pt x="0" y="1114"/>
                  </a:lnTo>
                  <a:lnTo>
                    <a:pt x="2" y="1092"/>
                  </a:lnTo>
                  <a:lnTo>
                    <a:pt x="3" y="1064"/>
                  </a:lnTo>
                  <a:lnTo>
                    <a:pt x="3" y="1032"/>
                  </a:lnTo>
                  <a:lnTo>
                    <a:pt x="6" y="998"/>
                  </a:lnTo>
                  <a:lnTo>
                    <a:pt x="8" y="961"/>
                  </a:lnTo>
                  <a:lnTo>
                    <a:pt x="12" y="922"/>
                  </a:lnTo>
                  <a:lnTo>
                    <a:pt x="17" y="881"/>
                  </a:lnTo>
                  <a:lnTo>
                    <a:pt x="25" y="840"/>
                  </a:lnTo>
                  <a:lnTo>
                    <a:pt x="35" y="798"/>
                  </a:lnTo>
                  <a:lnTo>
                    <a:pt x="47" y="755"/>
                  </a:lnTo>
                  <a:lnTo>
                    <a:pt x="61" y="712"/>
                  </a:lnTo>
                  <a:lnTo>
                    <a:pt x="78" y="669"/>
                  </a:lnTo>
                  <a:lnTo>
                    <a:pt x="98" y="628"/>
                  </a:lnTo>
                  <a:lnTo>
                    <a:pt x="122" y="587"/>
                  </a:lnTo>
                  <a:lnTo>
                    <a:pt x="150" y="547"/>
                  </a:lnTo>
                  <a:lnTo>
                    <a:pt x="181" y="510"/>
                  </a:lnTo>
                  <a:lnTo>
                    <a:pt x="217" y="474"/>
                  </a:lnTo>
                  <a:lnTo>
                    <a:pt x="258" y="441"/>
                  </a:lnTo>
                  <a:lnTo>
                    <a:pt x="303" y="412"/>
                  </a:lnTo>
                  <a:lnTo>
                    <a:pt x="353" y="386"/>
                  </a:lnTo>
                  <a:lnTo>
                    <a:pt x="409" y="365"/>
                  </a:lnTo>
                  <a:lnTo>
                    <a:pt x="413" y="363"/>
                  </a:lnTo>
                  <a:lnTo>
                    <a:pt x="418" y="362"/>
                  </a:lnTo>
                  <a:lnTo>
                    <a:pt x="485" y="344"/>
                  </a:lnTo>
                  <a:lnTo>
                    <a:pt x="550" y="322"/>
                  </a:lnTo>
                  <a:lnTo>
                    <a:pt x="615" y="301"/>
                  </a:lnTo>
                  <a:lnTo>
                    <a:pt x="676" y="277"/>
                  </a:lnTo>
                  <a:lnTo>
                    <a:pt x="735" y="252"/>
                  </a:lnTo>
                  <a:lnTo>
                    <a:pt x="792" y="229"/>
                  </a:lnTo>
                  <a:lnTo>
                    <a:pt x="845" y="203"/>
                  </a:lnTo>
                  <a:lnTo>
                    <a:pt x="895" y="178"/>
                  </a:lnTo>
                  <a:lnTo>
                    <a:pt x="943" y="153"/>
                  </a:lnTo>
                  <a:lnTo>
                    <a:pt x="985" y="131"/>
                  </a:lnTo>
                  <a:lnTo>
                    <a:pt x="1025" y="108"/>
                  </a:lnTo>
                  <a:lnTo>
                    <a:pt x="1059" y="88"/>
                  </a:lnTo>
                  <a:lnTo>
                    <a:pt x="1090" y="70"/>
                  </a:lnTo>
                  <a:lnTo>
                    <a:pt x="1116" y="54"/>
                  </a:lnTo>
                  <a:lnTo>
                    <a:pt x="1136" y="41"/>
                  </a:lnTo>
                  <a:lnTo>
                    <a:pt x="1152" y="30"/>
                  </a:lnTo>
                  <a:lnTo>
                    <a:pt x="1161" y="24"/>
                  </a:lnTo>
                  <a:lnTo>
                    <a:pt x="1165" y="21"/>
                  </a:lnTo>
                  <a:lnTo>
                    <a:pt x="1189" y="8"/>
                  </a:lnTo>
                  <a:lnTo>
                    <a:pt x="1215" y="1"/>
                  </a:lnTo>
                  <a:lnTo>
                    <a:pt x="1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18514" y="3075523"/>
            <a:ext cx="524760" cy="346444"/>
            <a:chOff x="-1309688" y="4637088"/>
            <a:chExt cx="3260726" cy="1936750"/>
          </a:xfrm>
          <a:solidFill>
            <a:schemeClr val="tx2"/>
          </a:solidFill>
        </p:grpSpPr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-1309688" y="4637088"/>
              <a:ext cx="3260726" cy="1751013"/>
            </a:xfrm>
            <a:custGeom>
              <a:avLst/>
              <a:gdLst>
                <a:gd name="T0" fmla="*/ 3355 w 4109"/>
                <a:gd name="T1" fmla="*/ 2 h 2206"/>
                <a:gd name="T2" fmla="*/ 4067 w 4109"/>
                <a:gd name="T3" fmla="*/ 413 h 2206"/>
                <a:gd name="T4" fmla="*/ 4097 w 4109"/>
                <a:gd name="T5" fmla="*/ 443 h 2206"/>
                <a:gd name="T6" fmla="*/ 4109 w 4109"/>
                <a:gd name="T7" fmla="*/ 485 h 2206"/>
                <a:gd name="T8" fmla="*/ 4097 w 4109"/>
                <a:gd name="T9" fmla="*/ 526 h 2206"/>
                <a:gd name="T10" fmla="*/ 4067 w 4109"/>
                <a:gd name="T11" fmla="*/ 557 h 2206"/>
                <a:gd name="T12" fmla="*/ 3353 w 4109"/>
                <a:gd name="T13" fmla="*/ 965 h 2206"/>
                <a:gd name="T14" fmla="*/ 3311 w 4109"/>
                <a:gd name="T15" fmla="*/ 965 h 2206"/>
                <a:gd name="T16" fmla="*/ 3273 w 4109"/>
                <a:gd name="T17" fmla="*/ 944 h 2206"/>
                <a:gd name="T18" fmla="*/ 3252 w 4109"/>
                <a:gd name="T19" fmla="*/ 906 h 2206"/>
                <a:gd name="T20" fmla="*/ 3249 w 4109"/>
                <a:gd name="T21" fmla="*/ 734 h 2206"/>
                <a:gd name="T22" fmla="*/ 2924 w 4109"/>
                <a:gd name="T23" fmla="*/ 738 h 2206"/>
                <a:gd name="T24" fmla="*/ 2840 w 4109"/>
                <a:gd name="T25" fmla="*/ 768 h 2206"/>
                <a:gd name="T26" fmla="*/ 2752 w 4109"/>
                <a:gd name="T27" fmla="*/ 826 h 2206"/>
                <a:gd name="T28" fmla="*/ 2662 w 4109"/>
                <a:gd name="T29" fmla="*/ 904 h 2206"/>
                <a:gd name="T30" fmla="*/ 2569 w 4109"/>
                <a:gd name="T31" fmla="*/ 1000 h 2206"/>
                <a:gd name="T32" fmla="*/ 2475 w 4109"/>
                <a:gd name="T33" fmla="*/ 1108 h 2206"/>
                <a:gd name="T34" fmla="*/ 2381 w 4109"/>
                <a:gd name="T35" fmla="*/ 1225 h 2206"/>
                <a:gd name="T36" fmla="*/ 2286 w 4109"/>
                <a:gd name="T37" fmla="*/ 1345 h 2206"/>
                <a:gd name="T38" fmla="*/ 2184 w 4109"/>
                <a:gd name="T39" fmla="*/ 1474 h 2206"/>
                <a:gd name="T40" fmla="*/ 2080 w 4109"/>
                <a:gd name="T41" fmla="*/ 1603 h 2206"/>
                <a:gd name="T42" fmla="*/ 1971 w 4109"/>
                <a:gd name="T43" fmla="*/ 1728 h 2206"/>
                <a:gd name="T44" fmla="*/ 1857 w 4109"/>
                <a:gd name="T45" fmla="*/ 1845 h 2206"/>
                <a:gd name="T46" fmla="*/ 1738 w 4109"/>
                <a:gd name="T47" fmla="*/ 1953 h 2206"/>
                <a:gd name="T48" fmla="*/ 1612 w 4109"/>
                <a:gd name="T49" fmla="*/ 2046 h 2206"/>
                <a:gd name="T50" fmla="*/ 1480 w 4109"/>
                <a:gd name="T51" fmla="*/ 2120 h 2206"/>
                <a:gd name="T52" fmla="*/ 1340 w 4109"/>
                <a:gd name="T53" fmla="*/ 2175 h 2206"/>
                <a:gd name="T54" fmla="*/ 1193 w 4109"/>
                <a:gd name="T55" fmla="*/ 2202 h 2206"/>
                <a:gd name="T56" fmla="*/ 83 w 4109"/>
                <a:gd name="T57" fmla="*/ 2206 h 2206"/>
                <a:gd name="T58" fmla="*/ 41 w 4109"/>
                <a:gd name="T59" fmla="*/ 2195 h 2206"/>
                <a:gd name="T60" fmla="*/ 11 w 4109"/>
                <a:gd name="T61" fmla="*/ 2166 h 2206"/>
                <a:gd name="T62" fmla="*/ 0 w 4109"/>
                <a:gd name="T63" fmla="*/ 2123 h 2206"/>
                <a:gd name="T64" fmla="*/ 3 w 4109"/>
                <a:gd name="T65" fmla="*/ 1766 h 2206"/>
                <a:gd name="T66" fmla="*/ 24 w 4109"/>
                <a:gd name="T67" fmla="*/ 1730 h 2206"/>
                <a:gd name="T68" fmla="*/ 60 w 4109"/>
                <a:gd name="T69" fmla="*/ 1708 h 2206"/>
                <a:gd name="T70" fmla="*/ 1115 w 4109"/>
                <a:gd name="T71" fmla="*/ 1706 h 2206"/>
                <a:gd name="T72" fmla="*/ 1217 w 4109"/>
                <a:gd name="T73" fmla="*/ 1688 h 2206"/>
                <a:gd name="T74" fmla="*/ 1320 w 4109"/>
                <a:gd name="T75" fmla="*/ 1639 h 2206"/>
                <a:gd name="T76" fmla="*/ 1424 w 4109"/>
                <a:gd name="T77" fmla="*/ 1565 h 2206"/>
                <a:gd name="T78" fmla="*/ 1528 w 4109"/>
                <a:gd name="T79" fmla="*/ 1468 h 2206"/>
                <a:gd name="T80" fmla="*/ 1633 w 4109"/>
                <a:gd name="T81" fmla="*/ 1356 h 2206"/>
                <a:gd name="T82" fmla="*/ 1738 w 4109"/>
                <a:gd name="T83" fmla="*/ 1232 h 2206"/>
                <a:gd name="T84" fmla="*/ 1842 w 4109"/>
                <a:gd name="T85" fmla="*/ 1101 h 2206"/>
                <a:gd name="T86" fmla="*/ 1946 w 4109"/>
                <a:gd name="T87" fmla="*/ 970 h 2206"/>
                <a:gd name="T88" fmla="*/ 2050 w 4109"/>
                <a:gd name="T89" fmla="*/ 839 h 2206"/>
                <a:gd name="T90" fmla="*/ 2157 w 4109"/>
                <a:gd name="T91" fmla="*/ 712 h 2206"/>
                <a:gd name="T92" fmla="*/ 2267 w 4109"/>
                <a:gd name="T93" fmla="*/ 594 h 2206"/>
                <a:gd name="T94" fmla="*/ 2380 w 4109"/>
                <a:gd name="T95" fmla="*/ 486 h 2206"/>
                <a:gd name="T96" fmla="*/ 2499 w 4109"/>
                <a:gd name="T97" fmla="*/ 393 h 2206"/>
                <a:gd name="T98" fmla="*/ 2623 w 4109"/>
                <a:gd name="T99" fmla="*/ 318 h 2206"/>
                <a:gd name="T100" fmla="*/ 2754 w 4109"/>
                <a:gd name="T101" fmla="*/ 265 h 2206"/>
                <a:gd name="T102" fmla="*/ 2892 w 4109"/>
                <a:gd name="T103" fmla="*/ 236 h 2206"/>
                <a:gd name="T104" fmla="*/ 3251 w 4109"/>
                <a:gd name="T105" fmla="*/ 232 h 2206"/>
                <a:gd name="T106" fmla="*/ 3253 w 4109"/>
                <a:gd name="T107" fmla="*/ 60 h 2206"/>
                <a:gd name="T108" fmla="*/ 3274 w 4109"/>
                <a:gd name="T109" fmla="*/ 23 h 2206"/>
                <a:gd name="T110" fmla="*/ 3312 w 4109"/>
                <a:gd name="T111" fmla="*/ 2 h 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09" h="2206">
                  <a:moveTo>
                    <a:pt x="3333" y="0"/>
                  </a:moveTo>
                  <a:lnTo>
                    <a:pt x="3355" y="2"/>
                  </a:lnTo>
                  <a:lnTo>
                    <a:pt x="3375" y="11"/>
                  </a:lnTo>
                  <a:lnTo>
                    <a:pt x="4067" y="413"/>
                  </a:lnTo>
                  <a:lnTo>
                    <a:pt x="4085" y="427"/>
                  </a:lnTo>
                  <a:lnTo>
                    <a:pt x="4097" y="443"/>
                  </a:lnTo>
                  <a:lnTo>
                    <a:pt x="4106" y="464"/>
                  </a:lnTo>
                  <a:lnTo>
                    <a:pt x="4109" y="485"/>
                  </a:lnTo>
                  <a:lnTo>
                    <a:pt x="4106" y="506"/>
                  </a:lnTo>
                  <a:lnTo>
                    <a:pt x="4097" y="526"/>
                  </a:lnTo>
                  <a:lnTo>
                    <a:pt x="4085" y="544"/>
                  </a:lnTo>
                  <a:lnTo>
                    <a:pt x="4067" y="557"/>
                  </a:lnTo>
                  <a:lnTo>
                    <a:pt x="3373" y="956"/>
                  </a:lnTo>
                  <a:lnTo>
                    <a:pt x="3353" y="965"/>
                  </a:lnTo>
                  <a:lnTo>
                    <a:pt x="3332" y="968"/>
                  </a:lnTo>
                  <a:lnTo>
                    <a:pt x="3311" y="965"/>
                  </a:lnTo>
                  <a:lnTo>
                    <a:pt x="3291" y="956"/>
                  </a:lnTo>
                  <a:lnTo>
                    <a:pt x="3273" y="944"/>
                  </a:lnTo>
                  <a:lnTo>
                    <a:pt x="3261" y="926"/>
                  </a:lnTo>
                  <a:lnTo>
                    <a:pt x="3252" y="906"/>
                  </a:lnTo>
                  <a:lnTo>
                    <a:pt x="3249" y="885"/>
                  </a:lnTo>
                  <a:lnTo>
                    <a:pt x="3249" y="734"/>
                  </a:lnTo>
                  <a:lnTo>
                    <a:pt x="2964" y="734"/>
                  </a:lnTo>
                  <a:lnTo>
                    <a:pt x="2924" y="738"/>
                  </a:lnTo>
                  <a:lnTo>
                    <a:pt x="2883" y="749"/>
                  </a:lnTo>
                  <a:lnTo>
                    <a:pt x="2840" y="768"/>
                  </a:lnTo>
                  <a:lnTo>
                    <a:pt x="2798" y="794"/>
                  </a:lnTo>
                  <a:lnTo>
                    <a:pt x="2752" y="826"/>
                  </a:lnTo>
                  <a:lnTo>
                    <a:pt x="2709" y="862"/>
                  </a:lnTo>
                  <a:lnTo>
                    <a:pt x="2662" y="904"/>
                  </a:lnTo>
                  <a:lnTo>
                    <a:pt x="2617" y="950"/>
                  </a:lnTo>
                  <a:lnTo>
                    <a:pt x="2569" y="1000"/>
                  </a:lnTo>
                  <a:lnTo>
                    <a:pt x="2523" y="1053"/>
                  </a:lnTo>
                  <a:lnTo>
                    <a:pt x="2475" y="1108"/>
                  </a:lnTo>
                  <a:lnTo>
                    <a:pt x="2429" y="1166"/>
                  </a:lnTo>
                  <a:lnTo>
                    <a:pt x="2381" y="1225"/>
                  </a:lnTo>
                  <a:lnTo>
                    <a:pt x="2333" y="1286"/>
                  </a:lnTo>
                  <a:lnTo>
                    <a:pt x="2286" y="1345"/>
                  </a:lnTo>
                  <a:lnTo>
                    <a:pt x="2236" y="1409"/>
                  </a:lnTo>
                  <a:lnTo>
                    <a:pt x="2184" y="1474"/>
                  </a:lnTo>
                  <a:lnTo>
                    <a:pt x="2133" y="1538"/>
                  </a:lnTo>
                  <a:lnTo>
                    <a:pt x="2080" y="1603"/>
                  </a:lnTo>
                  <a:lnTo>
                    <a:pt x="2026" y="1665"/>
                  </a:lnTo>
                  <a:lnTo>
                    <a:pt x="1971" y="1728"/>
                  </a:lnTo>
                  <a:lnTo>
                    <a:pt x="1914" y="1787"/>
                  </a:lnTo>
                  <a:lnTo>
                    <a:pt x="1857" y="1845"/>
                  </a:lnTo>
                  <a:lnTo>
                    <a:pt x="1798" y="1900"/>
                  </a:lnTo>
                  <a:lnTo>
                    <a:pt x="1738" y="1953"/>
                  </a:lnTo>
                  <a:lnTo>
                    <a:pt x="1676" y="2001"/>
                  </a:lnTo>
                  <a:lnTo>
                    <a:pt x="1612" y="2046"/>
                  </a:lnTo>
                  <a:lnTo>
                    <a:pt x="1547" y="2085"/>
                  </a:lnTo>
                  <a:lnTo>
                    <a:pt x="1480" y="2120"/>
                  </a:lnTo>
                  <a:lnTo>
                    <a:pt x="1411" y="2151"/>
                  </a:lnTo>
                  <a:lnTo>
                    <a:pt x="1340" y="2175"/>
                  </a:lnTo>
                  <a:lnTo>
                    <a:pt x="1267" y="2192"/>
                  </a:lnTo>
                  <a:lnTo>
                    <a:pt x="1193" y="2202"/>
                  </a:lnTo>
                  <a:lnTo>
                    <a:pt x="1115" y="2206"/>
                  </a:lnTo>
                  <a:lnTo>
                    <a:pt x="83" y="2206"/>
                  </a:lnTo>
                  <a:lnTo>
                    <a:pt x="60" y="2203"/>
                  </a:lnTo>
                  <a:lnTo>
                    <a:pt x="41" y="2195"/>
                  </a:lnTo>
                  <a:lnTo>
                    <a:pt x="24" y="2182"/>
                  </a:lnTo>
                  <a:lnTo>
                    <a:pt x="11" y="2166"/>
                  </a:lnTo>
                  <a:lnTo>
                    <a:pt x="3" y="2146"/>
                  </a:lnTo>
                  <a:lnTo>
                    <a:pt x="0" y="2123"/>
                  </a:lnTo>
                  <a:lnTo>
                    <a:pt x="0" y="1789"/>
                  </a:lnTo>
                  <a:lnTo>
                    <a:pt x="3" y="1766"/>
                  </a:lnTo>
                  <a:lnTo>
                    <a:pt x="11" y="1747"/>
                  </a:lnTo>
                  <a:lnTo>
                    <a:pt x="24" y="1730"/>
                  </a:lnTo>
                  <a:lnTo>
                    <a:pt x="41" y="1717"/>
                  </a:lnTo>
                  <a:lnTo>
                    <a:pt x="60" y="1708"/>
                  </a:lnTo>
                  <a:lnTo>
                    <a:pt x="83" y="1706"/>
                  </a:lnTo>
                  <a:lnTo>
                    <a:pt x="1115" y="1706"/>
                  </a:lnTo>
                  <a:lnTo>
                    <a:pt x="1167" y="1701"/>
                  </a:lnTo>
                  <a:lnTo>
                    <a:pt x="1217" y="1688"/>
                  </a:lnTo>
                  <a:lnTo>
                    <a:pt x="1268" y="1668"/>
                  </a:lnTo>
                  <a:lnTo>
                    <a:pt x="1320" y="1639"/>
                  </a:lnTo>
                  <a:lnTo>
                    <a:pt x="1372" y="1605"/>
                  </a:lnTo>
                  <a:lnTo>
                    <a:pt x="1424" y="1565"/>
                  </a:lnTo>
                  <a:lnTo>
                    <a:pt x="1477" y="1518"/>
                  </a:lnTo>
                  <a:lnTo>
                    <a:pt x="1528" y="1468"/>
                  </a:lnTo>
                  <a:lnTo>
                    <a:pt x="1581" y="1414"/>
                  </a:lnTo>
                  <a:lnTo>
                    <a:pt x="1633" y="1356"/>
                  </a:lnTo>
                  <a:lnTo>
                    <a:pt x="1686" y="1295"/>
                  </a:lnTo>
                  <a:lnTo>
                    <a:pt x="1738" y="1232"/>
                  </a:lnTo>
                  <a:lnTo>
                    <a:pt x="1790" y="1168"/>
                  </a:lnTo>
                  <a:lnTo>
                    <a:pt x="1842" y="1101"/>
                  </a:lnTo>
                  <a:lnTo>
                    <a:pt x="1894" y="1036"/>
                  </a:lnTo>
                  <a:lnTo>
                    <a:pt x="1946" y="970"/>
                  </a:lnTo>
                  <a:lnTo>
                    <a:pt x="1997" y="904"/>
                  </a:lnTo>
                  <a:lnTo>
                    <a:pt x="2050" y="839"/>
                  </a:lnTo>
                  <a:lnTo>
                    <a:pt x="2103" y="775"/>
                  </a:lnTo>
                  <a:lnTo>
                    <a:pt x="2157" y="712"/>
                  </a:lnTo>
                  <a:lnTo>
                    <a:pt x="2211" y="652"/>
                  </a:lnTo>
                  <a:lnTo>
                    <a:pt x="2267" y="594"/>
                  </a:lnTo>
                  <a:lnTo>
                    <a:pt x="2322" y="538"/>
                  </a:lnTo>
                  <a:lnTo>
                    <a:pt x="2380" y="486"/>
                  </a:lnTo>
                  <a:lnTo>
                    <a:pt x="2439" y="437"/>
                  </a:lnTo>
                  <a:lnTo>
                    <a:pt x="2499" y="393"/>
                  </a:lnTo>
                  <a:lnTo>
                    <a:pt x="2559" y="353"/>
                  </a:lnTo>
                  <a:lnTo>
                    <a:pt x="2623" y="318"/>
                  </a:lnTo>
                  <a:lnTo>
                    <a:pt x="2687" y="289"/>
                  </a:lnTo>
                  <a:lnTo>
                    <a:pt x="2754" y="265"/>
                  </a:lnTo>
                  <a:lnTo>
                    <a:pt x="2821" y="247"/>
                  </a:lnTo>
                  <a:lnTo>
                    <a:pt x="2892" y="236"/>
                  </a:lnTo>
                  <a:lnTo>
                    <a:pt x="2964" y="232"/>
                  </a:lnTo>
                  <a:lnTo>
                    <a:pt x="3251" y="232"/>
                  </a:lnTo>
                  <a:lnTo>
                    <a:pt x="3251" y="83"/>
                  </a:lnTo>
                  <a:lnTo>
                    <a:pt x="3253" y="60"/>
                  </a:lnTo>
                  <a:lnTo>
                    <a:pt x="3262" y="41"/>
                  </a:lnTo>
                  <a:lnTo>
                    <a:pt x="3274" y="23"/>
                  </a:lnTo>
                  <a:lnTo>
                    <a:pt x="3292" y="11"/>
                  </a:lnTo>
                  <a:lnTo>
                    <a:pt x="3312" y="2"/>
                  </a:lnTo>
                  <a:lnTo>
                    <a:pt x="3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414338" y="5722938"/>
              <a:ext cx="1536700" cy="850900"/>
            </a:xfrm>
            <a:custGeom>
              <a:avLst/>
              <a:gdLst>
                <a:gd name="T0" fmla="*/ 336 w 1937"/>
                <a:gd name="T1" fmla="*/ 0 h 1071"/>
                <a:gd name="T2" fmla="*/ 368 w 1937"/>
                <a:gd name="T3" fmla="*/ 36 h 1071"/>
                <a:gd name="T4" fmla="*/ 402 w 1937"/>
                <a:gd name="T5" fmla="*/ 75 h 1071"/>
                <a:gd name="T6" fmla="*/ 439 w 1937"/>
                <a:gd name="T7" fmla="*/ 113 h 1071"/>
                <a:gd name="T8" fmla="*/ 476 w 1937"/>
                <a:gd name="T9" fmla="*/ 152 h 1071"/>
                <a:gd name="T10" fmla="*/ 515 w 1937"/>
                <a:gd name="T11" fmla="*/ 188 h 1071"/>
                <a:gd name="T12" fmla="*/ 554 w 1937"/>
                <a:gd name="T13" fmla="*/ 222 h 1071"/>
                <a:gd name="T14" fmla="*/ 594 w 1937"/>
                <a:gd name="T15" fmla="*/ 254 h 1071"/>
                <a:gd name="T16" fmla="*/ 634 w 1937"/>
                <a:gd name="T17" fmla="*/ 281 h 1071"/>
                <a:gd name="T18" fmla="*/ 675 w 1937"/>
                <a:gd name="T19" fmla="*/ 304 h 1071"/>
                <a:gd name="T20" fmla="*/ 715 w 1937"/>
                <a:gd name="T21" fmla="*/ 322 h 1071"/>
                <a:gd name="T22" fmla="*/ 754 w 1937"/>
                <a:gd name="T23" fmla="*/ 333 h 1071"/>
                <a:gd name="T24" fmla="*/ 792 w 1937"/>
                <a:gd name="T25" fmla="*/ 337 h 1071"/>
                <a:gd name="T26" fmla="*/ 1077 w 1937"/>
                <a:gd name="T27" fmla="*/ 337 h 1071"/>
                <a:gd name="T28" fmla="*/ 1077 w 1937"/>
                <a:gd name="T29" fmla="*/ 186 h 1071"/>
                <a:gd name="T30" fmla="*/ 1080 w 1937"/>
                <a:gd name="T31" fmla="*/ 163 h 1071"/>
                <a:gd name="T32" fmla="*/ 1089 w 1937"/>
                <a:gd name="T33" fmla="*/ 144 h 1071"/>
                <a:gd name="T34" fmla="*/ 1101 w 1937"/>
                <a:gd name="T35" fmla="*/ 127 h 1071"/>
                <a:gd name="T36" fmla="*/ 1119 w 1937"/>
                <a:gd name="T37" fmla="*/ 114 h 1071"/>
                <a:gd name="T38" fmla="*/ 1139 w 1937"/>
                <a:gd name="T39" fmla="*/ 105 h 1071"/>
                <a:gd name="T40" fmla="*/ 1160 w 1937"/>
                <a:gd name="T41" fmla="*/ 103 h 1071"/>
                <a:gd name="T42" fmla="*/ 1181 w 1937"/>
                <a:gd name="T43" fmla="*/ 105 h 1071"/>
                <a:gd name="T44" fmla="*/ 1201 w 1937"/>
                <a:gd name="T45" fmla="*/ 113 h 1071"/>
                <a:gd name="T46" fmla="*/ 1895 w 1937"/>
                <a:gd name="T47" fmla="*/ 514 h 1071"/>
                <a:gd name="T48" fmla="*/ 1913 w 1937"/>
                <a:gd name="T49" fmla="*/ 526 h 1071"/>
                <a:gd name="T50" fmla="*/ 1925 w 1937"/>
                <a:gd name="T51" fmla="*/ 544 h 1071"/>
                <a:gd name="T52" fmla="*/ 1934 w 1937"/>
                <a:gd name="T53" fmla="*/ 564 h 1071"/>
                <a:gd name="T54" fmla="*/ 1937 w 1937"/>
                <a:gd name="T55" fmla="*/ 586 h 1071"/>
                <a:gd name="T56" fmla="*/ 1934 w 1937"/>
                <a:gd name="T57" fmla="*/ 607 h 1071"/>
                <a:gd name="T58" fmla="*/ 1925 w 1937"/>
                <a:gd name="T59" fmla="*/ 627 h 1071"/>
                <a:gd name="T60" fmla="*/ 1913 w 1937"/>
                <a:gd name="T61" fmla="*/ 643 h 1071"/>
                <a:gd name="T62" fmla="*/ 1895 w 1937"/>
                <a:gd name="T63" fmla="*/ 657 h 1071"/>
                <a:gd name="T64" fmla="*/ 1203 w 1937"/>
                <a:gd name="T65" fmla="*/ 1060 h 1071"/>
                <a:gd name="T66" fmla="*/ 1183 w 1937"/>
                <a:gd name="T67" fmla="*/ 1068 h 1071"/>
                <a:gd name="T68" fmla="*/ 1161 w 1937"/>
                <a:gd name="T69" fmla="*/ 1071 h 1071"/>
                <a:gd name="T70" fmla="*/ 1140 w 1937"/>
                <a:gd name="T71" fmla="*/ 1068 h 1071"/>
                <a:gd name="T72" fmla="*/ 1120 w 1937"/>
                <a:gd name="T73" fmla="*/ 1060 h 1071"/>
                <a:gd name="T74" fmla="*/ 1102 w 1937"/>
                <a:gd name="T75" fmla="*/ 1047 h 1071"/>
                <a:gd name="T76" fmla="*/ 1090 w 1937"/>
                <a:gd name="T77" fmla="*/ 1029 h 1071"/>
                <a:gd name="T78" fmla="*/ 1081 w 1937"/>
                <a:gd name="T79" fmla="*/ 1010 h 1071"/>
                <a:gd name="T80" fmla="*/ 1079 w 1937"/>
                <a:gd name="T81" fmla="*/ 988 h 1071"/>
                <a:gd name="T82" fmla="*/ 1079 w 1937"/>
                <a:gd name="T83" fmla="*/ 837 h 1071"/>
                <a:gd name="T84" fmla="*/ 792 w 1937"/>
                <a:gd name="T85" fmla="*/ 838 h 1071"/>
                <a:gd name="T86" fmla="*/ 721 w 1937"/>
                <a:gd name="T87" fmla="*/ 834 h 1071"/>
                <a:gd name="T88" fmla="*/ 652 w 1937"/>
                <a:gd name="T89" fmla="*/ 823 h 1071"/>
                <a:gd name="T90" fmla="*/ 584 w 1937"/>
                <a:gd name="T91" fmla="*/ 807 h 1071"/>
                <a:gd name="T92" fmla="*/ 520 w 1937"/>
                <a:gd name="T93" fmla="*/ 784 h 1071"/>
                <a:gd name="T94" fmla="*/ 458 w 1937"/>
                <a:gd name="T95" fmla="*/ 755 h 1071"/>
                <a:gd name="T96" fmla="*/ 397 w 1937"/>
                <a:gd name="T97" fmla="*/ 724 h 1071"/>
                <a:gd name="T98" fmla="*/ 340 w 1937"/>
                <a:gd name="T99" fmla="*/ 687 h 1071"/>
                <a:gd name="T100" fmla="*/ 284 w 1937"/>
                <a:gd name="T101" fmla="*/ 647 h 1071"/>
                <a:gd name="T102" fmla="*/ 232 w 1937"/>
                <a:gd name="T103" fmla="*/ 604 h 1071"/>
                <a:gd name="T104" fmla="*/ 180 w 1937"/>
                <a:gd name="T105" fmla="*/ 560 h 1071"/>
                <a:gd name="T106" fmla="*/ 131 w 1937"/>
                <a:gd name="T107" fmla="*/ 515 h 1071"/>
                <a:gd name="T108" fmla="*/ 85 w 1937"/>
                <a:gd name="T109" fmla="*/ 467 h 1071"/>
                <a:gd name="T110" fmla="*/ 41 w 1937"/>
                <a:gd name="T111" fmla="*/ 421 h 1071"/>
                <a:gd name="T112" fmla="*/ 0 w 1937"/>
                <a:gd name="T113" fmla="*/ 374 h 1071"/>
                <a:gd name="T114" fmla="*/ 336 w 1937"/>
                <a:gd name="T115" fmla="*/ 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37" h="1071">
                  <a:moveTo>
                    <a:pt x="336" y="0"/>
                  </a:moveTo>
                  <a:lnTo>
                    <a:pt x="368" y="36"/>
                  </a:lnTo>
                  <a:lnTo>
                    <a:pt x="402" y="75"/>
                  </a:lnTo>
                  <a:lnTo>
                    <a:pt x="439" y="113"/>
                  </a:lnTo>
                  <a:lnTo>
                    <a:pt x="476" y="152"/>
                  </a:lnTo>
                  <a:lnTo>
                    <a:pt x="515" y="188"/>
                  </a:lnTo>
                  <a:lnTo>
                    <a:pt x="554" y="222"/>
                  </a:lnTo>
                  <a:lnTo>
                    <a:pt x="594" y="254"/>
                  </a:lnTo>
                  <a:lnTo>
                    <a:pt x="634" y="281"/>
                  </a:lnTo>
                  <a:lnTo>
                    <a:pt x="675" y="304"/>
                  </a:lnTo>
                  <a:lnTo>
                    <a:pt x="715" y="322"/>
                  </a:lnTo>
                  <a:lnTo>
                    <a:pt x="754" y="333"/>
                  </a:lnTo>
                  <a:lnTo>
                    <a:pt x="792" y="337"/>
                  </a:lnTo>
                  <a:lnTo>
                    <a:pt x="1077" y="337"/>
                  </a:lnTo>
                  <a:lnTo>
                    <a:pt x="1077" y="186"/>
                  </a:lnTo>
                  <a:lnTo>
                    <a:pt x="1080" y="163"/>
                  </a:lnTo>
                  <a:lnTo>
                    <a:pt x="1089" y="144"/>
                  </a:lnTo>
                  <a:lnTo>
                    <a:pt x="1101" y="127"/>
                  </a:lnTo>
                  <a:lnTo>
                    <a:pt x="1119" y="114"/>
                  </a:lnTo>
                  <a:lnTo>
                    <a:pt x="1139" y="105"/>
                  </a:lnTo>
                  <a:lnTo>
                    <a:pt x="1160" y="103"/>
                  </a:lnTo>
                  <a:lnTo>
                    <a:pt x="1181" y="105"/>
                  </a:lnTo>
                  <a:lnTo>
                    <a:pt x="1201" y="113"/>
                  </a:lnTo>
                  <a:lnTo>
                    <a:pt x="1895" y="514"/>
                  </a:lnTo>
                  <a:lnTo>
                    <a:pt x="1913" y="526"/>
                  </a:lnTo>
                  <a:lnTo>
                    <a:pt x="1925" y="544"/>
                  </a:lnTo>
                  <a:lnTo>
                    <a:pt x="1934" y="564"/>
                  </a:lnTo>
                  <a:lnTo>
                    <a:pt x="1937" y="586"/>
                  </a:lnTo>
                  <a:lnTo>
                    <a:pt x="1934" y="607"/>
                  </a:lnTo>
                  <a:lnTo>
                    <a:pt x="1925" y="627"/>
                  </a:lnTo>
                  <a:lnTo>
                    <a:pt x="1913" y="643"/>
                  </a:lnTo>
                  <a:lnTo>
                    <a:pt x="1895" y="657"/>
                  </a:lnTo>
                  <a:lnTo>
                    <a:pt x="1203" y="1060"/>
                  </a:lnTo>
                  <a:lnTo>
                    <a:pt x="1183" y="1068"/>
                  </a:lnTo>
                  <a:lnTo>
                    <a:pt x="1161" y="1071"/>
                  </a:lnTo>
                  <a:lnTo>
                    <a:pt x="1140" y="1068"/>
                  </a:lnTo>
                  <a:lnTo>
                    <a:pt x="1120" y="1060"/>
                  </a:lnTo>
                  <a:lnTo>
                    <a:pt x="1102" y="1047"/>
                  </a:lnTo>
                  <a:lnTo>
                    <a:pt x="1090" y="1029"/>
                  </a:lnTo>
                  <a:lnTo>
                    <a:pt x="1081" y="1010"/>
                  </a:lnTo>
                  <a:lnTo>
                    <a:pt x="1079" y="988"/>
                  </a:lnTo>
                  <a:lnTo>
                    <a:pt x="1079" y="837"/>
                  </a:lnTo>
                  <a:lnTo>
                    <a:pt x="792" y="838"/>
                  </a:lnTo>
                  <a:lnTo>
                    <a:pt x="721" y="834"/>
                  </a:lnTo>
                  <a:lnTo>
                    <a:pt x="652" y="823"/>
                  </a:lnTo>
                  <a:lnTo>
                    <a:pt x="584" y="807"/>
                  </a:lnTo>
                  <a:lnTo>
                    <a:pt x="520" y="784"/>
                  </a:lnTo>
                  <a:lnTo>
                    <a:pt x="458" y="755"/>
                  </a:lnTo>
                  <a:lnTo>
                    <a:pt x="397" y="724"/>
                  </a:lnTo>
                  <a:lnTo>
                    <a:pt x="340" y="687"/>
                  </a:lnTo>
                  <a:lnTo>
                    <a:pt x="284" y="647"/>
                  </a:lnTo>
                  <a:lnTo>
                    <a:pt x="232" y="604"/>
                  </a:lnTo>
                  <a:lnTo>
                    <a:pt x="180" y="560"/>
                  </a:lnTo>
                  <a:lnTo>
                    <a:pt x="131" y="515"/>
                  </a:lnTo>
                  <a:lnTo>
                    <a:pt x="85" y="467"/>
                  </a:lnTo>
                  <a:lnTo>
                    <a:pt x="41" y="421"/>
                  </a:lnTo>
                  <a:lnTo>
                    <a:pt x="0" y="374"/>
                  </a:lnTo>
                  <a:lnTo>
                    <a:pt x="3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-1309688" y="4822825"/>
              <a:ext cx="1554163" cy="666750"/>
            </a:xfrm>
            <a:custGeom>
              <a:avLst/>
              <a:gdLst>
                <a:gd name="T0" fmla="*/ 83 w 1957"/>
                <a:gd name="T1" fmla="*/ 0 h 842"/>
                <a:gd name="T2" fmla="*/ 1115 w 1957"/>
                <a:gd name="T3" fmla="*/ 0 h 842"/>
                <a:gd name="T4" fmla="*/ 1189 w 1957"/>
                <a:gd name="T5" fmla="*/ 3 h 842"/>
                <a:gd name="T6" fmla="*/ 1260 w 1957"/>
                <a:gd name="T7" fmla="*/ 13 h 842"/>
                <a:gd name="T8" fmla="*/ 1329 w 1957"/>
                <a:gd name="T9" fmla="*/ 29 h 842"/>
                <a:gd name="T10" fmla="*/ 1395 w 1957"/>
                <a:gd name="T11" fmla="*/ 51 h 842"/>
                <a:gd name="T12" fmla="*/ 1458 w 1957"/>
                <a:gd name="T13" fmla="*/ 76 h 842"/>
                <a:gd name="T14" fmla="*/ 1519 w 1957"/>
                <a:gd name="T15" fmla="*/ 106 h 842"/>
                <a:gd name="T16" fmla="*/ 1578 w 1957"/>
                <a:gd name="T17" fmla="*/ 140 h 842"/>
                <a:gd name="T18" fmla="*/ 1635 w 1957"/>
                <a:gd name="T19" fmla="*/ 176 h 842"/>
                <a:gd name="T20" fmla="*/ 1689 w 1957"/>
                <a:gd name="T21" fmla="*/ 215 h 842"/>
                <a:gd name="T22" fmla="*/ 1740 w 1957"/>
                <a:gd name="T23" fmla="*/ 256 h 842"/>
                <a:gd name="T24" fmla="*/ 1789 w 1957"/>
                <a:gd name="T25" fmla="*/ 297 h 842"/>
                <a:gd name="T26" fmla="*/ 1835 w 1957"/>
                <a:gd name="T27" fmla="*/ 340 h 842"/>
                <a:gd name="T28" fmla="*/ 1879 w 1957"/>
                <a:gd name="T29" fmla="*/ 383 h 842"/>
                <a:gd name="T30" fmla="*/ 1919 w 1957"/>
                <a:gd name="T31" fmla="*/ 424 h 842"/>
                <a:gd name="T32" fmla="*/ 1957 w 1957"/>
                <a:gd name="T33" fmla="*/ 464 h 842"/>
                <a:gd name="T34" fmla="*/ 1625 w 1957"/>
                <a:gd name="T35" fmla="*/ 842 h 842"/>
                <a:gd name="T36" fmla="*/ 1588 w 1957"/>
                <a:gd name="T37" fmla="*/ 800 h 842"/>
                <a:gd name="T38" fmla="*/ 1548 w 1957"/>
                <a:gd name="T39" fmla="*/ 759 h 842"/>
                <a:gd name="T40" fmla="*/ 1507 w 1957"/>
                <a:gd name="T41" fmla="*/ 716 h 842"/>
                <a:gd name="T42" fmla="*/ 1462 w 1957"/>
                <a:gd name="T43" fmla="*/ 674 h 842"/>
                <a:gd name="T44" fmla="*/ 1415 w 1957"/>
                <a:gd name="T45" fmla="*/ 635 h 842"/>
                <a:gd name="T46" fmla="*/ 1367 w 1957"/>
                <a:gd name="T47" fmla="*/ 599 h 842"/>
                <a:gd name="T48" fmla="*/ 1319 w 1957"/>
                <a:gd name="T49" fmla="*/ 566 h 842"/>
                <a:gd name="T50" fmla="*/ 1268 w 1957"/>
                <a:gd name="T51" fmla="*/ 540 h 842"/>
                <a:gd name="T52" fmla="*/ 1218 w 1957"/>
                <a:gd name="T53" fmla="*/ 518 h 842"/>
                <a:gd name="T54" fmla="*/ 1167 w 1957"/>
                <a:gd name="T55" fmla="*/ 506 h 842"/>
                <a:gd name="T56" fmla="*/ 1115 w 1957"/>
                <a:gd name="T57" fmla="*/ 501 h 842"/>
                <a:gd name="T58" fmla="*/ 83 w 1957"/>
                <a:gd name="T59" fmla="*/ 501 h 842"/>
                <a:gd name="T60" fmla="*/ 60 w 1957"/>
                <a:gd name="T61" fmla="*/ 498 h 842"/>
                <a:gd name="T62" fmla="*/ 41 w 1957"/>
                <a:gd name="T63" fmla="*/ 489 h 842"/>
                <a:gd name="T64" fmla="*/ 24 w 1957"/>
                <a:gd name="T65" fmla="*/ 477 h 842"/>
                <a:gd name="T66" fmla="*/ 11 w 1957"/>
                <a:gd name="T67" fmla="*/ 459 h 842"/>
                <a:gd name="T68" fmla="*/ 3 w 1957"/>
                <a:gd name="T69" fmla="*/ 440 h 842"/>
                <a:gd name="T70" fmla="*/ 0 w 1957"/>
                <a:gd name="T71" fmla="*/ 418 h 842"/>
                <a:gd name="T72" fmla="*/ 0 w 1957"/>
                <a:gd name="T73" fmla="*/ 82 h 842"/>
                <a:gd name="T74" fmla="*/ 3 w 1957"/>
                <a:gd name="T75" fmla="*/ 61 h 842"/>
                <a:gd name="T76" fmla="*/ 11 w 1957"/>
                <a:gd name="T77" fmla="*/ 41 h 842"/>
                <a:gd name="T78" fmla="*/ 24 w 1957"/>
                <a:gd name="T79" fmla="*/ 24 h 842"/>
                <a:gd name="T80" fmla="*/ 41 w 1957"/>
                <a:gd name="T81" fmla="*/ 12 h 842"/>
                <a:gd name="T82" fmla="*/ 60 w 1957"/>
                <a:gd name="T83" fmla="*/ 3 h 842"/>
                <a:gd name="T84" fmla="*/ 83 w 1957"/>
                <a:gd name="T85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57" h="842">
                  <a:moveTo>
                    <a:pt x="83" y="0"/>
                  </a:moveTo>
                  <a:lnTo>
                    <a:pt x="1115" y="0"/>
                  </a:lnTo>
                  <a:lnTo>
                    <a:pt x="1189" y="3"/>
                  </a:lnTo>
                  <a:lnTo>
                    <a:pt x="1260" y="13"/>
                  </a:lnTo>
                  <a:lnTo>
                    <a:pt x="1329" y="29"/>
                  </a:lnTo>
                  <a:lnTo>
                    <a:pt x="1395" y="51"/>
                  </a:lnTo>
                  <a:lnTo>
                    <a:pt x="1458" y="76"/>
                  </a:lnTo>
                  <a:lnTo>
                    <a:pt x="1519" y="106"/>
                  </a:lnTo>
                  <a:lnTo>
                    <a:pt x="1578" y="140"/>
                  </a:lnTo>
                  <a:lnTo>
                    <a:pt x="1635" y="176"/>
                  </a:lnTo>
                  <a:lnTo>
                    <a:pt x="1689" y="215"/>
                  </a:lnTo>
                  <a:lnTo>
                    <a:pt x="1740" y="256"/>
                  </a:lnTo>
                  <a:lnTo>
                    <a:pt x="1789" y="297"/>
                  </a:lnTo>
                  <a:lnTo>
                    <a:pt x="1835" y="340"/>
                  </a:lnTo>
                  <a:lnTo>
                    <a:pt x="1879" y="383"/>
                  </a:lnTo>
                  <a:lnTo>
                    <a:pt x="1919" y="424"/>
                  </a:lnTo>
                  <a:lnTo>
                    <a:pt x="1957" y="464"/>
                  </a:lnTo>
                  <a:lnTo>
                    <a:pt x="1625" y="842"/>
                  </a:lnTo>
                  <a:lnTo>
                    <a:pt x="1588" y="800"/>
                  </a:lnTo>
                  <a:lnTo>
                    <a:pt x="1548" y="759"/>
                  </a:lnTo>
                  <a:lnTo>
                    <a:pt x="1507" y="716"/>
                  </a:lnTo>
                  <a:lnTo>
                    <a:pt x="1462" y="674"/>
                  </a:lnTo>
                  <a:lnTo>
                    <a:pt x="1415" y="635"/>
                  </a:lnTo>
                  <a:lnTo>
                    <a:pt x="1367" y="599"/>
                  </a:lnTo>
                  <a:lnTo>
                    <a:pt x="1319" y="566"/>
                  </a:lnTo>
                  <a:lnTo>
                    <a:pt x="1268" y="540"/>
                  </a:lnTo>
                  <a:lnTo>
                    <a:pt x="1218" y="518"/>
                  </a:lnTo>
                  <a:lnTo>
                    <a:pt x="1167" y="506"/>
                  </a:lnTo>
                  <a:lnTo>
                    <a:pt x="1115" y="501"/>
                  </a:lnTo>
                  <a:lnTo>
                    <a:pt x="83" y="501"/>
                  </a:lnTo>
                  <a:lnTo>
                    <a:pt x="60" y="498"/>
                  </a:lnTo>
                  <a:lnTo>
                    <a:pt x="41" y="489"/>
                  </a:lnTo>
                  <a:lnTo>
                    <a:pt x="24" y="477"/>
                  </a:lnTo>
                  <a:lnTo>
                    <a:pt x="11" y="459"/>
                  </a:lnTo>
                  <a:lnTo>
                    <a:pt x="3" y="440"/>
                  </a:lnTo>
                  <a:lnTo>
                    <a:pt x="0" y="418"/>
                  </a:lnTo>
                  <a:lnTo>
                    <a:pt x="0" y="82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8319" y="3072505"/>
            <a:ext cx="41190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Connection with Real system but SAC will fetch all the data and load it in itself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All the data will be stored securely in SAC, but the data security is subjected to SAC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Data needs to be updated timely basis using update jobs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New data is available in SAC near Real-time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All the smart features are supported on Acquired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E.g. Google drive, S/4HANA Connection, BW, BPC, DowJons, …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5051" y="1774745"/>
            <a:ext cx="20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Acquired Data </a:t>
            </a:r>
          </a:p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Connection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984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onnect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55" y="2492080"/>
            <a:ext cx="59626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How Connection Works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D9EC2C2-DE11-4FD1-A682-4EFD67C05E6E}"/>
              </a:ext>
            </a:extLst>
          </p:cNvPr>
          <p:cNvSpPr/>
          <p:nvPr/>
        </p:nvSpPr>
        <p:spPr>
          <a:xfrm>
            <a:off x="360206" y="1622710"/>
            <a:ext cx="2057400" cy="1143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Analytics 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BBF615-0384-4E4E-A3B0-B80A855ECB24}"/>
              </a:ext>
            </a:extLst>
          </p:cNvPr>
          <p:cNvSpPr txBox="1"/>
          <p:nvPr/>
        </p:nvSpPr>
        <p:spPr>
          <a:xfrm>
            <a:off x="7107370" y="1189940"/>
            <a:ext cx="21336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bg1"/>
                </a:solidFill>
              </a:rPr>
              <a:t>Intranet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8096D42-2D72-4859-9359-C4F028DFF11E}"/>
              </a:ext>
            </a:extLst>
          </p:cNvPr>
          <p:cNvSpPr/>
          <p:nvPr/>
        </p:nvSpPr>
        <p:spPr>
          <a:xfrm>
            <a:off x="8132606" y="1698910"/>
            <a:ext cx="1219198" cy="838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 On-prem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3BFD4E0-0725-40AB-879E-13BFF644AFA8}"/>
              </a:ext>
            </a:extLst>
          </p:cNvPr>
          <p:cNvSpPr/>
          <p:nvPr/>
        </p:nvSpPr>
        <p:spPr>
          <a:xfrm>
            <a:off x="7329042" y="1698910"/>
            <a:ext cx="193954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991D589-26A6-47A2-B89D-AA70E53DC823}"/>
              </a:ext>
            </a:extLst>
          </p:cNvPr>
          <p:cNvCxnSpPr>
            <a:stCxn id="14" idx="6"/>
          </p:cNvCxnSpPr>
          <p:nvPr/>
        </p:nvCxnSpPr>
        <p:spPr>
          <a:xfrm>
            <a:off x="7522996" y="1775110"/>
            <a:ext cx="609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B099750-7D13-4112-92D4-6C0FBBA9F19F}"/>
              </a:ext>
            </a:extLst>
          </p:cNvPr>
          <p:cNvSpPr txBox="1"/>
          <p:nvPr/>
        </p:nvSpPr>
        <p:spPr>
          <a:xfrm>
            <a:off x="7107370" y="1394110"/>
            <a:ext cx="60960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In.A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A94EEBE-DD61-48A6-9B63-F562E0EAEEC2}"/>
              </a:ext>
            </a:extLst>
          </p:cNvPr>
          <p:cNvSpPr/>
          <p:nvPr/>
        </p:nvSpPr>
        <p:spPr>
          <a:xfrm>
            <a:off x="6837206" y="2003710"/>
            <a:ext cx="990587" cy="5333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SAC Analytic Agent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BA2FAA1B-5526-4322-BEAF-250596EB25B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827793" y="2270400"/>
            <a:ext cx="3048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irect Access Storage 18">
            <a:extLst>
              <a:ext uri="{FF2B5EF4-FFF2-40B4-BE49-F238E27FC236}">
                <a16:creationId xmlns="" xmlns:a16="http://schemas.microsoft.com/office/drawing/2014/main" id="{175CFE90-E4C2-4660-A896-5C7FA31305BF}"/>
              </a:ext>
            </a:extLst>
          </p:cNvPr>
          <p:cNvSpPr/>
          <p:nvPr/>
        </p:nvSpPr>
        <p:spPr>
          <a:xfrm>
            <a:off x="5160806" y="1698910"/>
            <a:ext cx="1260757" cy="914391"/>
          </a:xfrm>
          <a:prstGeom prst="flowChartMagneticDru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</a:t>
            </a:r>
          </a:p>
        </p:txBody>
      </p:sp>
      <p:sp>
        <p:nvSpPr>
          <p:cNvPr id="20" name="Arrow: Left-Right 22">
            <a:extLst>
              <a:ext uri="{FF2B5EF4-FFF2-40B4-BE49-F238E27FC236}">
                <a16:creationId xmlns="" xmlns:a16="http://schemas.microsoft.com/office/drawing/2014/main" id="{1F0DC3D7-9F09-4D99-B431-856DBFC6F276}"/>
              </a:ext>
            </a:extLst>
          </p:cNvPr>
          <p:cNvSpPr/>
          <p:nvPr/>
        </p:nvSpPr>
        <p:spPr>
          <a:xfrm>
            <a:off x="6279548" y="2026214"/>
            <a:ext cx="533400" cy="22860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Left-Right 26">
            <a:extLst>
              <a:ext uri="{FF2B5EF4-FFF2-40B4-BE49-F238E27FC236}">
                <a16:creationId xmlns="" xmlns:a16="http://schemas.microsoft.com/office/drawing/2014/main" id="{9C06FC69-1E35-4F30-8877-7CF5A4FC579D}"/>
              </a:ext>
            </a:extLst>
          </p:cNvPr>
          <p:cNvSpPr/>
          <p:nvPr/>
        </p:nvSpPr>
        <p:spPr>
          <a:xfrm>
            <a:off x="2493806" y="2041805"/>
            <a:ext cx="2628887" cy="22860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BA2FB44-6713-4BDA-8C09-6507EDABB2E6}"/>
              </a:ext>
            </a:extLst>
          </p:cNvPr>
          <p:cNvSpPr/>
          <p:nvPr/>
        </p:nvSpPr>
        <p:spPr>
          <a:xfrm>
            <a:off x="374062" y="4518310"/>
            <a:ext cx="1891144" cy="838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 </a:t>
            </a:r>
          </a:p>
          <a:p>
            <a:pPr algn="ctr"/>
            <a:r>
              <a:rPr lang="en-US" dirty="0"/>
              <a:t>On-prem (AWS)</a:t>
            </a:r>
          </a:p>
          <a:p>
            <a:pPr algn="ctr"/>
            <a:r>
              <a:rPr lang="en-US" dirty="0"/>
              <a:t>ABAP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0A8A018-BC02-49B4-85D5-97B6E31A527C}"/>
              </a:ext>
            </a:extLst>
          </p:cNvPr>
          <p:cNvSpPr/>
          <p:nvPr/>
        </p:nvSpPr>
        <p:spPr>
          <a:xfrm>
            <a:off x="729435" y="2703365"/>
            <a:ext cx="1402076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3171881-1F34-4F36-9984-8CA9AD4D117F}"/>
              </a:ext>
            </a:extLst>
          </p:cNvPr>
          <p:cNvSpPr/>
          <p:nvPr/>
        </p:nvSpPr>
        <p:spPr>
          <a:xfrm>
            <a:off x="750208" y="1349068"/>
            <a:ext cx="1402076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B0094D5-E796-4DE5-B4A6-BCD2059CEBB2}"/>
              </a:ext>
            </a:extLst>
          </p:cNvPr>
          <p:cNvSpPr/>
          <p:nvPr/>
        </p:nvSpPr>
        <p:spPr>
          <a:xfrm>
            <a:off x="2670453" y="4518310"/>
            <a:ext cx="1891144" cy="838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HANA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="" xmlns:a16="http://schemas.microsoft.com/office/drawing/2014/main" id="{D8061DA7-8494-4680-B987-E35E28A31E4B}"/>
              </a:ext>
            </a:extLst>
          </p:cNvPr>
          <p:cNvSpPr/>
          <p:nvPr/>
        </p:nvSpPr>
        <p:spPr>
          <a:xfrm>
            <a:off x="2646206" y="4137310"/>
            <a:ext cx="1904998" cy="29441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p:cxnSp>
        <p:nvCxnSpPr>
          <p:cNvPr id="27" name="Connector: Elbow 31">
            <a:extLst>
              <a:ext uri="{FF2B5EF4-FFF2-40B4-BE49-F238E27FC236}">
                <a16:creationId xmlns="" xmlns:a16="http://schemas.microsoft.com/office/drawing/2014/main" id="{20319D24-A41E-4266-A47A-072312DA30F1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1950017" y="2488621"/>
            <a:ext cx="1129145" cy="2168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CA238E07-96A3-4F99-B762-394444E0944B}"/>
              </a:ext>
            </a:extLst>
          </p:cNvPr>
          <p:cNvCxnSpPr/>
          <p:nvPr/>
        </p:nvCxnSpPr>
        <p:spPr>
          <a:xfrm>
            <a:off x="1198406" y="2966585"/>
            <a:ext cx="0" cy="155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357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Acquired Data Connection 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69" y="942678"/>
            <a:ext cx="4761905" cy="561981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135536" y="2186609"/>
            <a:ext cx="1815770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28912" y="3279908"/>
            <a:ext cx="1815770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91062" y="2001082"/>
            <a:ext cx="2584174" cy="61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URL get from our S/4HANA System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84438" y="3120897"/>
            <a:ext cx="2584174" cy="61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Basic Authentication</a:t>
            </a:r>
            <a:endParaRPr lang="en-US" dirty="0"/>
          </a:p>
        </p:txBody>
      </p:sp>
      <p:sp>
        <p:nvSpPr>
          <p:cNvPr id="16" name="Notched Right Arrow 15"/>
          <p:cNvSpPr/>
          <p:nvPr/>
        </p:nvSpPr>
        <p:spPr>
          <a:xfrm>
            <a:off x="6122510" y="4631637"/>
            <a:ext cx="1828795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991062" y="4565462"/>
            <a:ext cx="2584174" cy="617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Credentials of our S/4HANA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693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sz="3200" dirty="0">
                <a:latin typeface="Cooper Black" panose="0208090404030B020404" pitchFamily="18" charset="0"/>
              </a:rPr>
              <a:t>Live Data Conn. With SAP HANA DB in Cloud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F6869B-D2BC-47D8-BB93-85B2CE1A763E}"/>
              </a:ext>
            </a:extLst>
          </p:cNvPr>
          <p:cNvSpPr/>
          <p:nvPr/>
        </p:nvSpPr>
        <p:spPr>
          <a:xfrm>
            <a:off x="9372600" y="1828800"/>
            <a:ext cx="2415264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HANA Consultants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HANA Service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9415F10-A728-4D0E-9D33-D30679BFB976}"/>
              </a:ext>
            </a:extLst>
          </p:cNvPr>
          <p:cNvSpPr/>
          <p:nvPr/>
        </p:nvSpPr>
        <p:spPr>
          <a:xfrm>
            <a:off x="9742032" y="3965331"/>
            <a:ext cx="16764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MTA App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86BA7AD6-91DC-418D-BE57-F724B90B7A6D}"/>
              </a:ext>
            </a:extLst>
          </p:cNvPr>
          <p:cNvSpPr/>
          <p:nvPr/>
        </p:nvSpPr>
        <p:spPr>
          <a:xfrm>
            <a:off x="5590353" y="2395306"/>
            <a:ext cx="2359440" cy="122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xmlns="" id="{7FDA9F79-BC6A-4E1E-B640-D19DC4E33993}"/>
              </a:ext>
            </a:extLst>
          </p:cNvPr>
          <p:cNvSpPr/>
          <p:nvPr/>
        </p:nvSpPr>
        <p:spPr>
          <a:xfrm>
            <a:off x="8778999" y="295512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6A23B9FD-E156-4DB6-BBD5-AB815A4F838E}"/>
              </a:ext>
            </a:extLst>
          </p:cNvPr>
          <p:cNvCxnSpPr>
            <a:cxnSpLocks/>
            <a:stCxn id="130" idx="6"/>
          </p:cNvCxnSpPr>
          <p:nvPr/>
        </p:nvCxnSpPr>
        <p:spPr>
          <a:xfrm>
            <a:off x="9007600" y="3107520"/>
            <a:ext cx="44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4383E754-4F53-43ED-8D05-C73F14820D81}"/>
              </a:ext>
            </a:extLst>
          </p:cNvPr>
          <p:cNvSpPr/>
          <p:nvPr/>
        </p:nvSpPr>
        <p:spPr>
          <a:xfrm>
            <a:off x="304800" y="1248875"/>
            <a:ext cx="2971800" cy="30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(Client)</a:t>
            </a: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xmlns="" id="{886B6592-0253-40AA-9C14-1DEAF5E6D08B}"/>
              </a:ext>
            </a:extLst>
          </p:cNvPr>
          <p:cNvSpPr/>
          <p:nvPr/>
        </p:nvSpPr>
        <p:spPr>
          <a:xfrm>
            <a:off x="3276601" y="2895601"/>
            <a:ext cx="2313753" cy="25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6748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Cooper Black" panose="0208090404030B020404" pitchFamily="18" charset="0"/>
              </a:rPr>
              <a:t>OData </a:t>
            </a:r>
            <a:r>
              <a:rPr lang="en-IN" dirty="0">
                <a:latin typeface="Cooper Black" panose="0208090404030B020404" pitchFamily="18" charset="0"/>
              </a:rPr>
              <a:t>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F287D6-59D5-4988-9C9A-6236BA708D51}"/>
              </a:ext>
            </a:extLst>
          </p:cNvPr>
          <p:cNvSpPr txBox="1"/>
          <p:nvPr/>
        </p:nvSpPr>
        <p:spPr>
          <a:xfrm>
            <a:off x="457200" y="4419600"/>
            <a:ext cx="94020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ODataConnection.executeAction("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CancelMyFlights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",{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DateFrom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'2020-01-01',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DateTo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'2022-01-01'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Application.refreshData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066A93-1AB0-48AB-82CA-53937372AB1E}"/>
              </a:ext>
            </a:extLst>
          </p:cNvPr>
          <p:cNvSpPr txBox="1"/>
          <p:nvPr/>
        </p:nvSpPr>
        <p:spPr>
          <a:xfrm>
            <a:off x="457200" y="992953"/>
            <a:ext cx="1118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ODataConnection.executeAction("Flight/Book",{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Flight: 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Airline: 'AA',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Flightconnection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'0017',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Flightdate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FLDate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},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NumberOfSeats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1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Application.refreshData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582284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latin typeface="Cooper Black" panose="0208090404030B020404" pitchFamily="18" charset="0"/>
              </a:rPr>
              <a:t>HANA Live Integration with SAC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2C7628-6B6D-47C0-96FF-6F88B82B4B74}"/>
              </a:ext>
            </a:extLst>
          </p:cNvPr>
          <p:cNvSpPr txBox="1"/>
          <p:nvPr/>
        </p:nvSpPr>
        <p:spPr>
          <a:xfrm>
            <a:off x="76200" y="990601"/>
            <a:ext cx="1196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Native Development (HANA Consultant – SAP WebIDE for HANA Dev)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Instance needs to be started in SCP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WebIDE, create a new HANA DB Module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Maintain the service-name as some name inside the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mta.yml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 sac-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</a:t>
            </a:r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Go to SRC folder inside DB folder and create</a:t>
            </a:r>
          </a:p>
          <a:p>
            <a:pPr marL="952393" lvl="1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A DB table,   - an csv file  - an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hditable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 - calculation view of type CUBE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Build the module and check the container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2.    HANA Adaptor for secure connection to container in HANA (SAP Business App Studio)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Create a new dev workspace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workspace projects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terminal and type command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npm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install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generator-anubhav-sac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Call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yo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command and provide container name from step 1 and SAC host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url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w/o http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upto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.sap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will see a project created in bas, navigate to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srv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/target folder of that project</a:t>
            </a:r>
          </a:p>
          <a:p>
            <a:pPr marL="342900" indent="-342900" defTabSz="1218987">
              <a:buFontTx/>
              <a:buChar char="-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1050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latin typeface="Cooper Black" panose="0208090404030B020404" pitchFamily="18" charset="0"/>
              </a:rPr>
              <a:t>Continue….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93BC0C-42CB-4815-9644-B6CC061DDE68}"/>
              </a:ext>
            </a:extLst>
          </p:cNvPr>
          <p:cNvSpPr txBox="1"/>
          <p:nvPr/>
        </p:nvSpPr>
        <p:spPr>
          <a:xfrm>
            <a:off x="152400" y="881174"/>
            <a:ext cx="1196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tools for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hana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and download the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4"/>
              </a:rPr>
              <a:t>xsahaa-release-1.6.1-release.zip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(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sha1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Extract in computer and upload the war file to the folder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to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mta.yml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file in the adaptor project and click Build MTA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build is success we see an mta_archieve with mtar extension.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on MTAR file generated by system and say deploy to CF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Go to CF and Applications inside your dev 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Ideally an app with same name must be up and running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Once the app is deployed, we need to grant auth to our user to access this app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role collection in our trial a/c search for app_Viewer role collection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Click and edit and assign to your email id and Save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Test the adaptor service by adding /sap/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bc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ina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/service/v2/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HeartBeat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3. SAC Live Connection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Add live data connection with HANA of Direct Type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Provide Adaptor URL and enter CF credentials.</a:t>
            </a:r>
          </a:p>
        </p:txBody>
      </p:sp>
    </p:spTree>
    <p:extLst>
      <p:ext uri="{BB962C8B-B14F-4D97-AF65-F5344CB8AC3E}">
        <p14:creationId xmlns:p14="http://schemas.microsoft.com/office/powerpoint/2010/main" val="11089567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442</Words>
  <Application>Microsoft Office PowerPoint</Application>
  <PresentationFormat>Widescreen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Unicode MS</vt:lpstr>
      <vt:lpstr>Arial</vt:lpstr>
      <vt:lpstr>Arial Rounded MT Bold</vt:lpstr>
      <vt:lpstr>Calibri</vt:lpstr>
      <vt:lpstr>Calibri Light</vt:lpstr>
      <vt:lpstr>Cooper Black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Connections</vt:lpstr>
      <vt:lpstr>How Connection Works</vt:lpstr>
      <vt:lpstr>Acquired Data Connection </vt:lpstr>
      <vt:lpstr>Live Data Conn. With SAP HANA DB in Cloud</vt:lpstr>
      <vt:lpstr>OData Connection</vt:lpstr>
      <vt:lpstr>HANA Live Integration with SAC</vt:lpstr>
      <vt:lpstr>Continue….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sc</cp:lastModifiedBy>
  <cp:revision>514</cp:revision>
  <dcterms:created xsi:type="dcterms:W3CDTF">2016-07-10T03:33:26Z</dcterms:created>
  <dcterms:modified xsi:type="dcterms:W3CDTF">2021-11-25T19:04:38Z</dcterms:modified>
</cp:coreProperties>
</file>