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4"/>
  </p:notesMasterIdLst>
  <p:sldIdLst>
    <p:sldId id="256" r:id="rId2"/>
    <p:sldId id="463" r:id="rId3"/>
    <p:sldId id="443" r:id="rId4"/>
    <p:sldId id="479" r:id="rId5"/>
    <p:sldId id="444" r:id="rId6"/>
    <p:sldId id="480" r:id="rId7"/>
    <p:sldId id="481" r:id="rId8"/>
    <p:sldId id="476" r:id="rId9"/>
    <p:sldId id="478" r:id="rId10"/>
    <p:sldId id="462" r:id="rId11"/>
    <p:sldId id="399" r:id="rId12"/>
    <p:sldId id="4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1" d="100"/>
          <a:sy n="71" d="100"/>
        </p:scale>
        <p:origin x="10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dirty="0"/>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dirty="0"/>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139584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4583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11/19/2021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dirty="0"/>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0" r:id="rId12"/>
    <p:sldLayoutId id="214748368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754326"/>
          </a:xfrm>
          <a:prstGeom prst="rect">
            <a:avLst/>
          </a:prstGeom>
          <a:noFill/>
        </p:spPr>
        <p:txBody>
          <a:bodyPr wrap="square" rtlCol="0">
            <a:spAutoFit/>
          </a:bodyPr>
          <a:lstStyle/>
          <a:p>
            <a:r>
              <a:rPr lang="en-US" sz="3600" spc="-150" dirty="0">
                <a:solidFill>
                  <a:schemeClr val="bg1"/>
                </a:solidFill>
              </a:rPr>
              <a:t>Anurag </a:t>
            </a:r>
            <a:r>
              <a:rPr lang="en-US" sz="3600" spc="-150" dirty="0" smtClean="0">
                <a:solidFill>
                  <a:schemeClr val="bg1"/>
                </a:solidFill>
              </a:rPr>
              <a:t>Bajaj</a:t>
            </a:r>
          </a:p>
          <a:p>
            <a:r>
              <a:rPr lang="en-US" sz="3600" spc="-150" dirty="0" smtClean="0">
                <a:solidFill>
                  <a:schemeClr val="bg1"/>
                </a:solidFill>
              </a:rPr>
              <a:t>Shubham Singh</a:t>
            </a:r>
            <a:endParaRPr lang="en-US" sz="3600" spc="-150" dirty="0">
              <a:solidFill>
                <a:schemeClr val="bg1"/>
              </a:solidFill>
            </a:endParaRPr>
          </a:p>
          <a:p>
            <a:r>
              <a:rPr lang="en-US" sz="3600" spc="-150" dirty="0">
                <a:solidFill>
                  <a:schemeClr val="bg1"/>
                </a:solidFill>
              </a:rPr>
              <a:t>Day 6</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xmlns=""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6</a:t>
            </a:r>
          </a:p>
        </p:txBody>
      </p:sp>
    </p:spTree>
    <p:extLst>
      <p:ext uri="{BB962C8B-B14F-4D97-AF65-F5344CB8AC3E}">
        <p14:creationId xmlns:p14="http://schemas.microsoft.com/office/powerpoint/2010/main" val="386777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xmlns=""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xmlns=""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6</a:t>
            </a:r>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xmlns="" id="{27E5B41D-1DDF-48C9-A5AF-075F84492B68}"/>
              </a:ext>
            </a:extLst>
          </p:cNvPr>
          <p:cNvSpPr txBox="1"/>
          <p:nvPr/>
        </p:nvSpPr>
        <p:spPr>
          <a:xfrm>
            <a:off x="247878" y="982353"/>
            <a:ext cx="11696243" cy="32932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Advance Planning Scenario – Hands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Distribution and Spreading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Working with Formulas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Working with allocations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Allocations on calculated measure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Value Driver Trees – Hands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Value Drive Trees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Using VDT in the dashboard</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Formulas</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FB10A3A0-3BC8-4D12-8C90-678E5C29CA4B}"/>
              </a:ext>
            </a:extLst>
          </p:cNvPr>
          <p:cNvSpPr txBox="1"/>
          <p:nvPr/>
        </p:nvSpPr>
        <p:spPr>
          <a:xfrm>
            <a:off x="152400" y="1066801"/>
            <a:ext cx="11887200" cy="1938992"/>
          </a:xfrm>
          <a:prstGeom prst="rect">
            <a:avLst/>
          </a:prstGeom>
          <a:noFill/>
        </p:spPr>
        <p:txBody>
          <a:bodyPr wrap="square" rtlCol="0">
            <a:spAutoFit/>
          </a:bodyPr>
          <a:lstStyle/>
          <a:p>
            <a:pPr algn="l"/>
            <a:r>
              <a:rPr lang="en-US" sz="2400" b="0" i="0" u="none" strike="noStrike" baseline="0" dirty="0">
                <a:latin typeface="CIDFont+F7"/>
              </a:rPr>
              <a:t>Gross Margin %(KPI01) = Gross Profit (H105000) / Net Revenue (H110000)</a:t>
            </a:r>
          </a:p>
          <a:p>
            <a:pPr algn="l"/>
            <a:endParaRPr lang="en-US" sz="2400" b="0" i="0" u="none" strike="noStrike" baseline="0" dirty="0">
              <a:latin typeface="CIDFont+F7"/>
            </a:endParaRPr>
          </a:p>
          <a:p>
            <a:pPr algn="l"/>
            <a:r>
              <a:rPr lang="en-US" sz="2400" b="0" i="0" u="none" strike="noStrike" baseline="0" dirty="0">
                <a:latin typeface="CIDFont+F7"/>
              </a:rPr>
              <a:t>Operating Profit %(KPI02) = Operating Income (H105000) / Net Revenue (H110000)</a:t>
            </a:r>
          </a:p>
          <a:p>
            <a:pPr algn="l"/>
            <a:endParaRPr lang="en-US" sz="2400" b="0" i="0" u="none" strike="noStrike" baseline="0" dirty="0">
              <a:latin typeface="CIDFont+F7"/>
            </a:endParaRPr>
          </a:p>
          <a:p>
            <a:pPr algn="l"/>
            <a:r>
              <a:rPr lang="en-US" sz="2400" b="0" i="0" u="none" strike="noStrike" baseline="0" dirty="0">
                <a:latin typeface="CIDFont+F7"/>
              </a:rPr>
              <a:t>Operating Expense Ratio %(KPI03) = Operating Expenses (H105000) / Net Revenue (H110000)</a:t>
            </a:r>
            <a:endParaRPr lang="en-US" sz="3200" dirty="0"/>
          </a:p>
        </p:txBody>
      </p:sp>
    </p:spTree>
    <p:extLst>
      <p:ext uri="{BB962C8B-B14F-4D97-AF65-F5344CB8AC3E}">
        <p14:creationId xmlns:p14="http://schemas.microsoft.com/office/powerpoint/2010/main" val="1463368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Allocations</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FB10A3A0-3BC8-4D12-8C90-678E5C29CA4B}"/>
              </a:ext>
            </a:extLst>
          </p:cNvPr>
          <p:cNvSpPr txBox="1"/>
          <p:nvPr/>
        </p:nvSpPr>
        <p:spPr>
          <a:xfrm>
            <a:off x="152400" y="1066801"/>
            <a:ext cx="11887200" cy="2677656"/>
          </a:xfrm>
          <a:prstGeom prst="rect">
            <a:avLst/>
          </a:prstGeom>
          <a:noFill/>
        </p:spPr>
        <p:txBody>
          <a:bodyPr wrap="square" rtlCol="0">
            <a:spAutoFit/>
          </a:bodyPr>
          <a:lstStyle/>
          <a:p>
            <a:r>
              <a:rPr lang="en-US" sz="2400" dirty="0"/>
              <a:t>In the past we saw the concept of distribution, Allocation is actually a distribution but it depends on </a:t>
            </a:r>
            <a:r>
              <a:rPr lang="en-US" sz="2400" b="1" dirty="0"/>
              <a:t>another dimension </a:t>
            </a:r>
            <a:r>
              <a:rPr lang="en-US" sz="2400" dirty="0"/>
              <a:t>how the values will be distributed.</a:t>
            </a:r>
          </a:p>
          <a:p>
            <a:r>
              <a:rPr lang="en-US" sz="2400" dirty="0"/>
              <a:t>I have ordered 10 Pizzas = 50% home, 50% office – 5,5 – Distribution</a:t>
            </a:r>
          </a:p>
          <a:p>
            <a:r>
              <a:rPr lang="en-US" sz="2400" dirty="0"/>
              <a:t>Allocation is a distribution based on another measure/dimension</a:t>
            </a:r>
          </a:p>
          <a:p>
            <a:r>
              <a:rPr lang="en-US" sz="2400" dirty="0"/>
              <a:t>Factor – No. of members is called as </a:t>
            </a:r>
            <a:r>
              <a:rPr lang="en-US" sz="2400" b="1" dirty="0"/>
              <a:t>allocation driver</a:t>
            </a:r>
            <a:endParaRPr lang="en-US" sz="2400" dirty="0"/>
          </a:p>
          <a:p>
            <a:r>
              <a:rPr lang="en-US" sz="2400" dirty="0"/>
              <a:t>8 members @ office , 2 members @home</a:t>
            </a:r>
          </a:p>
          <a:p>
            <a:r>
              <a:rPr lang="en-US" sz="2400" dirty="0"/>
              <a:t>Allocate based on No. of members === 8 Pizzas to office and 2 to home</a:t>
            </a:r>
          </a:p>
        </p:txBody>
      </p:sp>
    </p:spTree>
    <p:extLst>
      <p:ext uri="{BB962C8B-B14F-4D97-AF65-F5344CB8AC3E}">
        <p14:creationId xmlns:p14="http://schemas.microsoft.com/office/powerpoint/2010/main" val="138913396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Allocation – how to create</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xmlns="" id="{868EA34F-ED9F-4BF7-A969-627C80F2882A}"/>
              </a:ext>
            </a:extLst>
          </p:cNvPr>
          <p:cNvSpPr/>
          <p:nvPr/>
        </p:nvSpPr>
        <p:spPr>
          <a:xfrm>
            <a:off x="533400" y="1371601"/>
            <a:ext cx="1981200" cy="990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Allocation</a:t>
            </a:r>
          </a:p>
        </p:txBody>
      </p:sp>
      <p:sp>
        <p:nvSpPr>
          <p:cNvPr id="3" name="Rectangle 2">
            <a:extLst>
              <a:ext uri="{FF2B5EF4-FFF2-40B4-BE49-F238E27FC236}">
                <a16:creationId xmlns:a16="http://schemas.microsoft.com/office/drawing/2014/main" xmlns="" id="{2BDD5329-F997-41AF-90A1-6358F9EA18A7}"/>
              </a:ext>
            </a:extLst>
          </p:cNvPr>
          <p:cNvSpPr/>
          <p:nvPr/>
        </p:nvSpPr>
        <p:spPr>
          <a:xfrm>
            <a:off x="4943872" y="1371601"/>
            <a:ext cx="1981200" cy="990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Steps</a:t>
            </a:r>
          </a:p>
        </p:txBody>
      </p:sp>
      <p:sp>
        <p:nvSpPr>
          <p:cNvPr id="4" name="Rectangle 3">
            <a:extLst>
              <a:ext uri="{FF2B5EF4-FFF2-40B4-BE49-F238E27FC236}">
                <a16:creationId xmlns:a16="http://schemas.microsoft.com/office/drawing/2014/main" xmlns="" id="{E3B143A0-F034-43D7-BF9F-75AFFDD31FE2}"/>
              </a:ext>
            </a:extLst>
          </p:cNvPr>
          <p:cNvSpPr/>
          <p:nvPr/>
        </p:nvSpPr>
        <p:spPr>
          <a:xfrm>
            <a:off x="9067800" y="1371601"/>
            <a:ext cx="1981200" cy="990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Rules</a:t>
            </a:r>
          </a:p>
        </p:txBody>
      </p:sp>
      <p:cxnSp>
        <p:nvCxnSpPr>
          <p:cNvPr id="6" name="Connector: Elbow 5">
            <a:extLst>
              <a:ext uri="{FF2B5EF4-FFF2-40B4-BE49-F238E27FC236}">
                <a16:creationId xmlns:a16="http://schemas.microsoft.com/office/drawing/2014/main" xmlns="" id="{2B56071C-2A43-4A83-89FC-74949F1771E1}"/>
              </a:ext>
            </a:extLst>
          </p:cNvPr>
          <p:cNvCxnSpPr>
            <a:stCxn id="2" idx="3"/>
            <a:endCxn id="3" idx="1"/>
          </p:cNvCxnSpPr>
          <p:nvPr/>
        </p:nvCxnSpPr>
        <p:spPr>
          <a:xfrm>
            <a:off x="2514600" y="1866899"/>
            <a:ext cx="2429272"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xmlns="" id="{BF0A0A3B-7849-480F-AA1B-8481E958A227}"/>
              </a:ext>
            </a:extLst>
          </p:cNvPr>
          <p:cNvCxnSpPr>
            <a:stCxn id="3" idx="3"/>
            <a:endCxn id="4" idx="1"/>
          </p:cNvCxnSpPr>
          <p:nvPr/>
        </p:nvCxnSpPr>
        <p:spPr>
          <a:xfrm>
            <a:off x="6925072" y="1866899"/>
            <a:ext cx="2142728" cy="12700"/>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0677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Scenario 1 : Simple Allocation </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xmlns="" id="{44973490-C9B4-4D32-9D47-478FF65EB42B}"/>
              </a:ext>
            </a:extLst>
          </p:cNvPr>
          <p:cNvSpPr txBox="1"/>
          <p:nvPr/>
        </p:nvSpPr>
        <p:spPr>
          <a:xfrm>
            <a:off x="111967" y="920366"/>
            <a:ext cx="11616612" cy="3139321"/>
          </a:xfrm>
          <a:prstGeom prst="rect">
            <a:avLst/>
          </a:prstGeom>
          <a:noFill/>
        </p:spPr>
        <p:txBody>
          <a:bodyPr wrap="square">
            <a:spAutoFit/>
          </a:bodyPr>
          <a:lstStyle/>
          <a:p>
            <a:pPr algn="l"/>
            <a:r>
              <a:rPr lang="en-US" sz="1800" b="0" i="0" u="none" strike="noStrike" baseline="0" dirty="0">
                <a:latin typeface="CIDFont+F5"/>
              </a:rPr>
              <a:t>Company had recently planned for expansions in the other regions of USA. We have hired the colleagues and now they need to start product marketing, we have meeting with marketing heads of each region. We want to allocate budget for marketing expenses based on number of hires (FTE) in each region. This type of requirement is called Allocations.</a:t>
            </a:r>
          </a:p>
          <a:p>
            <a:pPr algn="just"/>
            <a:endParaRPr lang="en-US" sz="1800" b="0" i="0" u="none" strike="noStrike" baseline="0" dirty="0">
              <a:latin typeface="CIDFont+F5"/>
            </a:endParaRPr>
          </a:p>
          <a:p>
            <a:pPr algn="l"/>
            <a:r>
              <a:rPr lang="en-US" sz="1800" b="0" i="0" u="none" strike="noStrike" baseline="0" dirty="0">
                <a:latin typeface="CIDFont+F1"/>
              </a:rPr>
              <a:t>- </a:t>
            </a:r>
            <a:r>
              <a:rPr lang="en-US" sz="1800" b="0" i="0" u="none" strike="noStrike" baseline="0" dirty="0">
                <a:latin typeface="CIDFont+F5"/>
              </a:rPr>
              <a:t>Create New version from Actuals called </a:t>
            </a:r>
            <a:r>
              <a:rPr lang="en-US" sz="1800" b="0" i="0" u="none" strike="noStrike" baseline="0" dirty="0">
                <a:latin typeface="CIDFont+F8"/>
              </a:rPr>
              <a:t>Marketing_Exp_FTE</a:t>
            </a:r>
          </a:p>
          <a:p>
            <a:pPr algn="l"/>
            <a:r>
              <a:rPr lang="en-US" sz="1800" b="0" i="0" u="none" strike="noStrike" baseline="0" dirty="0">
                <a:latin typeface="CIDFont+F1"/>
              </a:rPr>
              <a:t>- </a:t>
            </a:r>
            <a:r>
              <a:rPr lang="en-US" sz="1800" b="0" i="0" u="none" strike="noStrike" baseline="0" dirty="0">
                <a:latin typeface="CIDFont+F5"/>
              </a:rPr>
              <a:t>Expand and observe that Marketing Expenses except northeast region for USA is not allocated</a:t>
            </a:r>
          </a:p>
          <a:p>
            <a:pPr algn="l"/>
            <a:r>
              <a:rPr lang="en-US" sz="1800" b="0" i="0" u="none" strike="noStrike" baseline="0" dirty="0">
                <a:latin typeface="CIDFont+F1"/>
              </a:rPr>
              <a:t>- </a:t>
            </a:r>
            <a:r>
              <a:rPr lang="en-US" sz="1800" b="0" i="0" u="none" strike="noStrike" baseline="0" dirty="0">
                <a:latin typeface="CIDFont+F5"/>
              </a:rPr>
              <a:t>Show unbooked data of USA Regions</a:t>
            </a:r>
          </a:p>
          <a:p>
            <a:pPr algn="l"/>
            <a:r>
              <a:rPr lang="en-US" sz="1800" b="0" i="0" u="none" strike="noStrike" baseline="0" dirty="0">
                <a:latin typeface="CIDFont+F1"/>
              </a:rPr>
              <a:t>- </a:t>
            </a:r>
            <a:r>
              <a:rPr lang="en-US" sz="1800" b="0" i="0" u="none" strike="noStrike" baseline="0" dirty="0">
                <a:latin typeface="CIDFont+F5"/>
              </a:rPr>
              <a:t>Create new Process</a:t>
            </a:r>
            <a:r>
              <a:rPr lang="en-US" sz="1800" b="0" i="0" u="none" strike="noStrike" baseline="0" dirty="0">
                <a:latin typeface="CIDFont+F9"/>
              </a:rPr>
              <a:t></a:t>
            </a:r>
            <a:r>
              <a:rPr lang="en-US" sz="1800" b="0" i="0" u="none" strike="noStrike" baseline="0" dirty="0">
                <a:latin typeface="CIDFont+F5"/>
              </a:rPr>
              <a:t>Allocation Step</a:t>
            </a:r>
          </a:p>
          <a:p>
            <a:pPr algn="l"/>
            <a:r>
              <a:rPr lang="en-US" sz="1800" b="0" i="0" u="none" strike="noStrike" baseline="0" dirty="0">
                <a:latin typeface="CIDFont+F1"/>
              </a:rPr>
              <a:t>- </a:t>
            </a:r>
            <a:r>
              <a:rPr lang="en-US" sz="1800" b="0" i="0" u="none" strike="noStrike" baseline="0" dirty="0">
                <a:latin typeface="CIDFont+F5"/>
              </a:rPr>
              <a:t>Define Step the Rule in the step</a:t>
            </a:r>
          </a:p>
          <a:p>
            <a:pPr algn="l"/>
            <a:endParaRPr lang="en-US" dirty="0"/>
          </a:p>
        </p:txBody>
      </p:sp>
      <p:sp>
        <p:nvSpPr>
          <p:cNvPr id="14" name="TextBox 13">
            <a:extLst>
              <a:ext uri="{FF2B5EF4-FFF2-40B4-BE49-F238E27FC236}">
                <a16:creationId xmlns:a16="http://schemas.microsoft.com/office/drawing/2014/main" xmlns="" id="{B5F6B7C5-21E7-4C13-801E-31E5273FDAED}"/>
              </a:ext>
            </a:extLst>
          </p:cNvPr>
          <p:cNvSpPr txBox="1"/>
          <p:nvPr/>
        </p:nvSpPr>
        <p:spPr>
          <a:xfrm>
            <a:off x="280982" y="3789002"/>
            <a:ext cx="6200190" cy="1292662"/>
          </a:xfrm>
          <a:prstGeom prst="rect">
            <a:avLst/>
          </a:prstGeom>
          <a:noFill/>
        </p:spPr>
        <p:txBody>
          <a:bodyPr wrap="square">
            <a:spAutoFit/>
          </a:bodyPr>
          <a:lstStyle/>
          <a:p>
            <a:pPr algn="l"/>
            <a:r>
              <a:rPr lang="en-US" sz="2400" b="0" i="0" u="none" strike="noStrike" baseline="0" dirty="0">
                <a:latin typeface="CIDFont+F2"/>
              </a:rPr>
              <a:t>Allocation Rule</a:t>
            </a:r>
          </a:p>
          <a:p>
            <a:pPr algn="l"/>
            <a:r>
              <a:rPr lang="en-US" sz="1800" b="1" i="0" u="none" strike="noStrike" baseline="0" dirty="0">
                <a:latin typeface="CIDFont+F2"/>
              </a:rPr>
              <a:t>Source - </a:t>
            </a:r>
            <a:r>
              <a:rPr lang="en-US" sz="1800" b="0" i="0" u="none" strike="noStrike" baseline="0" dirty="0">
                <a:latin typeface="CIDFont+F1"/>
              </a:rPr>
              <a:t>Enterprise&gt;United States &gt;Northeast</a:t>
            </a:r>
          </a:p>
          <a:p>
            <a:pPr algn="l"/>
            <a:r>
              <a:rPr lang="en-US" sz="1800" b="1" i="0" u="none" strike="noStrike" baseline="0" dirty="0">
                <a:latin typeface="CIDFont+F2"/>
              </a:rPr>
              <a:t>Driver - </a:t>
            </a:r>
            <a:r>
              <a:rPr lang="en-US" sz="1800" b="0" i="0" u="none" strike="noStrike" baseline="0" dirty="0">
                <a:latin typeface="CIDFont+F1"/>
              </a:rPr>
              <a:t>FTE</a:t>
            </a:r>
          </a:p>
          <a:p>
            <a:pPr algn="l"/>
            <a:r>
              <a:rPr lang="en-US" sz="1800" b="1" i="0" u="none" strike="noStrike" baseline="0" dirty="0">
                <a:latin typeface="CIDFont+F2"/>
              </a:rPr>
              <a:t>Target - </a:t>
            </a:r>
            <a:r>
              <a:rPr lang="en-US" sz="1800" b="0" i="0" u="none" strike="noStrike" baseline="0" dirty="0">
                <a:latin typeface="CIDFont+F1"/>
              </a:rPr>
              <a:t>Enterprise&gt;United States</a:t>
            </a:r>
            <a:endParaRPr lang="en-US" dirty="0"/>
          </a:p>
        </p:txBody>
      </p:sp>
    </p:spTree>
    <p:extLst>
      <p:ext uri="{BB962C8B-B14F-4D97-AF65-F5344CB8AC3E}">
        <p14:creationId xmlns:p14="http://schemas.microsoft.com/office/powerpoint/2010/main" val="1492462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Scenario 2 : Allocate conditionally</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xmlns="" id="{44973490-C9B4-4D32-9D47-478FF65EB42B}"/>
              </a:ext>
            </a:extLst>
          </p:cNvPr>
          <p:cNvSpPr txBox="1"/>
          <p:nvPr/>
        </p:nvSpPr>
        <p:spPr>
          <a:xfrm>
            <a:off x="111967" y="920366"/>
            <a:ext cx="11616612" cy="2308324"/>
          </a:xfrm>
          <a:prstGeom prst="rect">
            <a:avLst/>
          </a:prstGeom>
          <a:noFill/>
        </p:spPr>
        <p:txBody>
          <a:bodyPr wrap="square">
            <a:spAutoFit/>
          </a:bodyPr>
          <a:lstStyle/>
          <a:p>
            <a:pPr algn="l"/>
            <a:r>
              <a:rPr lang="en-US" sz="1800" b="0" i="0" u="none" strike="noStrike" baseline="0" dirty="0"/>
              <a:t>The leads of each marketing zone’s now go back to their respective regions, the company have given them the target to sell the products, they are confused about how do they spend the budget provided for their region at the product level now. One good idea is to look at last year sales of the products and based on that allocate budget for each product accordingly. This allocation is intended to demonstrate that we can create allocations based on calculated values as well. The company is only in Apparel business in EMEA and Footwear business in APJ hence make sure we run the allocations accordingly.</a:t>
            </a:r>
          </a:p>
          <a:p>
            <a:pPr algn="l"/>
            <a:endParaRPr lang="en-US" dirty="0"/>
          </a:p>
          <a:p>
            <a:pPr algn="l"/>
            <a:r>
              <a:rPr lang="en-US" sz="1800" b="0" i="0" u="none" strike="noStrike" baseline="0" dirty="0"/>
              <a:t>Sales Previous Year (DRV0110) = LOOKUP([H111100] , [d/TIME]= Previous("Year",1))</a:t>
            </a:r>
          </a:p>
          <a:p>
            <a:pPr algn="l"/>
            <a:r>
              <a:rPr lang="en-US" sz="1800" b="0" i="0" u="none" strike="noStrike" baseline="0" dirty="0"/>
              <a:t>Gross Sales(H111100) WHERE Time = Previous 1 Year</a:t>
            </a:r>
            <a:endParaRPr lang="en-US" dirty="0"/>
          </a:p>
        </p:txBody>
      </p:sp>
      <p:sp>
        <p:nvSpPr>
          <p:cNvPr id="14" name="TextBox 13">
            <a:extLst>
              <a:ext uri="{FF2B5EF4-FFF2-40B4-BE49-F238E27FC236}">
                <a16:creationId xmlns:a16="http://schemas.microsoft.com/office/drawing/2014/main" xmlns="" id="{B5F6B7C5-21E7-4C13-801E-31E5273FDAED}"/>
              </a:ext>
            </a:extLst>
          </p:cNvPr>
          <p:cNvSpPr txBox="1"/>
          <p:nvPr/>
        </p:nvSpPr>
        <p:spPr>
          <a:xfrm>
            <a:off x="111967" y="4853024"/>
            <a:ext cx="6200190" cy="461665"/>
          </a:xfrm>
          <a:prstGeom prst="rect">
            <a:avLst/>
          </a:prstGeom>
          <a:noFill/>
        </p:spPr>
        <p:txBody>
          <a:bodyPr wrap="square">
            <a:spAutoFit/>
          </a:bodyPr>
          <a:lstStyle/>
          <a:p>
            <a:pPr algn="l"/>
            <a:r>
              <a:rPr lang="en-US" sz="2400" b="0" i="0" u="none" strike="noStrike" baseline="0" dirty="0">
                <a:latin typeface="CIDFont+F2"/>
              </a:rPr>
              <a:t>Allocation Rule</a:t>
            </a:r>
          </a:p>
        </p:txBody>
      </p:sp>
      <p:sp>
        <p:nvSpPr>
          <p:cNvPr id="9" name="TextBox 8">
            <a:extLst>
              <a:ext uri="{FF2B5EF4-FFF2-40B4-BE49-F238E27FC236}">
                <a16:creationId xmlns:a16="http://schemas.microsoft.com/office/drawing/2014/main" xmlns="" id="{65DD2F5B-0B2C-498C-9703-16E8B2863249}"/>
              </a:ext>
            </a:extLst>
          </p:cNvPr>
          <p:cNvSpPr txBox="1"/>
          <p:nvPr/>
        </p:nvSpPr>
        <p:spPr>
          <a:xfrm>
            <a:off x="141285" y="3156457"/>
            <a:ext cx="6200190" cy="1477328"/>
          </a:xfrm>
          <a:prstGeom prst="rect">
            <a:avLst/>
          </a:prstGeom>
          <a:noFill/>
        </p:spPr>
        <p:txBody>
          <a:bodyPr wrap="square">
            <a:spAutoFit/>
          </a:bodyPr>
          <a:lstStyle/>
          <a:p>
            <a:pPr algn="l"/>
            <a:r>
              <a:rPr lang="en-US" sz="1800" b="0" i="0" u="none" strike="noStrike" baseline="0" dirty="0"/>
              <a:t>- Create New version from Actuals called OPEX_By_LAST_Sales</a:t>
            </a:r>
          </a:p>
          <a:p>
            <a:pPr algn="l"/>
            <a:r>
              <a:rPr lang="en-US" sz="1800" b="0" i="0" u="none" strike="noStrike" baseline="0" dirty="0"/>
              <a:t>- Expand and observe that Operational Expenses for products</a:t>
            </a:r>
          </a:p>
          <a:p>
            <a:pPr algn="l"/>
            <a:r>
              <a:rPr lang="en-US" sz="1800" b="0" i="0" u="none" strike="noStrike" baseline="0" dirty="0"/>
              <a:t>- Show unbooked data of all Regions</a:t>
            </a:r>
          </a:p>
          <a:p>
            <a:pPr algn="l"/>
            <a:r>
              <a:rPr lang="en-US" sz="1800" b="0" i="0" u="none" strike="noStrike" baseline="0" dirty="0"/>
              <a:t>- Create new ProcessAllocation Step</a:t>
            </a:r>
          </a:p>
          <a:p>
            <a:pPr algn="l"/>
            <a:r>
              <a:rPr lang="en-US" sz="1800" b="0" i="0" u="none" strike="noStrike" baseline="0" dirty="0"/>
              <a:t>- Define Step the Rule in the step</a:t>
            </a:r>
            <a:endParaRPr lang="en-US" dirty="0"/>
          </a:p>
        </p:txBody>
      </p:sp>
      <p:pic>
        <p:nvPicPr>
          <p:cNvPr id="4" name="Picture 3">
            <a:extLst>
              <a:ext uri="{FF2B5EF4-FFF2-40B4-BE49-F238E27FC236}">
                <a16:creationId xmlns:a16="http://schemas.microsoft.com/office/drawing/2014/main" xmlns="" id="{B6BCF13F-92DE-409C-93AD-21853255B96B}"/>
              </a:ext>
            </a:extLst>
          </p:cNvPr>
          <p:cNvPicPr>
            <a:picLocks noChangeAspect="1"/>
          </p:cNvPicPr>
          <p:nvPr/>
        </p:nvPicPr>
        <p:blipFill>
          <a:blip r:embed="rId3"/>
          <a:stretch>
            <a:fillRect/>
          </a:stretch>
        </p:blipFill>
        <p:spPr>
          <a:xfrm>
            <a:off x="7515584" y="3210036"/>
            <a:ext cx="4217618" cy="1640953"/>
          </a:xfrm>
          <a:prstGeom prst="rect">
            <a:avLst/>
          </a:prstGeom>
        </p:spPr>
      </p:pic>
      <p:pic>
        <p:nvPicPr>
          <p:cNvPr id="6" name="Picture 5">
            <a:extLst>
              <a:ext uri="{FF2B5EF4-FFF2-40B4-BE49-F238E27FC236}">
                <a16:creationId xmlns:a16="http://schemas.microsoft.com/office/drawing/2014/main" xmlns="" id="{EB544DA9-3928-40C9-A5A1-3342FAB78100}"/>
              </a:ext>
            </a:extLst>
          </p:cNvPr>
          <p:cNvPicPr>
            <a:picLocks noChangeAspect="1"/>
          </p:cNvPicPr>
          <p:nvPr/>
        </p:nvPicPr>
        <p:blipFill>
          <a:blip r:embed="rId4"/>
          <a:stretch>
            <a:fillRect/>
          </a:stretch>
        </p:blipFill>
        <p:spPr>
          <a:xfrm>
            <a:off x="141285" y="5291502"/>
            <a:ext cx="4951817" cy="1292263"/>
          </a:xfrm>
          <a:prstGeom prst="rect">
            <a:avLst/>
          </a:prstGeom>
        </p:spPr>
      </p:pic>
    </p:spTree>
    <p:extLst>
      <p:ext uri="{BB962C8B-B14F-4D97-AF65-F5344CB8AC3E}">
        <p14:creationId xmlns:p14="http://schemas.microsoft.com/office/powerpoint/2010/main" val="60657667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Value Driver Tree</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FB10A3A0-3BC8-4D12-8C90-678E5C29CA4B}"/>
              </a:ext>
            </a:extLst>
          </p:cNvPr>
          <p:cNvSpPr txBox="1"/>
          <p:nvPr/>
        </p:nvSpPr>
        <p:spPr>
          <a:xfrm>
            <a:off x="152400" y="1066801"/>
            <a:ext cx="11887200" cy="3416320"/>
          </a:xfrm>
          <a:prstGeom prst="rect">
            <a:avLst/>
          </a:prstGeom>
          <a:noFill/>
        </p:spPr>
        <p:txBody>
          <a:bodyPr wrap="square" rtlCol="0">
            <a:spAutoFit/>
          </a:bodyPr>
          <a:lstStyle/>
          <a:p>
            <a:pPr algn="l"/>
            <a:r>
              <a:rPr lang="en-US" dirty="0">
                <a:solidFill>
                  <a:srgbClr val="3C3C3C"/>
                </a:solidFill>
              </a:rPr>
              <a:t>Value driver trees (VDTs) allow visualizing the composition of a KPI and its contributing factors</a:t>
            </a:r>
          </a:p>
          <a:p>
            <a:pPr algn="l"/>
            <a:r>
              <a:rPr lang="en-US" dirty="0">
                <a:solidFill>
                  <a:srgbClr val="3C3C3C"/>
                </a:solidFill>
              </a:rPr>
              <a:t>▪ A VDT shows how a KPI is calculated from other KPIs and drivers</a:t>
            </a:r>
          </a:p>
          <a:p>
            <a:pPr algn="l"/>
            <a:r>
              <a:rPr lang="en-US" dirty="0">
                <a:solidFill>
                  <a:srgbClr val="3C3C3C"/>
                </a:solidFill>
              </a:rPr>
              <a:t>▪ In SAC, a value driver tree can be used to visualize existing data but also to simulate the impact of driver</a:t>
            </a:r>
          </a:p>
          <a:p>
            <a:pPr algn="l"/>
            <a:r>
              <a:rPr lang="en-US" dirty="0">
                <a:solidFill>
                  <a:srgbClr val="3C3C3C"/>
                </a:solidFill>
              </a:rPr>
              <a:t>changes in real time</a:t>
            </a:r>
          </a:p>
          <a:p>
            <a:pPr algn="l"/>
            <a:r>
              <a:rPr lang="en-US" dirty="0">
                <a:solidFill>
                  <a:srgbClr val="3C3C3C"/>
                </a:solidFill>
              </a:rPr>
              <a:t>▪ In planning, the VDT component can be used to create and simulate different scenarios</a:t>
            </a:r>
          </a:p>
          <a:p>
            <a:pPr algn="l"/>
            <a:r>
              <a:rPr lang="en-US" dirty="0">
                <a:solidFill>
                  <a:srgbClr val="3C3C3C"/>
                </a:solidFill>
              </a:rPr>
              <a:t>▪ Value driver trees are provided as standard story widgets and can be seamlessly integrated into SAC stories</a:t>
            </a:r>
          </a:p>
          <a:p>
            <a:pPr algn="l"/>
            <a:endParaRPr lang="en-US" b="0" i="0" dirty="0">
              <a:solidFill>
                <a:srgbClr val="3C3C3C"/>
              </a:solidFill>
              <a:effectLst/>
            </a:endParaRPr>
          </a:p>
          <a:p>
            <a:pPr algn="l"/>
            <a:r>
              <a:rPr lang="en-US" b="0" i="0" dirty="0">
                <a:solidFill>
                  <a:srgbClr val="3C3C3C"/>
                </a:solidFill>
                <a:effectLst/>
              </a:rPr>
              <a:t>The value driver tree is a physical representation of interdependencies in measures that is used to generate a simulated effect of changing an underlying measure onto its parent. SAP Analytics Cloud allows for slider inputs to change metrics and recalculates the whole model on its outcome. Very, very powerful and extremely helpful for simulation and planning purposes.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5419955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Creating a VDT</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FB10A3A0-3BC8-4D12-8C90-678E5C29CA4B}"/>
              </a:ext>
            </a:extLst>
          </p:cNvPr>
          <p:cNvSpPr txBox="1"/>
          <p:nvPr/>
        </p:nvSpPr>
        <p:spPr>
          <a:xfrm>
            <a:off x="152400" y="1066801"/>
            <a:ext cx="11573435" cy="1477328"/>
          </a:xfrm>
          <a:prstGeom prst="rect">
            <a:avLst/>
          </a:prstGeom>
          <a:noFill/>
        </p:spPr>
        <p:txBody>
          <a:bodyPr wrap="square" rtlCol="0">
            <a:spAutoFit/>
          </a:bodyPr>
          <a:lstStyle/>
          <a:p>
            <a:r>
              <a:rPr lang="en-US" dirty="0">
                <a:solidFill>
                  <a:srgbClr val="3C3C3C"/>
                </a:solidFill>
              </a:rPr>
              <a:t>▪ A value driver tree is a standard widget in the story</a:t>
            </a:r>
          </a:p>
          <a:p>
            <a:r>
              <a:rPr lang="en-US" dirty="0">
                <a:solidFill>
                  <a:srgbClr val="3C3C3C"/>
                </a:solidFill>
              </a:rPr>
              <a:t>▪ VDT widgets can be configured like any other story widget by adding a new component and then using the builder panel</a:t>
            </a:r>
          </a:p>
          <a:p>
            <a:pPr algn="just"/>
            <a:r>
              <a:rPr lang="en-US" dirty="0">
                <a:solidFill>
                  <a:srgbClr val="3C3C3C"/>
                </a:solidFill>
              </a:rPr>
              <a:t>▪ A VDT is based on a data model. The nodes of the tree correspond to KPIs defined in the account dimension</a:t>
            </a:r>
          </a:p>
          <a:p>
            <a:r>
              <a:rPr lang="en-US" dirty="0">
                <a:solidFill>
                  <a:srgbClr val="3C3C3C"/>
                </a:solidFill>
              </a:rPr>
              <a:t>▪ You can automatically generate a value driver tree from an existing model</a:t>
            </a:r>
          </a:p>
          <a:p>
            <a:r>
              <a:rPr lang="en-US" dirty="0">
                <a:solidFill>
                  <a:srgbClr val="3C3C3C"/>
                </a:solidFill>
              </a:rPr>
              <a:t>▪ Alternatively, you can start building the tree from scratch, defining the nodes manually</a:t>
            </a:r>
          </a:p>
        </p:txBody>
      </p:sp>
    </p:spTree>
    <p:extLst>
      <p:ext uri="{BB962C8B-B14F-4D97-AF65-F5344CB8AC3E}">
        <p14:creationId xmlns:p14="http://schemas.microsoft.com/office/powerpoint/2010/main" val="225502820"/>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4681</TotalTime>
  <Words>752</Words>
  <Application>Microsoft Office PowerPoint</Application>
  <PresentationFormat>Widescreen</PresentationFormat>
  <Paragraphs>87</Paragraphs>
  <Slides>12</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Arial Unicode MS</vt:lpstr>
      <vt:lpstr>Arial</vt:lpstr>
      <vt:lpstr>Arial Rounded MT Bold</vt:lpstr>
      <vt:lpstr>Calibri</vt:lpstr>
      <vt:lpstr>Calibri Light</vt:lpstr>
      <vt:lpstr>CIDFont+F1</vt:lpstr>
      <vt:lpstr>CIDFont+F2</vt:lpstr>
      <vt:lpstr>CIDFont+F5</vt:lpstr>
      <vt:lpstr>CIDFont+F7</vt:lpstr>
      <vt:lpstr>CIDFont+F8</vt:lpstr>
      <vt:lpstr>CIDFont+F9</vt:lpstr>
      <vt:lpstr>Patua One</vt:lpstr>
      <vt:lpstr>Office Theme</vt:lpstr>
      <vt:lpstr>PowerPoint Presentation</vt:lpstr>
      <vt:lpstr>PowerPoint Presentation</vt:lpstr>
      <vt:lpstr>Formulas</vt:lpstr>
      <vt:lpstr>Allocations</vt:lpstr>
      <vt:lpstr>Allocation – how to create</vt:lpstr>
      <vt:lpstr>Scenario 1 : Simple Allocation </vt:lpstr>
      <vt:lpstr>Scenario 2 : Allocate conditionally</vt:lpstr>
      <vt:lpstr>Value Driver Tree</vt:lpstr>
      <vt:lpstr>Creating a VDT</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531</cp:revision>
  <dcterms:created xsi:type="dcterms:W3CDTF">2016-07-10T03:33:26Z</dcterms:created>
  <dcterms:modified xsi:type="dcterms:W3CDTF">2021-11-19T11:46:37Z</dcterms:modified>
</cp:coreProperties>
</file>