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1"/>
  </p:notesMasterIdLst>
  <p:sldIdLst>
    <p:sldId id="256" r:id="rId2"/>
    <p:sldId id="463" r:id="rId3"/>
    <p:sldId id="557" r:id="rId4"/>
    <p:sldId id="558" r:id="rId5"/>
    <p:sldId id="559" r:id="rId6"/>
    <p:sldId id="560" r:id="rId7"/>
    <p:sldId id="462" r:id="rId8"/>
    <p:sldId id="399" r:id="rId9"/>
    <p:sldId id="40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&amp; 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Actions in SAC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255774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14</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2277547"/>
          </a:xfrm>
          <a:prstGeom prst="rect">
            <a:avLst/>
          </a:prstGeom>
          <a:noFill/>
        </p:spPr>
        <p:txBody>
          <a:bodyPr wrap="square" rtlCol="0">
            <a:spAutoFit/>
          </a:bodyPr>
          <a:lstStyle/>
          <a:p>
            <a:pPr marL="285750" marR="0" indent="-285750" algn="l" rtl="0" eaLnBrk="1" fontAlgn="auto" latinLnBrk="0" hangingPunct="1">
              <a:spcBef>
                <a:spcPts val="0"/>
              </a:spcBef>
              <a:spcAft>
                <a:spcPts val="0"/>
              </a:spcAft>
              <a:buFont typeface="Arial" panose="020B0604020202020204" pitchFamily="34" charset="0"/>
              <a:buChar char="•"/>
            </a:pPr>
            <a:r>
              <a:rPr lang="en-US" sz="1800" b="1" kern="1200" dirty="0">
                <a:solidFill>
                  <a:srgbClr val="000000"/>
                </a:solidFill>
                <a:effectLst/>
                <a:latin typeface="Calibri" panose="020F0502020204030204" pitchFamily="34" charset="0"/>
                <a:ea typeface="+mn-ea"/>
                <a:cs typeface="+mn-cs"/>
              </a:rPr>
              <a:t>Time Series Analysis and Geo Enriched model</a:t>
            </a:r>
          </a:p>
          <a:p>
            <a:pPr marL="285750" marR="0" indent="-285750" algn="l" rtl="0" eaLnBrk="1" fontAlgn="auto" latinLnBrk="0" hangingPunct="1">
              <a:spcBef>
                <a:spcPts val="0"/>
              </a:spcBef>
              <a:spcAft>
                <a:spcPts val="0"/>
              </a:spcAft>
              <a:buFont typeface="Arial" panose="020B0604020202020204" pitchFamily="34" charset="0"/>
              <a:buChar char="•"/>
            </a:pPr>
            <a:r>
              <a:rPr kumimoji="0" lang="en-US" b="1" i="0" u="none" strike="noStrike" cap="none" spc="0" normalizeH="0" baseline="0" noProof="0" dirty="0">
                <a:ln>
                  <a:noFill/>
                </a:ln>
                <a:solidFill>
                  <a:srgbClr val="000000"/>
                </a:solidFill>
                <a:uLnTx/>
                <a:uFillTx/>
                <a:latin typeface="Calibri" panose="020F0502020204030204" pitchFamily="34" charset="0"/>
              </a:rPr>
              <a:t>Build Story for US Census bureau</a:t>
            </a:r>
          </a:p>
          <a:p>
            <a:pPr marL="285750" marR="0" indent="-285750" algn="l" rtl="0" eaLnBrk="1" fontAlgn="auto" latinLnBrk="0" hangingPunct="1">
              <a:spcBef>
                <a:spcPts val="0"/>
              </a:spcBef>
              <a:spcAft>
                <a:spcPts val="0"/>
              </a:spcAft>
              <a:buFont typeface="Arial" panose="020B0604020202020204" pitchFamily="34" charset="0"/>
              <a:buChar char="•"/>
            </a:pPr>
            <a:r>
              <a:rPr lang="en-US" b="1" dirty="0">
                <a:solidFill>
                  <a:srgbClr val="000000"/>
                </a:solidFill>
                <a:latin typeface="Calibri" panose="020F0502020204030204" pitchFamily="34" charset="0"/>
              </a:rPr>
              <a:t>What is Designer</a:t>
            </a:r>
          </a:p>
          <a:p>
            <a:pPr marL="285750" marR="0" indent="-285750" algn="l" rtl="0" eaLnBrk="1" fontAlgn="auto" latinLnBrk="0" hangingPunct="1">
              <a:spcBef>
                <a:spcPts val="0"/>
              </a:spcBef>
              <a:spcAft>
                <a:spcPts val="0"/>
              </a:spcAft>
              <a:buFont typeface="Arial" panose="020B0604020202020204" pitchFamily="34" charset="0"/>
              <a:buChar char="•"/>
            </a:pPr>
            <a:r>
              <a:rPr kumimoji="0" lang="en-US" b="1" i="0" u="none" strike="noStrike" cap="none" spc="0" normalizeH="0" baseline="0" noProof="0" dirty="0">
                <a:ln>
                  <a:noFill/>
                </a:ln>
                <a:solidFill>
                  <a:srgbClr val="000000"/>
                </a:solidFill>
                <a:uLnTx/>
                <a:uFillTx/>
                <a:latin typeface="Calibri" panose="020F0502020204030204" pitchFamily="34" charset="0"/>
              </a:rPr>
              <a:t>What is API</a:t>
            </a:r>
          </a:p>
          <a:p>
            <a:pPr marL="285750" marR="0" indent="-285750" algn="l" rtl="0" eaLnBrk="1" fontAlgn="auto" latinLnBrk="0" hangingPunct="1">
              <a:spcBef>
                <a:spcPts val="0"/>
              </a:spcBef>
              <a:spcAft>
                <a:spcPts val="0"/>
              </a:spcAft>
              <a:buFont typeface="Arial" panose="020B0604020202020204" pitchFamily="34" charset="0"/>
              <a:buChar char="•"/>
            </a:pPr>
            <a:r>
              <a:rPr kumimoji="0" lang="en-US" b="1" i="0" u="none" strike="noStrike" cap="none" spc="0" normalizeH="0" baseline="0" noProof="0" dirty="0">
                <a:ln>
                  <a:noFill/>
                </a:ln>
                <a:solidFill>
                  <a:srgbClr val="000000"/>
                </a:solidFill>
                <a:uLnTx/>
                <a:uFillTx/>
                <a:latin typeface="Calibri" panose="020F0502020204030204" pitchFamily="34" charset="0"/>
              </a:rPr>
              <a:t>Scenarios to Cater</a:t>
            </a:r>
          </a:p>
          <a:p>
            <a:pPr marL="285750" marR="0" indent="-285750" algn="l" rtl="0" eaLnBrk="1" fontAlgn="auto" latinLnBrk="0" hangingPunct="1">
              <a:spcBef>
                <a:spcPts val="0"/>
              </a:spcBef>
              <a:spcAft>
                <a:spcPts val="0"/>
              </a:spcAft>
              <a:buFont typeface="Arial" panose="020B0604020202020204" pitchFamily="34" charset="0"/>
              <a:buChar char="•"/>
            </a:pPr>
            <a:r>
              <a:rPr lang="en-US" b="1" dirty="0">
                <a:solidFill>
                  <a:srgbClr val="000000"/>
                </a:solidFill>
                <a:latin typeface="Calibri" panose="020F0502020204030204" pitchFamily="34" charset="0"/>
              </a:rPr>
              <a:t>SAC Designer use case</a:t>
            </a:r>
            <a:endParaRPr kumimoji="0" lang="en-US" b="1" i="0" u="none" strike="noStrike" cap="none" spc="0" normalizeH="0" baseline="0" noProof="0" dirty="0">
              <a:ln>
                <a:noFill/>
              </a:ln>
              <a:solidFill>
                <a:srgbClr val="000000"/>
              </a:solidFill>
              <a:uLnTx/>
              <a:uFillTx/>
              <a:latin typeface="Calibri" panose="020F050202020403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endParaRPr kumimoji="0" lang="en-US" b="1" i="0" u="none" strike="noStrike" cap="none" spc="0" normalizeH="0" baseline="0" noProof="0" dirty="0">
              <a:ln>
                <a:noFill/>
              </a:ln>
              <a:solidFill>
                <a:srgbClr val="000000"/>
              </a:solidFill>
              <a:uLnTx/>
              <a:uFillTx/>
              <a:latin typeface="Calibri" panose="020F050202020403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SAC Designer</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1200329"/>
          </a:xfrm>
          <a:prstGeom prst="rect">
            <a:avLst/>
          </a:prstGeom>
          <a:noFill/>
        </p:spPr>
        <p:txBody>
          <a:bodyPr wrap="square" rtlCol="0">
            <a:spAutoFit/>
          </a:bodyPr>
          <a:lstStyle/>
          <a:p>
            <a:r>
              <a:rPr lang="en-US" dirty="0"/>
              <a:t>SAC designer completes the last piece of Analytics cloud, it gives us the advance scripting capabilities. Which can be used to design the complex web applications. With the help of advance controls like Input, </a:t>
            </a:r>
            <a:r>
              <a:rPr lang="en-US" dirty="0" err="1"/>
              <a:t>CheckBox</a:t>
            </a:r>
            <a:r>
              <a:rPr lang="en-US" dirty="0"/>
              <a:t>, Radio, Images, </a:t>
            </a:r>
            <a:r>
              <a:rPr lang="en-US" dirty="0" err="1"/>
              <a:t>Filterbar</a:t>
            </a:r>
            <a:r>
              <a:rPr lang="en-US" dirty="0"/>
              <a:t>, table and powerful light weight Java Script integration enables implementation of complex scenarios.</a:t>
            </a:r>
          </a:p>
          <a:p>
            <a:r>
              <a:rPr lang="en-US" dirty="0"/>
              <a:t>		Story					Application</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cxnSp>
        <p:nvCxnSpPr>
          <p:cNvPr id="7" name="Straight Connector 6">
            <a:extLst>
              <a:ext uri="{FF2B5EF4-FFF2-40B4-BE49-F238E27FC236}">
                <a16:creationId xmlns:a16="http://schemas.microsoft.com/office/drawing/2014/main" id="{3FA08D7B-71EE-3867-355B-CF3AB36D60A7}"/>
              </a:ext>
            </a:extLst>
          </p:cNvPr>
          <p:cNvCxnSpPr>
            <a:cxnSpLocks/>
          </p:cNvCxnSpPr>
          <p:nvPr/>
        </p:nvCxnSpPr>
        <p:spPr>
          <a:xfrm>
            <a:off x="6096000" y="2348880"/>
            <a:ext cx="0" cy="208823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45E031A-33C3-C00E-62A5-A8D538495D3C}"/>
              </a:ext>
            </a:extLst>
          </p:cNvPr>
          <p:cNvSpPr txBox="1"/>
          <p:nvPr/>
        </p:nvSpPr>
        <p:spPr>
          <a:xfrm>
            <a:off x="185922" y="2703696"/>
            <a:ext cx="576606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Covers only the standard scenario</a:t>
            </a:r>
          </a:p>
          <a:p>
            <a:pPr marL="342900" indent="-342900">
              <a:buFont typeface="Arial" panose="020B0604020202020204" pitchFamily="34" charset="0"/>
              <a:buChar char="•"/>
            </a:pPr>
            <a:r>
              <a:rPr lang="en-US" sz="2000" dirty="0"/>
              <a:t>By Non-technical consultants (business users)</a:t>
            </a:r>
          </a:p>
          <a:p>
            <a:pPr marL="342900" indent="-342900">
              <a:buFont typeface="Arial" panose="020B0604020202020204" pitchFamily="34" charset="0"/>
              <a:buChar char="•"/>
            </a:pPr>
            <a:r>
              <a:rPr lang="en-US" sz="2000" dirty="0"/>
              <a:t>Design BI dashboard</a:t>
            </a:r>
          </a:p>
          <a:p>
            <a:pPr marL="342900" indent="-342900">
              <a:buFont typeface="Arial" panose="020B0604020202020204" pitchFamily="34" charset="0"/>
              <a:buChar char="•"/>
            </a:pPr>
            <a:r>
              <a:rPr lang="en-US" sz="2000" dirty="0"/>
              <a:t>Multiples pages allowed in a story</a:t>
            </a:r>
          </a:p>
          <a:p>
            <a:pPr marL="342900" indent="-342900">
              <a:buFont typeface="Arial" panose="020B0604020202020204" pitchFamily="34" charset="0"/>
              <a:buChar char="•"/>
            </a:pPr>
            <a:r>
              <a:rPr lang="en-US" sz="2000" dirty="0"/>
              <a:t>Build stories for Analytics and Planning</a:t>
            </a:r>
          </a:p>
        </p:txBody>
      </p:sp>
      <p:sp>
        <p:nvSpPr>
          <p:cNvPr id="11" name="TextBox 10">
            <a:extLst>
              <a:ext uri="{FF2B5EF4-FFF2-40B4-BE49-F238E27FC236}">
                <a16:creationId xmlns:a16="http://schemas.microsoft.com/office/drawing/2014/main" id="{B3FA16CE-8F2D-6CC9-D077-982E3D49BBA1}"/>
              </a:ext>
            </a:extLst>
          </p:cNvPr>
          <p:cNvSpPr txBox="1"/>
          <p:nvPr/>
        </p:nvSpPr>
        <p:spPr>
          <a:xfrm>
            <a:off x="6310794" y="2703696"/>
            <a:ext cx="576606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Covers only the custom scenario</a:t>
            </a:r>
          </a:p>
          <a:p>
            <a:pPr marL="342900" indent="-342900">
              <a:buFont typeface="Arial" panose="020B0604020202020204" pitchFamily="34" charset="0"/>
              <a:buChar char="•"/>
            </a:pPr>
            <a:r>
              <a:rPr lang="en-US" sz="2000" dirty="0"/>
              <a:t>Technical consultants - scripting</a:t>
            </a:r>
          </a:p>
          <a:p>
            <a:pPr marL="342900" indent="-342900">
              <a:buFont typeface="Arial" panose="020B0604020202020204" pitchFamily="34" charset="0"/>
              <a:buChar char="•"/>
            </a:pPr>
            <a:r>
              <a:rPr lang="en-US" sz="2000" dirty="0"/>
              <a:t>Develop Close loop scenario</a:t>
            </a:r>
          </a:p>
          <a:p>
            <a:pPr marL="342900" indent="-342900">
              <a:buFont typeface="Arial" panose="020B0604020202020204" pitchFamily="34" charset="0"/>
              <a:buChar char="•"/>
            </a:pPr>
            <a:r>
              <a:rPr lang="en-US" sz="2000" dirty="0"/>
              <a:t>Advance scripting capability, custom application</a:t>
            </a:r>
          </a:p>
          <a:p>
            <a:pPr marL="342900" indent="-342900">
              <a:buFont typeface="Arial" panose="020B0604020202020204" pitchFamily="34" charset="0"/>
              <a:buChar char="•"/>
            </a:pPr>
            <a:r>
              <a:rPr lang="en-US" sz="2000" dirty="0"/>
              <a:t>All features are consumed via </a:t>
            </a:r>
            <a:r>
              <a:rPr lang="en-US" sz="2000" b="1" dirty="0"/>
              <a:t>API</a:t>
            </a:r>
          </a:p>
        </p:txBody>
      </p:sp>
      <p:sp>
        <p:nvSpPr>
          <p:cNvPr id="12" name="TextBox 11">
            <a:extLst>
              <a:ext uri="{FF2B5EF4-FFF2-40B4-BE49-F238E27FC236}">
                <a16:creationId xmlns:a16="http://schemas.microsoft.com/office/drawing/2014/main" id="{F437DD39-C956-F9C0-2E9D-37D9631E43F8}"/>
              </a:ext>
            </a:extLst>
          </p:cNvPr>
          <p:cNvSpPr txBox="1"/>
          <p:nvPr/>
        </p:nvSpPr>
        <p:spPr>
          <a:xfrm>
            <a:off x="185922" y="4641537"/>
            <a:ext cx="11670718" cy="1323439"/>
          </a:xfrm>
          <a:prstGeom prst="rect">
            <a:avLst/>
          </a:prstGeom>
          <a:noFill/>
        </p:spPr>
        <p:txBody>
          <a:bodyPr wrap="square" rtlCol="0">
            <a:spAutoFit/>
          </a:bodyPr>
          <a:lstStyle/>
          <a:p>
            <a:r>
              <a:rPr lang="en-US" sz="2000" b="1" dirty="0"/>
              <a:t>What is reused from Story to the designer</a:t>
            </a:r>
          </a:p>
          <a:p>
            <a:pPr marL="342900" indent="-342900">
              <a:buFont typeface="Arial" panose="020B0604020202020204" pitchFamily="34" charset="0"/>
              <a:buChar char="•"/>
            </a:pPr>
            <a:r>
              <a:rPr lang="en-US" sz="2000" dirty="0"/>
              <a:t>They both use the same model concept</a:t>
            </a:r>
          </a:p>
          <a:p>
            <a:pPr marL="342900" indent="-342900">
              <a:buFont typeface="Arial" panose="020B0604020202020204" pitchFamily="34" charset="0"/>
              <a:buChar char="•"/>
            </a:pPr>
            <a:r>
              <a:rPr lang="en-US" sz="2000" dirty="0"/>
              <a:t>They both have some of the common widgets like chart, table, map, input controls</a:t>
            </a:r>
          </a:p>
          <a:p>
            <a:pPr marL="342900" indent="-342900">
              <a:buFont typeface="Arial" panose="020B0604020202020204" pitchFamily="34" charset="0"/>
              <a:buChar char="•"/>
            </a:pPr>
            <a:r>
              <a:rPr lang="en-US" sz="2000" dirty="0"/>
              <a:t>Provide similar user experience</a:t>
            </a:r>
          </a:p>
        </p:txBody>
      </p:sp>
    </p:spTree>
    <p:extLst>
      <p:ext uri="{BB962C8B-B14F-4D97-AF65-F5344CB8AC3E}">
        <p14:creationId xmlns:p14="http://schemas.microsoft.com/office/powerpoint/2010/main" val="169251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API – Application programming Interface</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334110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Scenarios which we address using designer</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477328"/>
          </a:xfrm>
          <a:prstGeom prst="rect">
            <a:avLst/>
          </a:prstGeom>
          <a:noFill/>
        </p:spPr>
        <p:txBody>
          <a:bodyPr wrap="square" rtlCol="0">
            <a:spAutoFit/>
          </a:bodyPr>
          <a:lstStyle/>
          <a:p>
            <a:r>
              <a:rPr lang="en-US" dirty="0"/>
              <a:t>Category 1 – Use interactive application development which has buttons, selections, checkbox </a:t>
            </a:r>
            <a:r>
              <a:rPr lang="en-US" dirty="0" err="1"/>
              <a:t>etc</a:t>
            </a:r>
            <a:r>
              <a:rPr lang="en-US" dirty="0"/>
              <a:t> like Lumira</a:t>
            </a:r>
          </a:p>
          <a:p>
            <a:r>
              <a:rPr lang="en-US" dirty="0"/>
              <a:t>Category 2 – integrate with planning, BI, smart assist features using API, navigate between stories, integrate with business applications</a:t>
            </a:r>
          </a:p>
          <a:p>
            <a:r>
              <a:rPr lang="en-US" dirty="0"/>
              <a:t>Category 3 – close-loop scenarios where we can utilize the REST/OData Services to write/update data back to SAP Systems like BPC, BW, S/4HANA, ECC etc.</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68973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2100+ Road HD Wallpapers and Backgrounds">
            <a:extLst>
              <a:ext uri="{FF2B5EF4-FFF2-40B4-BE49-F238E27FC236}">
                <a16:creationId xmlns:a16="http://schemas.microsoft.com/office/drawing/2014/main" id="{D2D17193-AC02-8EF6-0EED-4FDE1C105D1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993" t="9091" r="12305"/>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86558CD-E534-638E-5514-6EA2B745281D}"/>
              </a:ext>
            </a:extLst>
          </p:cNvPr>
          <p:cNvSpPr txBox="1"/>
          <p:nvPr/>
        </p:nvSpPr>
        <p:spPr>
          <a:xfrm>
            <a:off x="477980" y="1122363"/>
            <a:ext cx="4958723" cy="3241676"/>
          </a:xfrm>
          <a:prstGeom prst="rect">
            <a:avLst/>
          </a:prstGeom>
        </p:spPr>
        <p:txBody>
          <a:bodyPr vert="horz" lIns="91440" tIns="45720" rIns="91440" bIns="45720" rtlCol="0" anchor="b">
            <a:normAutofit/>
          </a:bodyPr>
          <a:lstStyle/>
          <a:p>
            <a:pPr marR="0" fontAlgn="auto">
              <a:lnSpc>
                <a:spcPct val="90000"/>
              </a:lnSpc>
              <a:spcBef>
                <a:spcPct val="0"/>
              </a:spcBef>
              <a:spcAft>
                <a:spcPts val="600"/>
              </a:spcAft>
            </a:pPr>
            <a:r>
              <a:rPr lang="en-US" sz="6000" b="1" dirty="0">
                <a:solidFill>
                  <a:schemeClr val="bg1"/>
                </a:solidFill>
                <a:latin typeface="Cooper Black" panose="0208090404030B020404" pitchFamily="18" charset="0"/>
                <a:ea typeface="+mj-ea"/>
                <a:cs typeface="+mj-cs"/>
              </a:rPr>
              <a:t>SAC Designer use case</a:t>
            </a:r>
            <a:endParaRPr kumimoji="0" lang="en-US" sz="6000" b="1" i="0" u="none" strike="noStrike" cap="none" spc="0" normalizeH="0" baseline="0" noProof="0" dirty="0">
              <a:ln>
                <a:noFill/>
              </a:ln>
              <a:solidFill>
                <a:schemeClr val="bg1"/>
              </a:solidFill>
              <a:uLnTx/>
              <a:uFillTx/>
              <a:latin typeface="Cooper Black" panose="0208090404030B020404" pitchFamily="18" charset="0"/>
              <a:ea typeface="+mj-ea"/>
              <a:cs typeface="+mj-cs"/>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53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14</a:t>
            </a:r>
          </a:p>
        </p:txBody>
      </p:sp>
    </p:spTree>
    <p:extLst>
      <p:ext uri="{BB962C8B-B14F-4D97-AF65-F5344CB8AC3E}">
        <p14:creationId xmlns:p14="http://schemas.microsoft.com/office/powerpoint/2010/main" val="386777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5286</TotalTime>
  <Words>374</Words>
  <Application>Microsoft Office PowerPoint</Application>
  <PresentationFormat>Widescreen</PresentationFormat>
  <Paragraphs>62</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Cooper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545</cp:revision>
  <dcterms:created xsi:type="dcterms:W3CDTF">2016-07-10T03:33:26Z</dcterms:created>
  <dcterms:modified xsi:type="dcterms:W3CDTF">2023-07-13T13:05:18Z</dcterms:modified>
</cp:coreProperties>
</file>