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560" r:id="rId3"/>
    <p:sldId id="562" r:id="rId4"/>
    <p:sldId id="563" r:id="rId5"/>
    <p:sldId id="564" r:id="rId6"/>
    <p:sldId id="565" r:id="rId7"/>
    <p:sldId id="561" r:id="rId8"/>
    <p:sldId id="530" r:id="rId9"/>
    <p:sldId id="566" r:id="rId10"/>
    <p:sldId id="568" r:id="rId11"/>
    <p:sldId id="569" r:id="rId12"/>
    <p:sldId id="462" r:id="rId13"/>
    <p:sldId id="399" r:id="rId14"/>
    <p:sldId id="4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19/03/24/use-cors-for-your-netweaver-backend-connection-to-cloud-analytic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</a:t>
            </a:r>
            <a:r>
              <a:rPr lang="en-US" sz="3600" spc="-150" dirty="0" err="1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17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What is CDS Views?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58848-52E5-0878-2792-7F7E47DE6A48}"/>
              </a:ext>
            </a:extLst>
          </p:cNvPr>
          <p:cNvSpPr/>
          <p:nvPr/>
        </p:nvSpPr>
        <p:spPr>
          <a:xfrm>
            <a:off x="1919536" y="1041054"/>
            <a:ext cx="8064896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ABAP System (Application Layer)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8F3A2-EF14-7D28-2C18-6B79B9DE1F26}"/>
              </a:ext>
            </a:extLst>
          </p:cNvPr>
          <p:cNvSpPr/>
          <p:nvPr/>
        </p:nvSpPr>
        <p:spPr>
          <a:xfrm>
            <a:off x="2927648" y="5085184"/>
            <a:ext cx="57606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HANA Database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020BC72-8714-02D7-A7B2-C2A26E934E61}"/>
              </a:ext>
            </a:extLst>
          </p:cNvPr>
          <p:cNvSpPr/>
          <p:nvPr/>
        </p:nvSpPr>
        <p:spPr>
          <a:xfrm>
            <a:off x="3143672" y="3201294"/>
            <a:ext cx="504056" cy="1955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DEECED-833F-BF01-79C3-EB7405C6FB4C}"/>
              </a:ext>
            </a:extLst>
          </p:cNvPr>
          <p:cNvSpPr/>
          <p:nvPr/>
        </p:nvSpPr>
        <p:spPr>
          <a:xfrm rot="10800000">
            <a:off x="3611724" y="3158364"/>
            <a:ext cx="504056" cy="1955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E419371-4EE0-36D8-394A-C8B78740BD18}"/>
              </a:ext>
            </a:extLst>
          </p:cNvPr>
          <p:cNvSpPr/>
          <p:nvPr/>
        </p:nvSpPr>
        <p:spPr>
          <a:xfrm>
            <a:off x="730940" y="1330799"/>
            <a:ext cx="792088" cy="4616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31EF651C-74C7-F4F3-5117-8F1E095ECD9E}"/>
              </a:ext>
            </a:extLst>
          </p:cNvPr>
          <p:cNvSpPr/>
          <p:nvPr/>
        </p:nvSpPr>
        <p:spPr>
          <a:xfrm rot="11051428">
            <a:off x="703784" y="1925217"/>
            <a:ext cx="792088" cy="4616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0F56291C-D67F-4EEC-DD42-5FC913D1F363}"/>
              </a:ext>
            </a:extLst>
          </p:cNvPr>
          <p:cNvSpPr/>
          <p:nvPr/>
        </p:nvSpPr>
        <p:spPr>
          <a:xfrm>
            <a:off x="9203692" y="5250852"/>
            <a:ext cx="792088" cy="4616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96474EB1-6E4A-7477-ABC0-B04569B98925}"/>
              </a:ext>
            </a:extLst>
          </p:cNvPr>
          <p:cNvSpPr/>
          <p:nvPr/>
        </p:nvSpPr>
        <p:spPr>
          <a:xfrm rot="11051428">
            <a:off x="9176536" y="5845270"/>
            <a:ext cx="792088" cy="4616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C3D6DE-36EB-F517-7D56-1C9323F82955}"/>
              </a:ext>
            </a:extLst>
          </p:cNvPr>
          <p:cNvCxnSpPr/>
          <p:nvPr/>
        </p:nvCxnSpPr>
        <p:spPr>
          <a:xfrm flipV="1">
            <a:off x="8184232" y="3201294"/>
            <a:ext cx="0" cy="191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AC076-72EC-97F2-D97F-0CF94A2EC5A0}"/>
              </a:ext>
            </a:extLst>
          </p:cNvPr>
          <p:cNvSpPr/>
          <p:nvPr/>
        </p:nvSpPr>
        <p:spPr>
          <a:xfrm>
            <a:off x="4223792" y="5157192"/>
            <a:ext cx="3240360" cy="659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 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4CF02A-998A-BBCF-4FE7-0772024B0C5F}"/>
              </a:ext>
            </a:extLst>
          </p:cNvPr>
          <p:cNvSpPr/>
          <p:nvPr/>
        </p:nvSpPr>
        <p:spPr>
          <a:xfrm>
            <a:off x="4331804" y="2415204"/>
            <a:ext cx="3240360" cy="659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CDS View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446D54-B718-241A-6ADA-9CCA20D11B49}"/>
              </a:ext>
            </a:extLst>
          </p:cNvPr>
          <p:cNvCxnSpPr>
            <a:cxnSpLocks/>
          </p:cNvCxnSpPr>
          <p:nvPr/>
        </p:nvCxnSpPr>
        <p:spPr>
          <a:xfrm>
            <a:off x="4511824" y="3074958"/>
            <a:ext cx="0" cy="20822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F2153A-DA20-94F6-9DD1-04EA7E6A8FE9}"/>
              </a:ext>
            </a:extLst>
          </p:cNvPr>
          <p:cNvSpPr txBox="1"/>
          <p:nvPr/>
        </p:nvSpPr>
        <p:spPr>
          <a:xfrm>
            <a:off x="8400256" y="3356992"/>
            <a:ext cx="3729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– Never consume them directly, contract can change</a:t>
            </a:r>
          </a:p>
          <a:p>
            <a:r>
              <a:rPr lang="en-US" dirty="0"/>
              <a:t>Interface views – reusable and makes transaction and master data available</a:t>
            </a:r>
          </a:p>
          <a:p>
            <a:r>
              <a:rPr lang="en-US" dirty="0"/>
              <a:t>Consumption – Final consumption</a:t>
            </a:r>
          </a:p>
        </p:txBody>
      </p:sp>
    </p:spTree>
    <p:extLst>
      <p:ext uri="{BB962C8B-B14F-4D97-AF65-F5344CB8AC3E}">
        <p14:creationId xmlns:p14="http://schemas.microsoft.com/office/powerpoint/2010/main" val="17018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Sales Analytic Dashboard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5"/>
            <a:ext cx="118867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CDS view in SAP System with sales data (standard sap CDS view), it should allow us to analyze total sales in common currency (currency conversion)</a:t>
            </a:r>
          </a:p>
          <a:p>
            <a:pPr marL="342900" indent="-342900">
              <a:buFontTx/>
              <a:buChar char="-"/>
            </a:pPr>
            <a:r>
              <a:rPr lang="en-US" dirty="0"/>
              <a:t>Per country</a:t>
            </a:r>
          </a:p>
          <a:p>
            <a:pPr marL="342900" indent="-342900">
              <a:buFontTx/>
              <a:buChar char="-"/>
            </a:pPr>
            <a:r>
              <a:rPr lang="en-US" dirty="0"/>
              <a:t>Per product</a:t>
            </a:r>
          </a:p>
          <a:p>
            <a:pPr marL="342900" indent="-342900">
              <a:buFontTx/>
              <a:buChar char="-"/>
            </a:pPr>
            <a:r>
              <a:rPr lang="en-US" dirty="0"/>
              <a:t>Per customer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BillingStatus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Disclaimer</a:t>
            </a:r>
          </a:p>
          <a:p>
            <a:r>
              <a:rPr lang="en-US" dirty="0"/>
              <a:t>If you are not comfortable with CDS views, you can join ABAP on HANA. OR ask the S/4HANA developers in your company to create views for your consumption in SAC.</a:t>
            </a:r>
          </a:p>
          <a:p>
            <a:endParaRPr lang="en-US" dirty="0"/>
          </a:p>
          <a:p>
            <a:r>
              <a:rPr lang="en-US" dirty="0"/>
              <a:t>Ctrl + 6 – open a GUI Session</a:t>
            </a:r>
          </a:p>
          <a:p>
            <a:r>
              <a:rPr lang="en-US" dirty="0"/>
              <a:t>/n/IWFND/MAINT_SERVICE – </a:t>
            </a:r>
            <a:r>
              <a:rPr lang="en-US" dirty="0" err="1"/>
              <a:t>tcode</a:t>
            </a:r>
            <a:r>
              <a:rPr lang="en-US" dirty="0"/>
              <a:t> to register the service in SAP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3677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008746" y="2441059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17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</a:t>
            </a:r>
            <a:r>
              <a:rPr kumimoji="0" lang="en-US" sz="36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Oberoy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anubhav.abap@gmail.com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Connectivity with SAC – Types of conn.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5"/>
            <a:ext cx="118867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Acquired data connection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All the data will be acquired by SAC and stored inside SAC system</a:t>
            </a:r>
          </a:p>
          <a:p>
            <a:pPr marL="342900" indent="-342900">
              <a:buFontTx/>
              <a:buChar char="-"/>
            </a:pPr>
            <a:r>
              <a:rPr lang="en-US" dirty="0"/>
              <a:t>All the data will be stored securely inside HANA Cloud database behind the scenes managed by SAC, you are not allowed to access this database directly</a:t>
            </a:r>
          </a:p>
          <a:p>
            <a:pPr marL="342900" indent="-342900">
              <a:buFontTx/>
              <a:buChar char="-"/>
            </a:pPr>
            <a:r>
              <a:rPr lang="en-US" dirty="0"/>
              <a:t>Data is updated near-real-time from Import jobs</a:t>
            </a:r>
          </a:p>
          <a:p>
            <a:pPr marL="342900" indent="-342900">
              <a:buFontTx/>
              <a:buChar char="-"/>
            </a:pPr>
            <a:r>
              <a:rPr lang="en-US" dirty="0"/>
              <a:t>So many options to choose like S/4HANA, BW, BPC, Big Query, Google drive, </a:t>
            </a:r>
            <a:r>
              <a:rPr lang="en-US" dirty="0" err="1"/>
              <a:t>oData</a:t>
            </a:r>
            <a:r>
              <a:rPr lang="en-US" dirty="0"/>
              <a:t>, One Drive</a:t>
            </a:r>
          </a:p>
          <a:p>
            <a:pPr marL="342900" indent="-342900">
              <a:buFontTx/>
              <a:buChar char="-"/>
            </a:pPr>
            <a:r>
              <a:rPr lang="en-US" dirty="0"/>
              <a:t>Data security is SAP’s responsibility on top we create roles to control data display</a:t>
            </a:r>
          </a:p>
          <a:p>
            <a:pPr marL="342900" indent="-342900">
              <a:buFontTx/>
              <a:buChar char="-"/>
            </a:pPr>
            <a:r>
              <a:rPr lang="en-US" dirty="0"/>
              <a:t>Reuse existing assets like Bex Query, CDS Views, BI Universes, data model.</a:t>
            </a:r>
            <a:endParaRPr lang="en-IN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Live data connection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is never replicated in SAC, Only the structure/skeleton of the data is stored in SAC</a:t>
            </a:r>
          </a:p>
          <a:p>
            <a:pPr marL="285750" indent="-285750">
              <a:buFontTx/>
              <a:buChar char="-"/>
            </a:pPr>
            <a:r>
              <a:rPr lang="en-US" dirty="0"/>
              <a:t>Light weight design because SAC do not manage any data hence the model is just a skeleton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stories/applications are executed, the data will be subjected to return from LIVE systems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data is always real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not designed properly can cause performance issues in SAC</a:t>
            </a:r>
          </a:p>
          <a:p>
            <a:pPr marL="285750" indent="-285750">
              <a:buFontTx/>
              <a:buChar char="-"/>
            </a:pPr>
            <a:r>
              <a:rPr lang="en-US" dirty="0"/>
              <a:t>Reuse existing assets like Bex Query, CDS Views, BI Universes, data model.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security, constraints are the responsibly of the underlaying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can use this type of connection to write back data to source, Close-loop scenario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8188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Connectivity Requirements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9057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Server Access for S/4HANA / BW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817C4-071C-FCA5-F8C9-989E111F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089457"/>
            <a:ext cx="5456393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0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CORS – Cross Origin Resource Sharing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5"/>
            <a:ext cx="1188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browser’s security policy, According to this, a browser will stop all the calls going to a external URL while running/pointing to the address bar </a:t>
            </a:r>
            <a:r>
              <a:rPr lang="en-US" dirty="0" err="1"/>
              <a:t>url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BA31D-168E-55A0-6F93-CA4B4C812168}"/>
              </a:ext>
            </a:extLst>
          </p:cNvPr>
          <p:cNvSpPr/>
          <p:nvPr/>
        </p:nvSpPr>
        <p:spPr>
          <a:xfrm>
            <a:off x="551384" y="2276872"/>
            <a:ext cx="33843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Analytics cloud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E2669-F635-827A-2159-77CC94201C62}"/>
              </a:ext>
            </a:extLst>
          </p:cNvPr>
          <p:cNvSpPr/>
          <p:nvPr/>
        </p:nvSpPr>
        <p:spPr>
          <a:xfrm>
            <a:off x="9744134" y="1920167"/>
            <a:ext cx="216024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SAC server</a:t>
            </a:r>
          </a:p>
          <a:p>
            <a:pPr algn="ctr"/>
            <a:r>
              <a:rPr lang="en-US" dirty="0"/>
              <a:t>(BTP)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FA814A-6F6C-79B7-BAA7-4A8ADA70E08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935760" y="3072296"/>
            <a:ext cx="5808374" cy="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FFFF39-5141-EBEE-FD58-7A9127C5EF29}"/>
              </a:ext>
            </a:extLst>
          </p:cNvPr>
          <p:cNvSpPr txBox="1"/>
          <p:nvPr/>
        </p:nvSpPr>
        <p:spPr>
          <a:xfrm>
            <a:off x="4583832" y="2380743"/>
            <a:ext cx="6154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https://guided-experience-sac-ap11.cfapps.ap11.hana.ondemand.com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2A9084-E9F4-A75F-A8CF-362710B19BA7}"/>
              </a:ext>
            </a:extLst>
          </p:cNvPr>
          <p:cNvCxnSpPr>
            <a:cxnSpLocks/>
          </p:cNvCxnSpPr>
          <p:nvPr/>
        </p:nvCxnSpPr>
        <p:spPr>
          <a:xfrm>
            <a:off x="6600056" y="1484784"/>
            <a:ext cx="0" cy="90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62420-0B29-D003-C7A1-095D7AC078B9}"/>
              </a:ext>
            </a:extLst>
          </p:cNvPr>
          <p:cNvCxnSpPr>
            <a:stCxn id="6" idx="2"/>
          </p:cNvCxnSpPr>
          <p:nvPr/>
        </p:nvCxnSpPr>
        <p:spPr>
          <a:xfrm>
            <a:off x="2243572" y="3933056"/>
            <a:ext cx="7500562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CF0733A-A9C1-F995-698C-311F5839AE35}"/>
              </a:ext>
            </a:extLst>
          </p:cNvPr>
          <p:cNvSpPr/>
          <p:nvPr/>
        </p:nvSpPr>
        <p:spPr>
          <a:xfrm>
            <a:off x="9744135" y="4905595"/>
            <a:ext cx="2187991" cy="159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BW</a:t>
            </a:r>
          </a:p>
          <a:p>
            <a:pPr algn="ctr"/>
            <a:r>
              <a:rPr lang="en-US" dirty="0"/>
              <a:t>(Services/</a:t>
            </a:r>
            <a:r>
              <a:rPr lang="en-US" dirty="0" err="1"/>
              <a:t>InA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25807-9382-AF06-8511-07677FC399A3}"/>
              </a:ext>
            </a:extLst>
          </p:cNvPr>
          <p:cNvSpPr txBox="1"/>
          <p:nvPr/>
        </p:nvSpPr>
        <p:spPr>
          <a:xfrm>
            <a:off x="4993298" y="4515722"/>
            <a:ext cx="6154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http://s4dev.st.com:8021/sap/bw/ina/getresponse</a:t>
            </a: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41AAEE9C-85A8-96B3-7337-A7FBC871FC6C}"/>
              </a:ext>
            </a:extLst>
          </p:cNvPr>
          <p:cNvSpPr/>
          <p:nvPr/>
        </p:nvSpPr>
        <p:spPr>
          <a:xfrm>
            <a:off x="3647728" y="4005064"/>
            <a:ext cx="1080120" cy="82809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39B40F-1855-0931-E610-03638F2867D6}"/>
              </a:ext>
            </a:extLst>
          </p:cNvPr>
          <p:cNvSpPr txBox="1"/>
          <p:nvPr/>
        </p:nvSpPr>
        <p:spPr>
          <a:xfrm>
            <a:off x="32720" y="5205100"/>
            <a:ext cx="7966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Whitelist the address of SAC system in our SAP system so that we can inform the browser that its fine to make CORS call.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Server needs to issue a CORS header to only and only allow our SAC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Enable CORS enablement for SAP server</a:t>
            </a:r>
          </a:p>
        </p:txBody>
      </p:sp>
    </p:spTree>
    <p:extLst>
      <p:ext uri="{BB962C8B-B14F-4D97-AF65-F5344CB8AC3E}">
        <p14:creationId xmlns:p14="http://schemas.microsoft.com/office/powerpoint/2010/main" val="206735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1"/>
                </a:solidFill>
                <a:latin typeface="Cooper Black" panose="0208090404030B020404" pitchFamily="18" charset="0"/>
              </a:rPr>
              <a:t>Configuration BW, S/4HANA, ECC, BPC</a:t>
            </a:r>
            <a:endParaRPr lang="en-IN" sz="4000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4"/>
            <a:ext cx="118867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100" dirty="0"/>
              <a:t>Check the supported net weaver version</a:t>
            </a:r>
          </a:p>
          <a:p>
            <a:r>
              <a:rPr lang="en-US" sz="2100" dirty="0"/>
              <a:t>NW 7.52 SP02</a:t>
            </a:r>
          </a:p>
          <a:p>
            <a:r>
              <a:rPr lang="en-US" sz="2100" dirty="0"/>
              <a:t>NW 7.51 SP06</a:t>
            </a:r>
          </a:p>
          <a:p>
            <a:r>
              <a:rPr lang="en-US" sz="2100" dirty="0"/>
              <a:t>NW 7.50 SP12</a:t>
            </a:r>
          </a:p>
          <a:p>
            <a:r>
              <a:rPr lang="en-US" sz="2100" dirty="0"/>
              <a:t>NW 7.40 SP20</a:t>
            </a:r>
          </a:p>
          <a:p>
            <a:r>
              <a:rPr lang="en-US" sz="2100" dirty="0"/>
              <a:t>SAP Kernel version 7.49 PL315</a:t>
            </a:r>
          </a:p>
          <a:p>
            <a:endParaRPr lang="en-US" sz="2100" dirty="0"/>
          </a:p>
          <a:p>
            <a:r>
              <a:rPr lang="en-US" sz="2100" dirty="0"/>
              <a:t>2. Check if the </a:t>
            </a:r>
            <a:r>
              <a:rPr lang="en-US" sz="2100" dirty="0" err="1"/>
              <a:t>ina</a:t>
            </a:r>
            <a:r>
              <a:rPr lang="en-US" sz="2100" dirty="0"/>
              <a:t> service is active in your system with </a:t>
            </a:r>
            <a:r>
              <a:rPr lang="en-US" sz="2100" dirty="0" err="1"/>
              <a:t>tcode</a:t>
            </a:r>
            <a:r>
              <a:rPr lang="en-US" sz="2100" dirty="0"/>
              <a:t> </a:t>
            </a:r>
            <a:r>
              <a:rPr lang="en-US" sz="2100" b="1" dirty="0"/>
              <a:t>SICF</a:t>
            </a:r>
            <a:r>
              <a:rPr lang="en-US" sz="2100" dirty="0"/>
              <a:t> </a:t>
            </a:r>
            <a:r>
              <a:rPr lang="en-US" sz="2100" i="1" dirty="0"/>
              <a:t>/sap/</a:t>
            </a:r>
            <a:r>
              <a:rPr lang="en-US" sz="2100" i="1" dirty="0" err="1"/>
              <a:t>bw</a:t>
            </a:r>
            <a:r>
              <a:rPr lang="en-US" sz="2100" i="1" dirty="0"/>
              <a:t>/</a:t>
            </a:r>
            <a:r>
              <a:rPr lang="en-US" sz="2100" i="1" dirty="0" err="1"/>
              <a:t>ina</a:t>
            </a:r>
            <a:endParaRPr lang="en-US" sz="2100" i="1" dirty="0"/>
          </a:p>
          <a:p>
            <a:r>
              <a:rPr lang="en-US" sz="2100" dirty="0"/>
              <a:t>3. The </a:t>
            </a:r>
            <a:r>
              <a:rPr lang="en-US" sz="2100" dirty="0" err="1"/>
              <a:t>ssh</a:t>
            </a:r>
            <a:r>
              <a:rPr lang="en-US" sz="2100" dirty="0"/>
              <a:t> must be enabled in the system and the certificate of your SAC system must be added to STRUST transaction in SAP. (exception – if you are unable to do this step in Anubhav training server, it is fine)</a:t>
            </a:r>
          </a:p>
          <a:p>
            <a:r>
              <a:rPr lang="en-US" sz="2100" dirty="0"/>
              <a:t>4. Inform our SAP system that we should allow CORS headers – RZ11 – </a:t>
            </a:r>
            <a:r>
              <a:rPr lang="en-US" sz="2100" b="1" dirty="0" err="1"/>
              <a:t>icf</a:t>
            </a:r>
            <a:r>
              <a:rPr lang="en-US" sz="2100" b="1" dirty="0"/>
              <a:t>/</a:t>
            </a:r>
            <a:r>
              <a:rPr lang="en-US" sz="2100" b="1" dirty="0" err="1"/>
              <a:t>cors_enabled</a:t>
            </a:r>
            <a:endParaRPr lang="en-US" sz="2100" b="1" dirty="0"/>
          </a:p>
          <a:p>
            <a:r>
              <a:rPr lang="en-IN" sz="2100" dirty="0"/>
              <a:t>5. If you are using a SAP on-premise system protected via firewall, you need cloud connector. Anubhav Training system do not require it because our SAP BW is publicly accessible.</a:t>
            </a:r>
          </a:p>
          <a:p>
            <a:r>
              <a:rPr lang="en-IN" sz="2100" dirty="0"/>
              <a:t>6. Maintain the CORS header settings to issue CORS token to the browser where SAC is running to tell browser, hey browser! I am okay to trust this SAC tenant. </a:t>
            </a:r>
            <a:r>
              <a:rPr lang="en-IN" sz="2100" dirty="0" err="1"/>
              <a:t>TCode</a:t>
            </a:r>
            <a:r>
              <a:rPr lang="en-IN" sz="2100" dirty="0"/>
              <a:t> – UCONCOCKPIT</a:t>
            </a:r>
          </a:p>
          <a:p>
            <a:endParaRPr lang="en-IN" sz="2100" dirty="0"/>
          </a:p>
          <a:p>
            <a:r>
              <a:rPr lang="en-IN" sz="2100" dirty="0">
                <a:hlinkClick r:id="rId3"/>
              </a:rPr>
              <a:t>https://blogs.sap.com/2019/03/24/use-cors-for-your-netweaver-backend-connection-to-cloud-analytics/</a:t>
            </a:r>
            <a:endParaRPr lang="en-IN" sz="2100" dirty="0"/>
          </a:p>
          <a:p>
            <a:endParaRPr lang="en-IN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CCA6E-28AD-BFD1-F0FD-4AD487059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970569"/>
            <a:ext cx="6198111" cy="20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3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Title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5"/>
            <a:ext cx="118867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BentonSansRegular"/>
              </a:rPr>
              <a:t>Add the following comma separated list to </a:t>
            </a:r>
            <a:r>
              <a:rPr lang="en-US" b="1" dirty="0">
                <a:solidFill>
                  <a:srgbClr val="3C3C3C"/>
                </a:solidFill>
                <a:latin typeface="BentonSansRegular"/>
              </a:rPr>
              <a:t>Allowed Headers</a:t>
            </a:r>
            <a:r>
              <a:rPr lang="en-US" dirty="0">
                <a:solidFill>
                  <a:srgbClr val="3C3C3C"/>
                </a:solidFill>
                <a:latin typeface="BentonSansRegular"/>
              </a:rPr>
              <a:t>:</a:t>
            </a:r>
            <a:br>
              <a:rPr lang="en-US" dirty="0">
                <a:solidFill>
                  <a:srgbClr val="3C3C3C"/>
                </a:solidFill>
                <a:latin typeface="BentonSansRegular"/>
              </a:rPr>
            </a:br>
            <a:r>
              <a:rPr lang="en-US" dirty="0">
                <a:solidFill>
                  <a:srgbClr val="3C3C3C"/>
                </a:solidFill>
                <a:latin typeface="BentonSansRegular"/>
              </a:rPr>
              <a:t>X-CSRF-TOKEN,X-SAP-CID,AUTHORIZATION,MYSAPSSO2,X-REQUEST-WITH,SAP-REWRITEURL,SAP-URL-SESSION-ID,CONTENT-TYPE,ACCEPT-LANGUAGE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BentonSansRegular"/>
              </a:rPr>
              <a:t>Add the following comma separated list to </a:t>
            </a:r>
            <a:r>
              <a:rPr lang="en-US" b="1" dirty="0">
                <a:solidFill>
                  <a:srgbClr val="3C3C3C"/>
                </a:solidFill>
                <a:latin typeface="BentonSansRegular"/>
              </a:rPr>
              <a:t>Exposed Headers</a:t>
            </a:r>
            <a:r>
              <a:rPr lang="en-US" dirty="0">
                <a:solidFill>
                  <a:srgbClr val="3C3C3C"/>
                </a:solidFill>
                <a:latin typeface="BentonSansRegular"/>
              </a:rPr>
              <a:t>:</a:t>
            </a:r>
            <a:br>
              <a:rPr lang="en-US" dirty="0">
                <a:solidFill>
                  <a:srgbClr val="3C3C3C"/>
                </a:solidFill>
                <a:latin typeface="BentonSansRegular"/>
              </a:rPr>
            </a:br>
            <a:r>
              <a:rPr lang="en-US" dirty="0">
                <a:solidFill>
                  <a:srgbClr val="3C3C3C"/>
                </a:solidFill>
                <a:latin typeface="BentonSansRegular"/>
              </a:rPr>
              <a:t>X-CSRF-TOKEN,SAP-REWRITEURL,SAP-URL-SESSION-ID,SAP-PERF-FESREC,SAP-SYSTEM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C3C3C"/>
                </a:solidFill>
                <a:latin typeface="BentonSansRegular"/>
              </a:rPr>
              <a:t>Allow Credentials</a:t>
            </a:r>
            <a:r>
              <a:rPr lang="en-US" dirty="0">
                <a:solidFill>
                  <a:srgbClr val="3C3C3C"/>
                </a:solidFill>
                <a:latin typeface="BentonSansRegular"/>
              </a:rPr>
              <a:t>: Ensure this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BentonSansRegular"/>
              </a:rPr>
              <a:t>Click on green checkmark to continue the setup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BentonSansRegular"/>
              </a:rPr>
              <a:t>Save the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BentonSansRegular"/>
              </a:rPr>
              <a:t>Restart your App servers with the changed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261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Maintain connection in SAC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ADC7C-98B7-94B0-5021-0953BA84E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718784"/>
            <a:ext cx="4536504" cy="6162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8C2466-3160-3987-8527-C778740D5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9" y="836712"/>
            <a:ext cx="5112568" cy="60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Hint : To Avoid SSL Error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4"/>
            <a:ext cx="11886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F12 key and then observe network call when click Ok button.</a:t>
            </a:r>
          </a:p>
          <a:p>
            <a:r>
              <a:rPr lang="en-US" dirty="0"/>
              <a:t>There was an error with red color, we double click on red call and allow browser to connect</a:t>
            </a:r>
          </a:p>
          <a:p>
            <a:r>
              <a:rPr lang="en-US" dirty="0"/>
              <a:t>Again, click on SAC session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3339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912</Words>
  <Application>Microsoft Office PowerPoint</Application>
  <PresentationFormat>Widescreen</PresentationFormat>
  <Paragraphs>101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BentonSansRegular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548</cp:revision>
  <dcterms:created xsi:type="dcterms:W3CDTF">2016-07-10T03:33:26Z</dcterms:created>
  <dcterms:modified xsi:type="dcterms:W3CDTF">2023-07-18T16:53:19Z</dcterms:modified>
</cp:coreProperties>
</file>