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6"/>
  </p:notesMasterIdLst>
  <p:sldIdLst>
    <p:sldId id="256" r:id="rId2"/>
    <p:sldId id="462" r:id="rId3"/>
    <p:sldId id="332" r:id="rId4"/>
    <p:sldId id="333" r:id="rId5"/>
    <p:sldId id="334" r:id="rId6"/>
    <p:sldId id="335" r:id="rId7"/>
    <p:sldId id="336" r:id="rId8"/>
    <p:sldId id="576" r:id="rId9"/>
    <p:sldId id="577" r:id="rId10"/>
    <p:sldId id="578" r:id="rId11"/>
    <p:sldId id="579" r:id="rId12"/>
    <p:sldId id="580" r:id="rId13"/>
    <p:sldId id="399" r:id="rId14"/>
    <p:sldId id="40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120" autoAdjust="0"/>
    <p:restoredTop sz="93973" autoAdjust="0"/>
  </p:normalViewPr>
  <p:slideViewPr>
    <p:cSldViewPr snapToGrid="0">
      <p:cViewPr varScale="1">
        <p:scale>
          <a:sx n="77" d="100"/>
          <a:sy n="77" d="100"/>
        </p:scale>
        <p:origin x="13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2A06D-4991-4208-8C88-4E8BAD69A8B8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1775E-EDE2-4DE5-A02D-A8BD8C6F6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2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1775E-EDE2-4DE5-A02D-A8BD8C6F6A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05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01775E-EDE2-4DE5-A02D-A8BD8C6F6A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3034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3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53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46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A81D2A-F6B0-AB2E-31C1-8DB1EC1228E8}"/>
              </a:ext>
            </a:extLst>
          </p:cNvPr>
          <p:cNvSpPr/>
          <p:nvPr userDrawn="1"/>
        </p:nvSpPr>
        <p:spPr>
          <a:xfrm>
            <a:off x="0" y="0"/>
            <a:ext cx="189805" cy="68580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75000"/>
                </a:schemeClr>
              </a:gs>
              <a:gs pos="0">
                <a:schemeClr val="accent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178" y="1"/>
            <a:ext cx="9735979" cy="71108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600" b="1">
                <a:solidFill>
                  <a:schemeClr val="accent6"/>
                </a:solidFill>
                <a:latin typeface="Cooper Black" panose="0208090404030B0204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C5638B-B677-974A-A667-0478687C5541}"/>
              </a:ext>
            </a:extLst>
          </p:cNvPr>
          <p:cNvSpPr txBox="1"/>
          <p:nvPr userDrawn="1"/>
        </p:nvSpPr>
        <p:spPr>
          <a:xfrm>
            <a:off x="8977070" y="6381328"/>
            <a:ext cx="3097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www.anubhavtrainings.com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B91050B-06DD-6B9B-5D4B-52C80C09106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819" y="138118"/>
            <a:ext cx="802157" cy="792088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863B6F30-DCC2-D394-EDCF-46E8F95750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8858" y="836712"/>
            <a:ext cx="11345228" cy="561662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334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2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43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6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91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57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0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02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20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E0DA5-0C76-4851-AA82-0B75261F9EB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hana.ondemand.com/#hanatools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7e7b2249trial-dev-hanaadp.cfapps.us10-001.hana.ondemand.com/sap/bc/ina/service/v2/HeartBeat" TargetMode="External"/><Relationship Id="rId4" Type="http://schemas.openxmlformats.org/officeDocument/2006/relationships/hyperlink" Target="https://tools.hana.ondemand.com/additional/xsahaa-release-2.1.5-release.zip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ccount.hanatrial.ondemand.com/trial/#/home/tria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8915400 w 12192000"/>
              <a:gd name="connsiteY2" fmla="*/ 4593771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8915400" y="4593771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2712" y="154049"/>
            <a:ext cx="10205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cap="all" spc="-150" dirty="0">
                <a:solidFill>
                  <a:schemeClr val="accent3"/>
                </a:solidFill>
              </a:rPr>
              <a:t>SAP Analytics cloud training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7367" y="2062424"/>
            <a:ext cx="6629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pc="-150" dirty="0">
                <a:solidFill>
                  <a:schemeClr val="bg1"/>
                </a:solidFill>
              </a:rPr>
              <a:t>Anubhav </a:t>
            </a:r>
            <a:r>
              <a:rPr lang="en-US" sz="3600" spc="-150" dirty="0" err="1">
                <a:solidFill>
                  <a:schemeClr val="bg1"/>
                </a:solidFill>
              </a:rPr>
              <a:t>Oberoy</a:t>
            </a:r>
            <a:endParaRPr lang="en-US" sz="3600" spc="-150" dirty="0">
              <a:solidFill>
                <a:schemeClr val="bg1"/>
              </a:solidFill>
            </a:endParaRPr>
          </a:p>
          <a:p>
            <a:r>
              <a:rPr lang="en-US" sz="3600" spc="-150" dirty="0">
                <a:solidFill>
                  <a:schemeClr val="bg1"/>
                </a:solidFill>
              </a:rPr>
              <a:t>Day 18</a:t>
            </a:r>
          </a:p>
        </p:txBody>
      </p:sp>
    </p:spTree>
    <p:extLst>
      <p:ext uri="{BB962C8B-B14F-4D97-AF65-F5344CB8AC3E}">
        <p14:creationId xmlns:p14="http://schemas.microsoft.com/office/powerpoint/2010/main" val="69812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309076-42D5-1865-E12D-562955C97C37}"/>
              </a:ext>
            </a:extLst>
          </p:cNvPr>
          <p:cNvSpPr txBox="1"/>
          <p:nvPr/>
        </p:nvSpPr>
        <p:spPr>
          <a:xfrm>
            <a:off x="191344" y="141825"/>
            <a:ext cx="11377264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b="1" dirty="0">
                <a:solidFill>
                  <a:schemeClr val="accent1"/>
                </a:solidFill>
                <a:latin typeface="Cooper Black" panose="0208090404030B020404" pitchFamily="18" charset="0"/>
              </a:rPr>
              <a:t>Step 1: HANA Native Development</a:t>
            </a:r>
            <a:endParaRPr lang="en-IN" sz="4000" b="1" dirty="0">
              <a:solidFill>
                <a:schemeClr val="accent1"/>
              </a:solidFill>
              <a:latin typeface="Cooper Black" panose="0208090404030B0204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2140CB-E9BD-A33E-9AF3-6DC03495B9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2624" y="6758"/>
            <a:ext cx="417196" cy="4120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476F02-4BAC-8B0D-045B-B75A9B911740}"/>
              </a:ext>
            </a:extLst>
          </p:cNvPr>
          <p:cNvSpPr txBox="1"/>
          <p:nvPr/>
        </p:nvSpPr>
        <p:spPr>
          <a:xfrm>
            <a:off x="185923" y="764705"/>
            <a:ext cx="1188674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Create a dev space in SAP Business application Studio tool with Full stack cloud development along with </a:t>
            </a:r>
            <a:r>
              <a:rPr lang="en-US" sz="2000" dirty="0" err="1"/>
              <a:t>hana</a:t>
            </a:r>
            <a:r>
              <a:rPr lang="en-US" sz="2000" dirty="0"/>
              <a:t> plugins being enabled</a:t>
            </a:r>
          </a:p>
          <a:p>
            <a:pPr marL="457200" indent="-457200">
              <a:buAutoNum type="arabicPeriod"/>
            </a:pPr>
            <a:r>
              <a:rPr lang="en-IN" sz="2000" dirty="0"/>
              <a:t>Select create project from template and choose </a:t>
            </a:r>
            <a:r>
              <a:rPr lang="en-IN" sz="2000" i="1" dirty="0"/>
              <a:t>HANA Database project</a:t>
            </a:r>
          </a:p>
          <a:p>
            <a:pPr marL="457200" indent="-457200">
              <a:buAutoNum type="arabicPeriod"/>
            </a:pPr>
            <a:r>
              <a:rPr lang="en-IN" sz="2000" dirty="0"/>
              <a:t>Enter project name, module name, namespace and bind to </a:t>
            </a:r>
            <a:r>
              <a:rPr lang="en-IN" sz="2000" dirty="0" err="1"/>
              <a:t>hana</a:t>
            </a:r>
            <a:r>
              <a:rPr lang="en-IN" sz="2000" dirty="0"/>
              <a:t> cloud instance Yes</a:t>
            </a:r>
          </a:p>
          <a:p>
            <a:pPr marL="457200" indent="-457200">
              <a:buAutoNum type="arabicPeriod"/>
            </a:pPr>
            <a:r>
              <a:rPr lang="en-IN" sz="2000" dirty="0"/>
              <a:t>Connect to our SAP BTP account by logging in using API end point </a:t>
            </a:r>
            <a:r>
              <a:rPr lang="en-IN" sz="2000" dirty="0" err="1"/>
              <a:t>url</a:t>
            </a:r>
            <a:r>
              <a:rPr lang="en-IN" sz="2000" dirty="0"/>
              <a:t> and provide dev space in dropdown</a:t>
            </a:r>
          </a:p>
          <a:p>
            <a:pPr marL="457200" indent="-457200">
              <a:buAutoNum type="arabicPeriod"/>
            </a:pPr>
            <a:r>
              <a:rPr lang="en-IN" sz="2000" dirty="0"/>
              <a:t>We give a unique container name (a container is a collection of all our database object, it contains tables, views, sequences, procedures, functions,..) </a:t>
            </a:r>
            <a:r>
              <a:rPr lang="en-IN" sz="2000" dirty="0">
                <a:sym typeface="Wingdings" panose="05000000000000000000" pitchFamily="2" charset="2"/>
              </a:rPr>
              <a:t> </a:t>
            </a:r>
            <a:r>
              <a:rPr lang="en-IN" sz="2000" dirty="0" err="1">
                <a:sym typeface="Wingdings" panose="05000000000000000000" pitchFamily="2" charset="2"/>
              </a:rPr>
              <a:t>anubhavhdi</a:t>
            </a:r>
            <a:endParaRPr lang="en-IN" sz="2000" dirty="0">
              <a:sym typeface="Wingdings" panose="05000000000000000000" pitchFamily="2" charset="2"/>
            </a:endParaRPr>
          </a:p>
          <a:p>
            <a:pPr marL="457200" indent="-457200">
              <a:buAutoNum type="arabicPeriod"/>
            </a:pPr>
            <a:r>
              <a:rPr lang="en-IN" sz="2000" dirty="0">
                <a:sym typeface="Wingdings" panose="05000000000000000000" pitchFamily="2" charset="2"/>
              </a:rPr>
              <a:t>A skeleton of project is created now.</a:t>
            </a:r>
          </a:p>
          <a:p>
            <a:pPr marL="457200" indent="-457200">
              <a:buAutoNum type="arabicPeriod"/>
            </a:pPr>
            <a:r>
              <a:rPr lang="en-IN" sz="2000" dirty="0">
                <a:sym typeface="Wingdings" panose="05000000000000000000" pitchFamily="2" charset="2"/>
              </a:rPr>
              <a:t>Next step is to create a database table in that project under the </a:t>
            </a:r>
            <a:r>
              <a:rPr lang="en-IN" sz="2000" dirty="0" err="1">
                <a:sym typeface="Wingdings" panose="05000000000000000000" pitchFamily="2" charset="2"/>
              </a:rPr>
              <a:t>src</a:t>
            </a:r>
            <a:r>
              <a:rPr lang="en-IN" sz="2000" dirty="0">
                <a:sym typeface="Wingdings" panose="05000000000000000000" pitchFamily="2" charset="2"/>
              </a:rPr>
              <a:t> folder</a:t>
            </a:r>
          </a:p>
          <a:p>
            <a:pPr marL="457200" indent="-457200">
              <a:buAutoNum type="arabicPeriod"/>
            </a:pPr>
            <a:r>
              <a:rPr lang="en-IN" sz="2000" dirty="0"/>
              <a:t>Uploaded the table, </a:t>
            </a:r>
            <a:r>
              <a:rPr lang="en-IN" sz="2000" dirty="0" err="1"/>
              <a:t>tabledi</a:t>
            </a:r>
            <a:r>
              <a:rPr lang="en-IN" sz="2000" dirty="0"/>
              <a:t>, and csv from study material to </a:t>
            </a:r>
            <a:r>
              <a:rPr lang="en-IN" sz="2000" dirty="0" err="1"/>
              <a:t>src</a:t>
            </a:r>
            <a:r>
              <a:rPr lang="en-IN" sz="2000" dirty="0"/>
              <a:t> folder</a:t>
            </a:r>
          </a:p>
          <a:p>
            <a:pPr marL="457200" indent="-457200">
              <a:buAutoNum type="arabicPeriod"/>
            </a:pPr>
            <a:r>
              <a:rPr lang="en-IN" sz="2000" dirty="0"/>
              <a:t>Come down to </a:t>
            </a:r>
            <a:r>
              <a:rPr lang="en-IN" sz="2000" dirty="0" err="1"/>
              <a:t>hana</a:t>
            </a:r>
            <a:r>
              <a:rPr lang="en-IN" sz="2000" dirty="0"/>
              <a:t> project section and click rocket icon to deploy our objects</a:t>
            </a:r>
          </a:p>
          <a:p>
            <a:pPr marL="457200" indent="-457200">
              <a:buAutoNum type="arabicPeriod"/>
            </a:pPr>
            <a:r>
              <a:rPr lang="en-IN" sz="2000" dirty="0"/>
              <a:t>Press F1 key and open HANA Database Explorer tool where we can check our container and </a:t>
            </a:r>
            <a:r>
              <a:rPr lang="en-IN" sz="2000" dirty="0" err="1"/>
              <a:t>db</a:t>
            </a:r>
            <a:r>
              <a:rPr lang="en-IN" sz="2000" dirty="0"/>
              <a:t> objects</a:t>
            </a:r>
          </a:p>
          <a:p>
            <a:pPr marL="457200" indent="-457200">
              <a:buAutoNum type="arabicPeriod"/>
            </a:pPr>
            <a:r>
              <a:rPr lang="en-IN" sz="2000" dirty="0"/>
              <a:t>Add container to see our </a:t>
            </a:r>
            <a:r>
              <a:rPr lang="en-IN" sz="2000" dirty="0" err="1"/>
              <a:t>db</a:t>
            </a:r>
            <a:r>
              <a:rPr lang="en-IN" sz="2000" dirty="0"/>
              <a:t> table and open data to view data</a:t>
            </a:r>
          </a:p>
          <a:p>
            <a:pPr marL="457200" indent="-457200">
              <a:buAutoNum type="arabicPeriod"/>
            </a:pPr>
            <a:r>
              <a:rPr lang="en-IN" sz="2000" dirty="0"/>
              <a:t>Choose F1, Create new HANA Database artefact and choose calculation view</a:t>
            </a:r>
          </a:p>
          <a:p>
            <a:pPr marL="457200" indent="-457200">
              <a:buAutoNum type="arabicPeriod"/>
            </a:pPr>
            <a:r>
              <a:rPr lang="en-IN" sz="2000" dirty="0"/>
              <a:t>Create a calculation view with project node, select table and drag drop all fields, same for </a:t>
            </a:r>
            <a:r>
              <a:rPr lang="en-IN" sz="2000" dirty="0" err="1"/>
              <a:t>agg</a:t>
            </a:r>
            <a:r>
              <a:rPr lang="en-IN" sz="2000" dirty="0"/>
              <a:t> level</a:t>
            </a:r>
          </a:p>
          <a:p>
            <a:pPr marL="457200" indent="-457200">
              <a:buAutoNum type="arabicPeriod"/>
            </a:pPr>
            <a:r>
              <a:rPr lang="en-IN" sz="2000" dirty="0"/>
              <a:t>Make Id as dimension and deploy the view to </a:t>
            </a:r>
            <a:r>
              <a:rPr lang="en-IN" sz="2000" dirty="0" err="1"/>
              <a:t>hdi</a:t>
            </a:r>
            <a:r>
              <a:rPr lang="en-IN" sz="2000" dirty="0"/>
              <a:t> container</a:t>
            </a:r>
          </a:p>
          <a:p>
            <a:pPr marL="457200" indent="-457200">
              <a:buAutoNum type="arabicPeriod"/>
            </a:pPr>
            <a:r>
              <a:rPr lang="en-IN" sz="2000" dirty="0"/>
              <a:t>We can cross check the CUBE in HANA DB Explorer tool under container if its there or not.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6F35F-25C1-5A6A-0791-F7DED3DF3677}"/>
              </a:ext>
            </a:extLst>
          </p:cNvPr>
          <p:cNvSpPr txBox="1"/>
          <p:nvPr/>
        </p:nvSpPr>
        <p:spPr>
          <a:xfrm>
            <a:off x="5002005" y="6505164"/>
            <a:ext cx="2187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www.anubhavtrainings.com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181927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309076-42D5-1865-E12D-562955C97C37}"/>
              </a:ext>
            </a:extLst>
          </p:cNvPr>
          <p:cNvSpPr txBox="1"/>
          <p:nvPr/>
        </p:nvSpPr>
        <p:spPr>
          <a:xfrm>
            <a:off x="191344" y="141825"/>
            <a:ext cx="11377264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b="1" dirty="0">
                <a:solidFill>
                  <a:schemeClr val="accent1"/>
                </a:solidFill>
                <a:latin typeface="Cooper Black" panose="0208090404030B020404" pitchFamily="18" charset="0"/>
              </a:rPr>
              <a:t>Step 2: Create Adapter for HANA int. </a:t>
            </a:r>
            <a:endParaRPr lang="en-IN" sz="4000" b="1" dirty="0">
              <a:solidFill>
                <a:schemeClr val="accent1"/>
              </a:solidFill>
              <a:latin typeface="Cooper Black" panose="0208090404030B0204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2140CB-E9BD-A33E-9AF3-6DC03495B9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2624" y="6758"/>
            <a:ext cx="417196" cy="4120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476F02-4BAC-8B0D-045B-B75A9B911740}"/>
              </a:ext>
            </a:extLst>
          </p:cNvPr>
          <p:cNvSpPr txBox="1"/>
          <p:nvPr/>
        </p:nvSpPr>
        <p:spPr>
          <a:xfrm>
            <a:off x="193431" y="764705"/>
            <a:ext cx="11886741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Press F1 and choose </a:t>
            </a:r>
            <a:r>
              <a:rPr lang="en-US" sz="2000" b="1" dirty="0"/>
              <a:t>explore and install generator</a:t>
            </a:r>
          </a:p>
          <a:p>
            <a:pPr marL="457200" indent="-457200">
              <a:buAutoNum type="arabicPeriod"/>
            </a:pPr>
            <a:r>
              <a:rPr lang="en-US" sz="2000" dirty="0"/>
              <a:t>Search for </a:t>
            </a:r>
            <a:r>
              <a:rPr lang="en-US" sz="2000" b="1" dirty="0" err="1"/>
              <a:t>haa</a:t>
            </a:r>
            <a:r>
              <a:rPr lang="en-US" sz="2000" b="1" dirty="0"/>
              <a:t> </a:t>
            </a:r>
            <a:r>
              <a:rPr lang="en-US" sz="2000" dirty="0"/>
              <a:t>generator, choose the first one and install</a:t>
            </a:r>
          </a:p>
          <a:p>
            <a:pPr marL="457200" indent="-457200">
              <a:buAutoNum type="arabicPeriod"/>
            </a:pPr>
            <a:r>
              <a:rPr lang="en-US" sz="2000" dirty="0"/>
              <a:t>F1 and choose Run generator and select </a:t>
            </a:r>
            <a:r>
              <a:rPr lang="en-US" sz="2000" dirty="0" err="1"/>
              <a:t>haa:app</a:t>
            </a:r>
            <a:r>
              <a:rPr lang="en-US" sz="2000" dirty="0"/>
              <a:t> generator from the list</a:t>
            </a:r>
          </a:p>
          <a:p>
            <a:pPr marL="457200" indent="-457200">
              <a:buAutoNum type="arabicPeriod"/>
            </a:pPr>
            <a:r>
              <a:rPr lang="en-US" sz="2000" dirty="0"/>
              <a:t>Provide a project name as </a:t>
            </a:r>
            <a:r>
              <a:rPr lang="en-US" sz="2000" b="1" dirty="0" err="1"/>
              <a:t>hanaadp</a:t>
            </a:r>
            <a:endParaRPr lang="en-US" sz="2000" b="1" dirty="0"/>
          </a:p>
          <a:p>
            <a:pPr marL="457200" indent="-457200">
              <a:buAutoNum type="arabicPeriod"/>
            </a:pPr>
            <a:r>
              <a:rPr lang="en-US" sz="2000" dirty="0"/>
              <a:t>And now we give our container from </a:t>
            </a:r>
            <a:r>
              <a:rPr lang="en-US" sz="2000" dirty="0" err="1"/>
              <a:t>from</a:t>
            </a:r>
            <a:r>
              <a:rPr lang="en-US" sz="2000" dirty="0"/>
              <a:t> step 1 = </a:t>
            </a:r>
            <a:r>
              <a:rPr lang="en-IN" sz="2000" dirty="0" err="1">
                <a:sym typeface="Wingdings" panose="05000000000000000000" pitchFamily="2" charset="2"/>
              </a:rPr>
              <a:t>anubhavhdi</a:t>
            </a:r>
            <a:endParaRPr lang="en-US" sz="2000" dirty="0">
              <a:sym typeface="Wingdings" panose="05000000000000000000" pitchFamily="2" charset="2"/>
            </a:endParaRPr>
          </a:p>
          <a:p>
            <a:pPr marL="457200" indent="-457200"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A project skeleton is created, now we download an </a:t>
            </a:r>
            <a:r>
              <a:rPr lang="en-US" sz="2000" dirty="0" err="1">
                <a:sym typeface="Wingdings" panose="05000000000000000000" pitchFamily="2" charset="2"/>
              </a:rPr>
              <a:t>hana</a:t>
            </a:r>
            <a:r>
              <a:rPr lang="en-US" sz="2000" dirty="0">
                <a:sym typeface="Wingdings" panose="05000000000000000000" pitchFamily="2" charset="2"/>
              </a:rPr>
              <a:t> analytic adaptor and upload it to the project folder</a:t>
            </a:r>
          </a:p>
          <a:p>
            <a:pPr marL="457200" indent="-457200"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To download it we </a:t>
            </a:r>
            <a:r>
              <a:rPr lang="en-US" sz="2000" dirty="0" err="1">
                <a:sym typeface="Wingdings" panose="05000000000000000000" pitchFamily="2" charset="2"/>
              </a:rPr>
              <a:t>goto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>
                <a:sym typeface="Wingdings" panose="05000000000000000000" pitchFamily="2" charset="2"/>
                <a:hlinkClick r:id="rId3"/>
              </a:rPr>
              <a:t>https://tools.hana.ondemand.com/#hanatools</a:t>
            </a:r>
            <a:endParaRPr lang="en-US" sz="2000" dirty="0">
              <a:sym typeface="Wingdings" panose="05000000000000000000" pitchFamily="2" charset="2"/>
            </a:endParaRPr>
          </a:p>
          <a:p>
            <a:pPr marL="457200" indent="-457200"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Download </a:t>
            </a:r>
            <a:r>
              <a:rPr lang="en-US" sz="1600" dirty="0">
                <a:latin typeface="Arial" panose="020B0604020202020204" pitchFamily="34" charset="0"/>
                <a:hlinkClick r:id="rId4"/>
              </a:rPr>
              <a:t>xsahaa-release-2.1.5-release.zip</a:t>
            </a:r>
            <a:endParaRPr lang="en-US" sz="2000" dirty="0"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marL="457200" indent="-457200"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Extract the zip and you see a folder created, from that folder drag java-</a:t>
            </a:r>
            <a:r>
              <a:rPr lang="en-US" sz="2000" dirty="0" err="1">
                <a:sym typeface="Wingdings" panose="05000000000000000000" pitchFamily="2" charset="2"/>
              </a:rPr>
              <a:t>xsahaa.war</a:t>
            </a:r>
            <a:r>
              <a:rPr lang="en-US" sz="2000" dirty="0">
                <a:sym typeface="Wingdings" panose="05000000000000000000" pitchFamily="2" charset="2"/>
              </a:rPr>
              <a:t> and drop to the BAS tool under project&gt;</a:t>
            </a:r>
            <a:r>
              <a:rPr lang="en-US" sz="2000" dirty="0" err="1">
                <a:sym typeface="Wingdings" panose="05000000000000000000" pitchFamily="2" charset="2"/>
              </a:rPr>
              <a:t>hanadp</a:t>
            </a:r>
            <a:r>
              <a:rPr lang="en-US" sz="2000" dirty="0">
                <a:sym typeface="Wingdings" panose="05000000000000000000" pitchFamily="2" charset="2"/>
              </a:rPr>
              <a:t>&gt;</a:t>
            </a:r>
            <a:r>
              <a:rPr lang="en-US" sz="2000" dirty="0" err="1">
                <a:sym typeface="Wingdings" panose="05000000000000000000" pitchFamily="2" charset="2"/>
              </a:rPr>
              <a:t>srv</a:t>
            </a:r>
            <a:r>
              <a:rPr lang="en-US" sz="2000" dirty="0">
                <a:sym typeface="Wingdings" panose="05000000000000000000" pitchFamily="2" charset="2"/>
              </a:rPr>
              <a:t>&gt;target</a:t>
            </a:r>
          </a:p>
          <a:p>
            <a:pPr marL="457200" indent="-457200">
              <a:buAutoNum type="arabicPeriod"/>
            </a:pPr>
            <a:r>
              <a:rPr lang="en-US" sz="2000" dirty="0"/>
              <a:t>Right click on </a:t>
            </a:r>
            <a:r>
              <a:rPr lang="en-US" sz="2000" dirty="0" err="1"/>
              <a:t>mta.yaml</a:t>
            </a:r>
            <a:r>
              <a:rPr lang="en-US" sz="2000" dirty="0"/>
              <a:t> and choose build MTA project</a:t>
            </a:r>
          </a:p>
          <a:p>
            <a:pPr marL="457200" indent="-457200">
              <a:buAutoNum type="arabicPeriod"/>
            </a:pPr>
            <a:r>
              <a:rPr lang="en-US" sz="2000" dirty="0"/>
              <a:t>An </a:t>
            </a:r>
            <a:r>
              <a:rPr lang="en-US" sz="2000" dirty="0" err="1"/>
              <a:t>mta_archieve</a:t>
            </a:r>
            <a:r>
              <a:rPr lang="en-US" sz="2000" dirty="0"/>
              <a:t> folder with </a:t>
            </a:r>
            <a:r>
              <a:rPr lang="en-US" sz="2000" dirty="0" err="1"/>
              <a:t>mtar</a:t>
            </a:r>
            <a:r>
              <a:rPr lang="en-US" sz="2000" dirty="0"/>
              <a:t> gets created, Right click on </a:t>
            </a:r>
            <a:r>
              <a:rPr lang="en-US" sz="2000" dirty="0" err="1"/>
              <a:t>mtar</a:t>
            </a:r>
            <a:r>
              <a:rPr lang="en-US" sz="2000" dirty="0"/>
              <a:t> file and deploy MTAR</a:t>
            </a:r>
          </a:p>
          <a:p>
            <a:pPr marL="457200" indent="-457200">
              <a:buAutoNum type="arabicPeriod"/>
            </a:pPr>
            <a:r>
              <a:rPr lang="en-US" sz="2000" dirty="0"/>
              <a:t>The application for adapter is very secure, we need to grant a role collection permission to even ourself to be able to consume data via this adapter (public cloud app)</a:t>
            </a:r>
          </a:p>
          <a:p>
            <a:pPr marL="457200" indent="-457200">
              <a:buAutoNum type="arabicPeriod"/>
            </a:pPr>
            <a:r>
              <a:rPr lang="en-US" sz="2000" dirty="0"/>
              <a:t>Try to access adapter with URL – </a:t>
            </a:r>
            <a:r>
              <a:rPr lang="en-US" sz="2000" dirty="0">
                <a:hlinkClick r:id="rId5"/>
              </a:rPr>
              <a:t>https://7e7b2249trial-dev-hanaadp.cfapps.us10-001.hana.ondemand.com/sap/bc/ina/service/v2/HeartBeat</a:t>
            </a:r>
            <a:r>
              <a:rPr lang="en-US" sz="2000" dirty="0"/>
              <a:t> we get permission error</a:t>
            </a:r>
          </a:p>
          <a:p>
            <a:pPr marL="457200" indent="-457200">
              <a:buAutoNum type="arabicPeriod"/>
            </a:pPr>
            <a:r>
              <a:rPr lang="en-US" sz="2000" dirty="0"/>
              <a:t>Now we go to sub account under security find role collection </a:t>
            </a:r>
            <a:r>
              <a:rPr lang="en-US" sz="1600" dirty="0" err="1">
                <a:solidFill>
                  <a:srgbClr val="32363A"/>
                </a:solidFill>
                <a:latin typeface="72" panose="020B0503030000000003" pitchFamily="34" charset="0"/>
              </a:rPr>
              <a:t>hanaadp_Viewer</a:t>
            </a:r>
            <a:endParaRPr lang="en-US" sz="1600" dirty="0">
              <a:solidFill>
                <a:srgbClr val="32363A"/>
              </a:solidFill>
              <a:latin typeface="72" panose="020B0503030000000003" pitchFamily="34" charset="0"/>
            </a:endParaRPr>
          </a:p>
          <a:p>
            <a:pPr marL="457200" indent="-457200">
              <a:buAutoNum type="arabicPeriod"/>
            </a:pPr>
            <a:r>
              <a:rPr lang="en-US" sz="2000" dirty="0"/>
              <a:t>Assign the role to our own user (email) and check heartbeat of </a:t>
            </a:r>
            <a:r>
              <a:rPr lang="en-US" sz="2000" dirty="0" err="1"/>
              <a:t>ina</a:t>
            </a:r>
            <a:r>
              <a:rPr lang="en-US" sz="2000" dirty="0"/>
              <a:t> service again</a:t>
            </a:r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6F35F-25C1-5A6A-0791-F7DED3DF3677}"/>
              </a:ext>
            </a:extLst>
          </p:cNvPr>
          <p:cNvSpPr txBox="1"/>
          <p:nvPr/>
        </p:nvSpPr>
        <p:spPr>
          <a:xfrm>
            <a:off x="5002005" y="6505164"/>
            <a:ext cx="2187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www.anubhavtrainings.com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4250868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309076-42D5-1865-E12D-562955C97C37}"/>
              </a:ext>
            </a:extLst>
          </p:cNvPr>
          <p:cNvSpPr txBox="1"/>
          <p:nvPr/>
        </p:nvSpPr>
        <p:spPr>
          <a:xfrm>
            <a:off x="191344" y="141825"/>
            <a:ext cx="11377264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b="1" dirty="0">
                <a:solidFill>
                  <a:schemeClr val="accent1"/>
                </a:solidFill>
                <a:latin typeface="Cooper Black" panose="0208090404030B020404" pitchFamily="18" charset="0"/>
              </a:rPr>
              <a:t>Step 3: SAC live connection to HANA</a:t>
            </a:r>
            <a:endParaRPr lang="en-IN" sz="4000" b="1" dirty="0">
              <a:solidFill>
                <a:schemeClr val="accent1"/>
              </a:solidFill>
              <a:latin typeface="Cooper Black" panose="0208090404030B0204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2140CB-E9BD-A33E-9AF3-6DC03495B9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2624" y="6758"/>
            <a:ext cx="417196" cy="4120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476F02-4BAC-8B0D-045B-B75A9B911740}"/>
              </a:ext>
            </a:extLst>
          </p:cNvPr>
          <p:cNvSpPr txBox="1"/>
          <p:nvPr/>
        </p:nvSpPr>
        <p:spPr>
          <a:xfrm>
            <a:off x="185923" y="764704"/>
            <a:ext cx="118867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dirty="0"/>
              <a:t>Switch over to SAC system</a:t>
            </a:r>
          </a:p>
          <a:p>
            <a:pPr marL="457200" indent="-457200">
              <a:buAutoNum type="arabicPeriod"/>
            </a:pPr>
            <a:r>
              <a:rPr lang="en-US" dirty="0"/>
              <a:t>Go to connections and add a LIVE data connection with HANA Cloud</a:t>
            </a:r>
          </a:p>
          <a:p>
            <a:pPr marL="457200" indent="-457200">
              <a:buAutoNum type="arabicPeriod"/>
            </a:pPr>
            <a:r>
              <a:rPr lang="en-US" dirty="0"/>
              <a:t>Choose Direction, enter the URL of adaptor with port no 443</a:t>
            </a:r>
          </a:p>
          <a:p>
            <a:pPr marL="457200" indent="-457200">
              <a:buAutoNum type="arabicPeriod"/>
            </a:pPr>
            <a:r>
              <a:rPr lang="en-US" dirty="0"/>
              <a:t>Provide our SAP BTP user id and password with language EN</a:t>
            </a:r>
          </a:p>
          <a:p>
            <a:pPr marL="457200" indent="-457200">
              <a:buAutoNum type="arabicPeriod"/>
            </a:pPr>
            <a:r>
              <a:rPr lang="en-US" dirty="0"/>
              <a:t>Click Create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6F35F-25C1-5A6A-0791-F7DED3DF3677}"/>
              </a:ext>
            </a:extLst>
          </p:cNvPr>
          <p:cNvSpPr txBox="1"/>
          <p:nvPr/>
        </p:nvSpPr>
        <p:spPr>
          <a:xfrm>
            <a:off x="5002005" y="6505164"/>
            <a:ext cx="2187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www.anubhavtrainings.com</a:t>
            </a:r>
            <a:endParaRPr lang="en-IN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EE9143-0E99-4C6E-5B36-E2E5C2E15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3290" y="1628800"/>
            <a:ext cx="3189335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982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ree Vector | Flat people with question marks background">
            <a:extLst>
              <a:ext uri="{FF2B5EF4-FFF2-40B4-BE49-F238E27FC236}">
                <a16:creationId xmlns:a16="http://schemas.microsoft.com/office/drawing/2014/main" id="{E158EC70-4769-4E41-A278-C90EC4E480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2246"/>
          <a:stretch/>
        </p:blipFill>
        <p:spPr bwMode="auto">
          <a:xfrm>
            <a:off x="1848418" y="639706"/>
            <a:ext cx="7599507" cy="5908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94C3DB2-D47E-4B94-804B-87AF1FDEF86E}"/>
              </a:ext>
            </a:extLst>
          </p:cNvPr>
          <p:cNvSpPr txBox="1"/>
          <p:nvPr/>
        </p:nvSpPr>
        <p:spPr>
          <a:xfrm>
            <a:off x="4535055" y="1052946"/>
            <a:ext cx="558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308118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Ski Jumping Arena - Free Presentation Templates">
            <a:extLst>
              <a:ext uri="{FF2B5EF4-FFF2-40B4-BE49-F238E27FC236}">
                <a16:creationId xmlns:a16="http://schemas.microsoft.com/office/drawing/2014/main" id="{B0D7E6A1-F72A-4F69-B4FB-A4ED7A0C6C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6" b="2246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10833" y="3429000"/>
            <a:ext cx="6629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Anubhav </a:t>
            </a:r>
            <a:r>
              <a:rPr kumimoji="0" lang="en-US" sz="3600" b="0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Oberoy</a:t>
            </a:r>
            <a:endParaRPr kumimoji="0" lang="en-US" sz="3600" b="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spc="-150" dirty="0">
                <a:solidFill>
                  <a:prstClr val="white"/>
                </a:solidFill>
                <a:latin typeface="Calibri" panose="020F0502020204030204"/>
              </a:rPr>
              <a:t>anubhav.abap@gmail.com</a:t>
            </a:r>
            <a:endParaRPr kumimoji="0" lang="en-US" sz="3600" b="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00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F07FC580-E2AB-4C55-8C95-D5E077A1D127}"/>
              </a:ext>
            </a:extLst>
          </p:cNvPr>
          <p:cNvSpPr txBox="1">
            <a:spLocks/>
          </p:cNvSpPr>
          <p:nvPr/>
        </p:nvSpPr>
        <p:spPr>
          <a:xfrm>
            <a:off x="261764" y="188640"/>
            <a:ext cx="11292008" cy="7110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EB74BE-8011-4153-8F37-3BEF9C1F4CC0}"/>
              </a:ext>
            </a:extLst>
          </p:cNvPr>
          <p:cNvSpPr txBox="1"/>
          <p:nvPr/>
        </p:nvSpPr>
        <p:spPr>
          <a:xfrm>
            <a:off x="3008746" y="2441059"/>
            <a:ext cx="617450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1" dirty="0"/>
              <a:t>End of Day 18</a:t>
            </a:r>
          </a:p>
        </p:txBody>
      </p:sp>
    </p:spTree>
    <p:extLst>
      <p:ext uri="{BB962C8B-B14F-4D97-AF65-F5344CB8AC3E}">
        <p14:creationId xmlns:p14="http://schemas.microsoft.com/office/powerpoint/2010/main" val="3867772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9CE4A-AA23-7643-8F83-5AAA6D483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693" y="1"/>
            <a:ext cx="9733444" cy="711081"/>
          </a:xfrm>
        </p:spPr>
        <p:txBody>
          <a:bodyPr/>
          <a:lstStyle/>
          <a:p>
            <a:r>
              <a:rPr lang="en-US" dirty="0"/>
              <a:t>What is SAP HANA Cloud?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E85AF8-FCDD-3439-3843-91248D1F8852}"/>
              </a:ext>
            </a:extLst>
          </p:cNvPr>
          <p:cNvSpPr txBox="1"/>
          <p:nvPr/>
        </p:nvSpPr>
        <p:spPr>
          <a:xfrm>
            <a:off x="479378" y="799544"/>
            <a:ext cx="111616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SAP HANA Cloud is a fully managed, in-memory, cloud database as a service (DBaaS). It is the cloud-based data foundation for SAP Business Technology Platform. With SAP HANA Cloud you can create, run, and extend new and existing applications.</a:t>
            </a:r>
          </a:p>
          <a:p>
            <a:pPr algn="just"/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SAP HANA Cloud includes a number of software components. The core component is SAP HANA Database, but other components can be added at any time, such as a data lake.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77F658-8A0C-1840-F879-7D4AF69897FB}"/>
              </a:ext>
            </a:extLst>
          </p:cNvPr>
          <p:cNvSpPr txBox="1"/>
          <p:nvPr/>
        </p:nvSpPr>
        <p:spPr>
          <a:xfrm>
            <a:off x="479377" y="2276873"/>
            <a:ext cx="583423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Key Components of SAP HANA Cloud</a:t>
            </a:r>
          </a:p>
          <a:p>
            <a:pPr algn="just"/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There are four key components of SAP HANA Cloud: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SAP HANA Cloud, SAP HANA Database</a:t>
            </a:r>
          </a:p>
          <a:p>
            <a:pPr lvl="1" algn="just"/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In-memory database with built-in advanced analytics (spatial, graph, text, etc.)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SAP HANA Cloud, data lake</a:t>
            </a:r>
          </a:p>
          <a:p>
            <a:pPr lvl="1" algn="just"/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Store and query large data sets and most file types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SAP HANA Cloud, adaptive server enterprise</a:t>
            </a:r>
          </a:p>
          <a:p>
            <a:pPr lvl="1" algn="just"/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Support for extreme –performance transactional applications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SAP HANA Cloud, adaptive server enterprise replication</a:t>
            </a:r>
          </a:p>
          <a:p>
            <a:pPr lvl="1" algn="just"/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Bi-directional real time data replication across databases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46193E33-8354-5445-32E8-2C168ECABE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36" r="15934"/>
          <a:stretch/>
        </p:blipFill>
        <p:spPr bwMode="auto">
          <a:xfrm>
            <a:off x="6428489" y="2276872"/>
            <a:ext cx="5212531" cy="4308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8787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9CE4A-AA23-7643-8F83-5AAA6D483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693" y="1"/>
            <a:ext cx="9733444" cy="711081"/>
          </a:xfrm>
        </p:spPr>
        <p:txBody>
          <a:bodyPr/>
          <a:lstStyle/>
          <a:p>
            <a:r>
              <a:rPr lang="en-US" dirty="0"/>
              <a:t>HANA Cloud v/s On-premise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1B1CD13-CDCC-2DA0-4F3B-F1A1E10E8C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1" r="4389"/>
          <a:stretch/>
        </p:blipFill>
        <p:spPr bwMode="auto">
          <a:xfrm>
            <a:off x="376817" y="1924428"/>
            <a:ext cx="6278151" cy="3602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1DA8B3-5645-A4BA-E872-85A406E0007C}"/>
              </a:ext>
            </a:extLst>
          </p:cNvPr>
          <p:cNvSpPr txBox="1"/>
          <p:nvPr/>
        </p:nvSpPr>
        <p:spPr>
          <a:xfrm>
            <a:off x="6654969" y="1076544"/>
            <a:ext cx="53903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Feature Differences</a:t>
            </a:r>
          </a:p>
          <a:p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SAP HANA Cloud compares very closely with SAP HANA on-premise in terms of features but there are some differences.</a:t>
            </a:r>
            <a:endParaRPr lang="en-US" b="1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39486893-209C-2AFA-6545-A071F2B9E5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8" r="2147"/>
          <a:stretch/>
        </p:blipFill>
        <p:spPr bwMode="auto">
          <a:xfrm>
            <a:off x="6755086" y="2276872"/>
            <a:ext cx="5190086" cy="383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9087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9CE4A-AA23-7643-8F83-5AAA6D483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693" y="1"/>
            <a:ext cx="9733444" cy="711081"/>
          </a:xfrm>
        </p:spPr>
        <p:txBody>
          <a:bodyPr/>
          <a:lstStyle/>
          <a:p>
            <a:r>
              <a:rPr lang="en-US" dirty="0"/>
              <a:t>What is Schema in HANA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D3CC18-2166-35D1-59A7-4B2530DC5EB7}"/>
              </a:ext>
            </a:extLst>
          </p:cNvPr>
          <p:cNvSpPr txBox="1"/>
          <p:nvPr/>
        </p:nvSpPr>
        <p:spPr>
          <a:xfrm>
            <a:off x="340159" y="884479"/>
            <a:ext cx="118502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Schema – Is a mandatory database object of database which stores other database objects. 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It’s a logical separation of database objects.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It is home of all the runtime object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Security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Package – home of design time object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9AAAF2E8-8F85-DB0B-39CB-7ABE8E608D5E}"/>
              </a:ext>
            </a:extLst>
          </p:cNvPr>
          <p:cNvSpPr/>
          <p:nvPr/>
        </p:nvSpPr>
        <p:spPr>
          <a:xfrm>
            <a:off x="3252788" y="4572000"/>
            <a:ext cx="8432800" cy="1985818"/>
          </a:xfrm>
          <a:prstGeom prst="flowChartMagneticDisk">
            <a:avLst/>
          </a:prstGeom>
          <a:solidFill>
            <a:srgbClr val="4E67C8"/>
          </a:solidFill>
          <a:ln w="12700" cap="flat" cmpd="sng" algn="ctr">
            <a:solidFill>
              <a:srgbClr val="4E67C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 dirty="0">
              <a:solidFill>
                <a:prstClr val="white"/>
              </a:solidFill>
              <a:latin typeface="Calibri" panose="020F0502020204030204"/>
            </a:endParaRPr>
          </a:p>
          <a:p>
            <a:pPr algn="ctr">
              <a:defRPr/>
            </a:pPr>
            <a:endParaRPr lang="en-US" kern="0" dirty="0">
              <a:solidFill>
                <a:prstClr val="white"/>
              </a:solidFill>
              <a:latin typeface="Calibri" panose="020F0502020204030204"/>
            </a:endParaRPr>
          </a:p>
          <a:p>
            <a:pPr algn="ctr">
              <a:defRPr/>
            </a:pPr>
            <a:endParaRPr lang="en-US" kern="0" dirty="0">
              <a:solidFill>
                <a:prstClr val="white"/>
              </a:solidFill>
              <a:latin typeface="Calibri" panose="020F0502020204030204"/>
            </a:endParaRPr>
          </a:p>
          <a:p>
            <a:pPr algn="ctr">
              <a:defRPr/>
            </a:pPr>
            <a:endParaRPr lang="en-US" kern="0" dirty="0">
              <a:solidFill>
                <a:prstClr val="white"/>
              </a:solidFill>
              <a:latin typeface="Calibri" panose="020F0502020204030204"/>
            </a:endParaRPr>
          </a:p>
          <a:p>
            <a:pPr algn="ctr">
              <a:defRPr/>
            </a:pPr>
            <a:r>
              <a:rPr lang="en-US" kern="0" dirty="0">
                <a:solidFill>
                  <a:prstClr val="white"/>
                </a:solidFill>
                <a:latin typeface="Calibri" panose="020F0502020204030204"/>
              </a:rPr>
              <a:t>SAP HANA  600GB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A5E30A-916B-C570-1F55-E3F6E1DBDD9A}"/>
              </a:ext>
            </a:extLst>
          </p:cNvPr>
          <p:cNvSpPr/>
          <p:nvPr/>
        </p:nvSpPr>
        <p:spPr>
          <a:xfrm>
            <a:off x="3862388" y="3241964"/>
            <a:ext cx="1874982" cy="729672"/>
          </a:xfrm>
          <a:prstGeom prst="rect">
            <a:avLst/>
          </a:prstGeom>
          <a:solidFill>
            <a:srgbClr val="4E67C8"/>
          </a:solidFill>
          <a:ln w="12700" cap="flat" cmpd="sng" algn="ctr">
            <a:solidFill>
              <a:srgbClr val="4E67C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kern="0" dirty="0">
                <a:solidFill>
                  <a:prstClr val="white"/>
                </a:solidFill>
                <a:latin typeface="Calibri" panose="020F0502020204030204"/>
              </a:rPr>
              <a:t>BW</a:t>
            </a:r>
          </a:p>
          <a:p>
            <a:pPr algn="ctr">
              <a:defRPr/>
            </a:pPr>
            <a:r>
              <a:rPr lang="en-US" kern="0" dirty="0" err="1">
                <a:solidFill>
                  <a:prstClr val="white"/>
                </a:solidFill>
                <a:latin typeface="Calibri" panose="020F0502020204030204"/>
              </a:rPr>
              <a:t>ekko</a:t>
            </a:r>
            <a:endParaRPr lang="en-US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DED2B2-9143-4FA7-E794-E7471D124DDA}"/>
              </a:ext>
            </a:extLst>
          </p:cNvPr>
          <p:cNvSpPr/>
          <p:nvPr/>
        </p:nvSpPr>
        <p:spPr>
          <a:xfrm>
            <a:off x="6402387" y="3224645"/>
            <a:ext cx="1874982" cy="729672"/>
          </a:xfrm>
          <a:prstGeom prst="rect">
            <a:avLst/>
          </a:prstGeom>
          <a:solidFill>
            <a:srgbClr val="4E67C8"/>
          </a:solidFill>
          <a:ln w="12700" cap="flat" cmpd="sng" algn="ctr">
            <a:solidFill>
              <a:srgbClr val="4E67C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kern="0" dirty="0">
                <a:solidFill>
                  <a:prstClr val="white"/>
                </a:solidFill>
                <a:latin typeface="Calibri" panose="020F0502020204030204"/>
              </a:rPr>
              <a:t>ECC</a:t>
            </a:r>
          </a:p>
          <a:p>
            <a:pPr algn="ctr">
              <a:defRPr/>
            </a:pPr>
            <a:r>
              <a:rPr lang="en-US" kern="0" dirty="0" err="1">
                <a:solidFill>
                  <a:prstClr val="white"/>
                </a:solidFill>
                <a:latin typeface="Calibri" panose="020F0502020204030204"/>
              </a:rPr>
              <a:t>ekko</a:t>
            </a:r>
            <a:endParaRPr lang="en-US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511D3B-5C29-784A-CA8A-3262A5F68567}"/>
              </a:ext>
            </a:extLst>
          </p:cNvPr>
          <p:cNvSpPr/>
          <p:nvPr/>
        </p:nvSpPr>
        <p:spPr>
          <a:xfrm>
            <a:off x="8813079" y="3241964"/>
            <a:ext cx="1874982" cy="729672"/>
          </a:xfrm>
          <a:prstGeom prst="rect">
            <a:avLst/>
          </a:prstGeom>
          <a:solidFill>
            <a:srgbClr val="4E67C8"/>
          </a:solidFill>
          <a:ln w="12700" cap="flat" cmpd="sng" algn="ctr">
            <a:solidFill>
              <a:srgbClr val="4E67C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kern="0" dirty="0">
                <a:solidFill>
                  <a:prstClr val="white"/>
                </a:solidFill>
                <a:latin typeface="Calibri" panose="020F0502020204030204"/>
              </a:rPr>
              <a:t>S/4HANA</a:t>
            </a:r>
          </a:p>
          <a:p>
            <a:pPr algn="ctr">
              <a:defRPr/>
            </a:pPr>
            <a:r>
              <a:rPr lang="en-US" kern="0" dirty="0" err="1">
                <a:solidFill>
                  <a:prstClr val="white"/>
                </a:solidFill>
                <a:latin typeface="Calibri" panose="020F0502020204030204"/>
              </a:rPr>
              <a:t>ekko</a:t>
            </a:r>
            <a:endParaRPr lang="en-US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DBBB39-5984-5A47-3CE6-712C3390F428}"/>
              </a:ext>
            </a:extLst>
          </p:cNvPr>
          <p:cNvCxnSpPr>
            <a:stCxn id="6" idx="2"/>
          </p:cNvCxnSpPr>
          <p:nvPr/>
        </p:nvCxnSpPr>
        <p:spPr>
          <a:xfrm flipH="1">
            <a:off x="4795261" y="3971636"/>
            <a:ext cx="4618" cy="692728"/>
          </a:xfrm>
          <a:prstGeom prst="straightConnector1">
            <a:avLst/>
          </a:prstGeom>
          <a:noFill/>
          <a:ln w="6350" cap="flat" cmpd="sng" algn="ctr">
            <a:solidFill>
              <a:srgbClr val="4E67C8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686ED336-7191-E2ED-7DE5-3A461386EBF1}"/>
              </a:ext>
            </a:extLst>
          </p:cNvPr>
          <p:cNvCxnSpPr>
            <a:cxnSpLocks/>
          </p:cNvCxnSpPr>
          <p:nvPr/>
        </p:nvCxnSpPr>
        <p:spPr>
          <a:xfrm>
            <a:off x="2005880" y="4828310"/>
            <a:ext cx="1246908" cy="510309"/>
          </a:xfrm>
          <a:prstGeom prst="bentConnector3">
            <a:avLst/>
          </a:prstGeom>
          <a:noFill/>
          <a:ln w="6350" cap="flat" cmpd="sng" algn="ctr">
            <a:solidFill>
              <a:srgbClr val="4E67C8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D67E4AF-D20D-D983-16C7-13DC48E2C07A}"/>
              </a:ext>
            </a:extLst>
          </p:cNvPr>
          <p:cNvSpPr/>
          <p:nvPr/>
        </p:nvSpPr>
        <p:spPr>
          <a:xfrm>
            <a:off x="4545880" y="4828309"/>
            <a:ext cx="1399309" cy="842818"/>
          </a:xfrm>
          <a:prstGeom prst="rect">
            <a:avLst/>
          </a:prstGeom>
          <a:solidFill>
            <a:srgbClr val="A7EA52">
              <a:lumMod val="75000"/>
            </a:srgbClr>
          </a:solidFill>
          <a:ln w="12700" cap="flat" cmpd="sng" algn="ctr">
            <a:solidFill>
              <a:srgbClr val="4E67C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kern="0" dirty="0">
                <a:solidFill>
                  <a:prstClr val="white"/>
                </a:solidFill>
                <a:latin typeface="Calibri" panose="020F0502020204030204"/>
              </a:rPr>
              <a:t>SCBW</a:t>
            </a:r>
          </a:p>
          <a:p>
            <a:pPr algn="ctr">
              <a:defRPr/>
            </a:pPr>
            <a:r>
              <a:rPr lang="en-US" kern="0" dirty="0" err="1">
                <a:solidFill>
                  <a:prstClr val="white"/>
                </a:solidFill>
                <a:latin typeface="Calibri" panose="020F0502020204030204"/>
              </a:rPr>
              <a:t>ekko</a:t>
            </a:r>
            <a:endParaRPr lang="en-US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41B79D-F344-B7F7-9FCE-C289710843C5}"/>
              </a:ext>
            </a:extLst>
          </p:cNvPr>
          <p:cNvSpPr/>
          <p:nvPr/>
        </p:nvSpPr>
        <p:spPr>
          <a:xfrm>
            <a:off x="6640225" y="4846781"/>
            <a:ext cx="1399309" cy="842818"/>
          </a:xfrm>
          <a:prstGeom prst="rect">
            <a:avLst/>
          </a:prstGeom>
          <a:solidFill>
            <a:srgbClr val="A7EA52">
              <a:lumMod val="75000"/>
            </a:srgbClr>
          </a:solidFill>
          <a:ln w="12700" cap="flat" cmpd="sng" algn="ctr">
            <a:solidFill>
              <a:srgbClr val="4E67C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kern="0" dirty="0">
                <a:solidFill>
                  <a:prstClr val="white"/>
                </a:solidFill>
                <a:latin typeface="Calibri" panose="020F0502020204030204"/>
              </a:rPr>
              <a:t>ECC001</a:t>
            </a:r>
          </a:p>
          <a:p>
            <a:pPr algn="ctr">
              <a:defRPr/>
            </a:pPr>
            <a:r>
              <a:rPr lang="en-US" kern="0" dirty="0" err="1">
                <a:solidFill>
                  <a:prstClr val="white"/>
                </a:solidFill>
                <a:latin typeface="Calibri" panose="020F0502020204030204"/>
              </a:rPr>
              <a:t>ekko</a:t>
            </a:r>
            <a:endParaRPr lang="en-US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C27D5E-5EE5-FA65-A4A0-AAE766A876F8}"/>
              </a:ext>
            </a:extLst>
          </p:cNvPr>
          <p:cNvSpPr/>
          <p:nvPr/>
        </p:nvSpPr>
        <p:spPr>
          <a:xfrm>
            <a:off x="9174452" y="4828309"/>
            <a:ext cx="1399309" cy="842818"/>
          </a:xfrm>
          <a:prstGeom prst="rect">
            <a:avLst/>
          </a:prstGeom>
          <a:solidFill>
            <a:srgbClr val="A7EA52">
              <a:lumMod val="75000"/>
            </a:srgbClr>
          </a:solidFill>
          <a:ln w="12700" cap="flat" cmpd="sng" algn="ctr">
            <a:solidFill>
              <a:srgbClr val="4E67C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kern="0" dirty="0">
                <a:solidFill>
                  <a:prstClr val="white"/>
                </a:solidFill>
                <a:latin typeface="Calibri" panose="020F0502020204030204"/>
              </a:rPr>
              <a:t>SAPS4C</a:t>
            </a:r>
          </a:p>
          <a:p>
            <a:pPr algn="ctr">
              <a:defRPr/>
            </a:pPr>
            <a:r>
              <a:rPr lang="en-US" kern="0" dirty="0" err="1">
                <a:solidFill>
                  <a:prstClr val="white"/>
                </a:solidFill>
                <a:latin typeface="Calibri" panose="020F0502020204030204"/>
              </a:rPr>
              <a:t>ekko</a:t>
            </a:r>
            <a:endParaRPr lang="en-US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F188642-1D2A-E921-316F-7E5C7E80201A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rot="16200000" flipH="1">
            <a:off x="6893646" y="4400549"/>
            <a:ext cx="892464" cy="1"/>
          </a:xfrm>
          <a:prstGeom prst="bentConnector3">
            <a:avLst/>
          </a:prstGeom>
          <a:noFill/>
          <a:ln w="6350" cap="flat" cmpd="sng" algn="ctr">
            <a:solidFill>
              <a:srgbClr val="4E67C8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68C79BE5-C8B4-1201-D397-5E253F67B305}"/>
              </a:ext>
            </a:extLst>
          </p:cNvPr>
          <p:cNvCxnSpPr>
            <a:stCxn id="8" idx="2"/>
            <a:endCxn id="13" idx="0"/>
          </p:cNvCxnSpPr>
          <p:nvPr/>
        </p:nvCxnSpPr>
        <p:spPr>
          <a:xfrm rot="16200000" flipH="1">
            <a:off x="9384003" y="4338204"/>
            <a:ext cx="856673" cy="123536"/>
          </a:xfrm>
          <a:prstGeom prst="bentConnector3">
            <a:avLst/>
          </a:prstGeom>
          <a:noFill/>
          <a:ln w="6350" cap="flat" cmpd="sng" algn="ctr">
            <a:solidFill>
              <a:srgbClr val="4E67C8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57D370D-A691-21C5-3AB9-299C0C5639A8}"/>
              </a:ext>
            </a:extLst>
          </p:cNvPr>
          <p:cNvSpPr/>
          <p:nvPr/>
        </p:nvSpPr>
        <p:spPr>
          <a:xfrm>
            <a:off x="4545879" y="5837383"/>
            <a:ext cx="1399309" cy="517451"/>
          </a:xfrm>
          <a:prstGeom prst="rect">
            <a:avLst/>
          </a:prstGeom>
          <a:solidFill>
            <a:srgbClr val="F14124">
              <a:lumMod val="75000"/>
            </a:srgbClr>
          </a:solidFill>
          <a:ln w="12700" cap="flat" cmpd="sng" algn="ctr">
            <a:solidFill>
              <a:srgbClr val="4E67C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kern="0" dirty="0">
                <a:solidFill>
                  <a:prstClr val="white"/>
                </a:solidFill>
                <a:latin typeface="Calibri" panose="020F0502020204030204"/>
              </a:rPr>
              <a:t>SYS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D161D2-D46E-3204-DFFB-155FFBE241A0}"/>
              </a:ext>
            </a:extLst>
          </p:cNvPr>
          <p:cNvSpPr/>
          <p:nvPr/>
        </p:nvSpPr>
        <p:spPr>
          <a:xfrm>
            <a:off x="3252789" y="5082309"/>
            <a:ext cx="997527" cy="681182"/>
          </a:xfrm>
          <a:prstGeom prst="rect">
            <a:avLst/>
          </a:prstGeom>
          <a:solidFill>
            <a:srgbClr val="4E67C8"/>
          </a:solidFill>
          <a:ln w="12700" cap="flat" cmpd="sng" algn="ctr">
            <a:solidFill>
              <a:srgbClr val="4E67C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kern="0" dirty="0">
                <a:solidFill>
                  <a:prstClr val="white"/>
                </a:solidFill>
                <a:latin typeface="Calibri" panose="020F0502020204030204"/>
              </a:rPr>
              <a:t>MIG</a:t>
            </a:r>
          </a:p>
          <a:p>
            <a:pPr algn="ctr">
              <a:defRPr/>
            </a:pPr>
            <a:r>
              <a:rPr lang="en-US" kern="0" dirty="0" err="1">
                <a:solidFill>
                  <a:prstClr val="white"/>
                </a:solidFill>
                <a:latin typeface="Calibri" panose="020F0502020204030204"/>
              </a:rPr>
              <a:t>ekko</a:t>
            </a:r>
            <a:endParaRPr lang="en-US" kern="0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3956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9CE4A-AA23-7643-8F83-5AAA6D483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693" y="1"/>
            <a:ext cx="9733444" cy="711081"/>
          </a:xfrm>
        </p:spPr>
        <p:txBody>
          <a:bodyPr/>
          <a:lstStyle/>
          <a:p>
            <a:r>
              <a:rPr lang="en-US" dirty="0"/>
              <a:t>HDI Container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A52CB4-E783-0EB8-1F61-F609276C7C27}"/>
              </a:ext>
            </a:extLst>
          </p:cNvPr>
          <p:cNvSpPr txBox="1"/>
          <p:nvPr/>
        </p:nvSpPr>
        <p:spPr>
          <a:xfrm>
            <a:off x="263353" y="779091"/>
            <a:ext cx="1116164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An HDI Container is also a </a:t>
            </a:r>
            <a:r>
              <a:rPr lang="en-US" b="1" dirty="0">
                <a:solidFill>
                  <a:prstClr val="black"/>
                </a:solidFill>
                <a:latin typeface="Calibri"/>
              </a:rPr>
              <a:t>schema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. But it is managed differently from a normal schema.</a:t>
            </a:r>
          </a:p>
          <a:p>
            <a:pPr>
              <a:defRPr/>
            </a:pPr>
            <a:r>
              <a:rPr lang="en-US" b="1" dirty="0">
                <a:solidFill>
                  <a:prstClr val="black"/>
                </a:solidFill>
                <a:latin typeface="Calibri"/>
              </a:rPr>
              <a:t>How its created?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Manually create it in BTP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Application Managed HDI Container (You as developer ONLY work with App, App will talk to HANA to create and manage this schema to store/read data internally)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You cant access HDI Container using HANA Studio (Deprecated tool), We can use new SAP HANA Database Explorer, SAP HANA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WebIDE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for OP or BAS to access HDI Container.</a:t>
            </a:r>
          </a:p>
          <a:p>
            <a:pPr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  <a:p>
            <a:pPr>
              <a:defRPr/>
            </a:pPr>
            <a:r>
              <a:rPr lang="en-US" b="1" dirty="0">
                <a:solidFill>
                  <a:prstClr val="black"/>
                </a:solidFill>
                <a:latin typeface="Calibri"/>
              </a:rPr>
              <a:t>Who creates it?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There is a new service in SAP HANA called SAP HDI (HANA Deployer Infrastructure) which is just a microservice responsible to managing the container. HDI Deployer is a component which is used to talk to this service from our app.</a:t>
            </a:r>
          </a:p>
          <a:p>
            <a:pPr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  <a:p>
            <a:pPr>
              <a:defRPr/>
            </a:pPr>
            <a:r>
              <a:rPr lang="en-US" b="1" dirty="0">
                <a:solidFill>
                  <a:prstClr val="black"/>
                </a:solidFill>
                <a:latin typeface="Calibri"/>
              </a:rPr>
              <a:t>Who owns it?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The moment HDI Container is created, 2 users will gets created automatically by system in HANA.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RANDOMGUID_DT (Design Time) – Full permission to CREATE&lt; DROP&lt; ALTER DB object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RANDOMGUID_RT (Runtime User) – Only permissions to INSERT, UPDATE, DELETE data…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In case of app wants to talk to hana, these users will be used by our app. The same user will be available as environment variable in CF, VCAP_SERVICE.</a:t>
            </a:r>
          </a:p>
          <a:p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5363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9CE4A-AA23-7643-8F83-5AAA6D483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693" y="1"/>
            <a:ext cx="9733444" cy="711081"/>
          </a:xfrm>
        </p:spPr>
        <p:txBody>
          <a:bodyPr/>
          <a:lstStyle/>
          <a:p>
            <a:r>
              <a:rPr lang="en-US" dirty="0"/>
              <a:t>Create HANA Cloud Instance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B11B4B9-BE74-1A26-2E64-2AC45FC59B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56" r="7337"/>
          <a:stretch/>
        </p:blipFill>
        <p:spPr bwMode="auto">
          <a:xfrm>
            <a:off x="191605" y="1702421"/>
            <a:ext cx="5174395" cy="1837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143D71-C7E0-67E0-DE97-CF25D4F65D62}"/>
              </a:ext>
            </a:extLst>
          </p:cNvPr>
          <p:cNvSpPr txBox="1"/>
          <p:nvPr/>
        </p:nvSpPr>
        <p:spPr>
          <a:xfrm>
            <a:off x="263352" y="779091"/>
            <a:ext cx="51743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Tx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Login to your trial and navigate to your </a:t>
            </a:r>
            <a:r>
              <a:rPr lang="en-US" sz="1400" b="1" dirty="0">
                <a:solidFill>
                  <a:prstClr val="black"/>
                </a:solidFill>
                <a:latin typeface="Calibri" panose="020F0502020204030204"/>
              </a:rPr>
              <a:t>dev </a:t>
            </a: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space</a:t>
            </a:r>
          </a:p>
          <a:p>
            <a:pPr marL="342900" indent="-342900" algn="just">
              <a:buFontTx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Select </a:t>
            </a:r>
            <a:r>
              <a:rPr lang="en-US" sz="1400" b="1" dirty="0">
                <a:solidFill>
                  <a:prstClr val="black"/>
                </a:solidFill>
                <a:latin typeface="Calibri" panose="020F0502020204030204"/>
              </a:rPr>
              <a:t>SAP HANA Cloud</a:t>
            </a:r>
          </a:p>
          <a:p>
            <a:pPr marL="342900" indent="-342900" algn="just">
              <a:buFontTx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Select the </a:t>
            </a:r>
            <a:r>
              <a:rPr lang="en-US" sz="1400" b="1" dirty="0">
                <a:solidFill>
                  <a:prstClr val="black"/>
                </a:solidFill>
                <a:latin typeface="Calibri" panose="020F0502020204030204"/>
              </a:rPr>
              <a:t>Manage SAP HANA Cloud </a:t>
            </a: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button to start the SAP HANA Cloud Central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2903E9A9-29E9-88AA-BE34-FED20B1C67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" t="15296"/>
          <a:stretch/>
        </p:blipFill>
        <p:spPr bwMode="auto">
          <a:xfrm>
            <a:off x="6676073" y="1527830"/>
            <a:ext cx="4543262" cy="197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Chevron 6">
            <a:extLst>
              <a:ext uri="{FF2B5EF4-FFF2-40B4-BE49-F238E27FC236}">
                <a16:creationId xmlns:a16="http://schemas.microsoft.com/office/drawing/2014/main" id="{00619EE7-A7C1-1A7C-5ADD-7C990BF90D7B}"/>
              </a:ext>
            </a:extLst>
          </p:cNvPr>
          <p:cNvSpPr/>
          <p:nvPr/>
        </p:nvSpPr>
        <p:spPr>
          <a:xfrm>
            <a:off x="5618617" y="1733197"/>
            <a:ext cx="296160" cy="590450"/>
          </a:xfrm>
          <a:prstGeom prst="chevron">
            <a:avLst/>
          </a:prstGeom>
          <a:solidFill>
            <a:srgbClr val="4E67C8"/>
          </a:solidFill>
          <a:ln w="12700" cap="flat" cmpd="sng" algn="ctr">
            <a:solidFill>
              <a:srgbClr val="4E67C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BBB915-E102-5ECF-6046-4C08E96813FE}"/>
              </a:ext>
            </a:extLst>
          </p:cNvPr>
          <p:cNvSpPr txBox="1"/>
          <p:nvPr/>
        </p:nvSpPr>
        <p:spPr>
          <a:xfrm>
            <a:off x="6107104" y="779090"/>
            <a:ext cx="5681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Select the </a:t>
            </a:r>
            <a:r>
              <a:rPr lang="en-US" sz="1400" b="1" dirty="0">
                <a:solidFill>
                  <a:prstClr val="black"/>
                </a:solidFill>
                <a:latin typeface="Calibri" panose="020F0502020204030204"/>
              </a:rPr>
              <a:t>Create </a:t>
            </a: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button to start the wizard</a:t>
            </a:r>
          </a:p>
          <a:p>
            <a:pPr marL="342900" indent="-342900">
              <a:buFontTx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Select the SAP HANA Cloud instance Type to create</a:t>
            </a:r>
          </a:p>
          <a:p>
            <a:pPr marL="342900" indent="-342900">
              <a:buFontTx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Select the </a:t>
            </a:r>
            <a:r>
              <a:rPr lang="en-US" sz="1400" b="1" dirty="0">
                <a:solidFill>
                  <a:prstClr val="black"/>
                </a:solidFill>
                <a:latin typeface="Calibri" panose="020F0502020204030204"/>
              </a:rPr>
              <a:t>Next Step </a:t>
            </a: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button to continue</a:t>
            </a: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FBE42D9F-71E2-812C-EC6D-E9D6249339E4}"/>
              </a:ext>
            </a:extLst>
          </p:cNvPr>
          <p:cNvSpPr/>
          <p:nvPr/>
        </p:nvSpPr>
        <p:spPr>
          <a:xfrm rot="5400000">
            <a:off x="8771804" y="3566145"/>
            <a:ext cx="351801" cy="474214"/>
          </a:xfrm>
          <a:prstGeom prst="chevron">
            <a:avLst/>
          </a:prstGeom>
          <a:solidFill>
            <a:srgbClr val="4E67C8"/>
          </a:solidFill>
          <a:ln w="12700" cap="flat" cmpd="sng" algn="ctr">
            <a:solidFill>
              <a:srgbClr val="4E67C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0AF3C175-8776-277F-7278-848ECA7D9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073" y="4017449"/>
            <a:ext cx="4805728" cy="2651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252D159F-09C8-DB0C-EF9A-0FF278A4E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02" y="3938077"/>
            <a:ext cx="5328976" cy="270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D2BFD31C-E3E6-8BC7-4CB1-A32F7A4976A1}"/>
              </a:ext>
            </a:extLst>
          </p:cNvPr>
          <p:cNvSpPr/>
          <p:nvPr/>
        </p:nvSpPr>
        <p:spPr>
          <a:xfrm rot="10800000">
            <a:off x="5927956" y="5151312"/>
            <a:ext cx="296160" cy="590450"/>
          </a:xfrm>
          <a:prstGeom prst="chevron">
            <a:avLst/>
          </a:prstGeom>
          <a:solidFill>
            <a:srgbClr val="4E67C8"/>
          </a:solidFill>
          <a:ln w="12700" cap="flat" cmpd="sng" algn="ctr">
            <a:solidFill>
              <a:srgbClr val="4E67C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1D43035-BEB3-3D35-676F-3491D26F625A}"/>
              </a:ext>
            </a:extLst>
          </p:cNvPr>
          <p:cNvCxnSpPr/>
          <p:nvPr/>
        </p:nvCxnSpPr>
        <p:spPr>
          <a:xfrm>
            <a:off x="191604" y="3753010"/>
            <a:ext cx="5915500" cy="0"/>
          </a:xfrm>
          <a:prstGeom prst="line">
            <a:avLst/>
          </a:prstGeom>
          <a:noFill/>
          <a:ln w="6350" cap="flat" cmpd="sng" algn="ctr">
            <a:solidFill>
              <a:srgbClr val="4E67C8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3008510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309076-42D5-1865-E12D-562955C97C37}"/>
              </a:ext>
            </a:extLst>
          </p:cNvPr>
          <p:cNvSpPr txBox="1"/>
          <p:nvPr/>
        </p:nvSpPr>
        <p:spPr>
          <a:xfrm>
            <a:off x="191344" y="141825"/>
            <a:ext cx="11377264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b="1" dirty="0">
                <a:solidFill>
                  <a:schemeClr val="accent1"/>
                </a:solidFill>
                <a:latin typeface="Cooper Black" panose="0208090404030B020404" pitchFamily="18" charset="0"/>
              </a:rPr>
              <a:t>HANA Cloud</a:t>
            </a:r>
            <a:endParaRPr lang="en-IN" sz="4000" b="1" dirty="0">
              <a:solidFill>
                <a:schemeClr val="accent1"/>
              </a:solidFill>
              <a:latin typeface="Cooper Black" panose="0208090404030B0204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2140CB-E9BD-A33E-9AF3-6DC03495B9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2624" y="6758"/>
            <a:ext cx="417196" cy="4120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476F02-4BAC-8B0D-045B-B75A9B911740}"/>
              </a:ext>
            </a:extLst>
          </p:cNvPr>
          <p:cNvSpPr txBox="1"/>
          <p:nvPr/>
        </p:nvSpPr>
        <p:spPr>
          <a:xfrm>
            <a:off x="185923" y="764705"/>
            <a:ext cx="1188674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HANA Database running in the cloud. It is a database as a service offered in SAP BTP.</a:t>
            </a:r>
          </a:p>
          <a:p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Create a free trial account - </a:t>
            </a:r>
            <a:r>
              <a:rPr lang="en-US" dirty="0">
                <a:hlinkClick r:id="rId3"/>
              </a:rPr>
              <a:t>https://account.hanatrial.ondemand.com/trial/#/home/trial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When you create first time, you will get a data center screen, please choose USA data center</a:t>
            </a:r>
          </a:p>
          <a:p>
            <a:pPr marL="457200" indent="-457200">
              <a:buAutoNum type="arabicPeriod"/>
            </a:pPr>
            <a:r>
              <a:rPr lang="en-US" dirty="0"/>
              <a:t>The system will create a trial global a/c, a sub account (USA) and a dev space</a:t>
            </a:r>
          </a:p>
          <a:p>
            <a:pPr marL="457200" indent="-457200">
              <a:buAutoNum type="arabicPeriod"/>
            </a:pPr>
            <a:r>
              <a:rPr lang="en-US" dirty="0"/>
              <a:t>Go inside the </a:t>
            </a:r>
            <a:r>
              <a:rPr lang="en-US" b="1" dirty="0"/>
              <a:t>dev </a:t>
            </a:r>
            <a:r>
              <a:rPr lang="en-US" dirty="0"/>
              <a:t>space and choose SAP HANA Cloud</a:t>
            </a:r>
          </a:p>
          <a:p>
            <a:pPr marL="457200" indent="-457200">
              <a:buAutoNum type="arabicPeriod"/>
            </a:pPr>
            <a:r>
              <a:rPr lang="en-US" dirty="0"/>
              <a:t>Create a new HANA Database, choose </a:t>
            </a:r>
            <a:r>
              <a:rPr lang="en-US" dirty="0" err="1"/>
              <a:t>Signin</a:t>
            </a:r>
            <a:r>
              <a:rPr lang="en-US" dirty="0"/>
              <a:t> with default IDP provider</a:t>
            </a:r>
          </a:p>
          <a:p>
            <a:pPr marL="457200" indent="-457200">
              <a:buAutoNum type="arabicPeriod"/>
            </a:pPr>
            <a:r>
              <a:rPr lang="en-US" dirty="0"/>
              <a:t>Create a new HANA Database, and click Next Step</a:t>
            </a:r>
          </a:p>
          <a:p>
            <a:pPr marL="457200" indent="-457200">
              <a:buAutoNum type="arabicPeriod"/>
            </a:pPr>
            <a:r>
              <a:rPr lang="en-US" dirty="0"/>
              <a:t>Enter DB instance as HANADB and password as Welcome1</a:t>
            </a:r>
          </a:p>
          <a:p>
            <a:pPr marL="457200" indent="-457200">
              <a:buAutoNum type="arabicPeriod"/>
            </a:pPr>
            <a:r>
              <a:rPr lang="en-US" dirty="0"/>
              <a:t>Choose Next Step 2 times and select Allow all IP addresses</a:t>
            </a:r>
          </a:p>
          <a:p>
            <a:pPr marL="457200" indent="-457200">
              <a:buAutoNum type="arabicPeriod"/>
            </a:pPr>
            <a:r>
              <a:rPr lang="en-US" dirty="0"/>
              <a:t>Go ahead review and finalize</a:t>
            </a:r>
          </a:p>
          <a:p>
            <a:pPr marL="457200" indent="-457200">
              <a:buAutoNum type="arabicPeriod"/>
            </a:pPr>
            <a:r>
              <a:rPr lang="en-US" dirty="0"/>
              <a:t>It will take </a:t>
            </a:r>
            <a:r>
              <a:rPr lang="en-US" dirty="0" err="1"/>
              <a:t>upto</a:t>
            </a:r>
            <a:r>
              <a:rPr lang="en-US" dirty="0"/>
              <a:t> 20 minutes to create </a:t>
            </a:r>
            <a:r>
              <a:rPr lang="en-US" dirty="0" err="1"/>
              <a:t>hana</a:t>
            </a:r>
            <a:r>
              <a:rPr lang="en-US" dirty="0"/>
              <a:t> </a:t>
            </a:r>
            <a:r>
              <a:rPr lang="en-US"/>
              <a:t>cloud instance.</a:t>
            </a:r>
            <a:endParaRPr lang="en-US" dirty="0"/>
          </a:p>
          <a:p>
            <a:pPr marL="457200" indent="-457200">
              <a:buAutoNum type="arabicPeriod"/>
            </a:pP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6F35F-25C1-5A6A-0791-F7DED3DF3677}"/>
              </a:ext>
            </a:extLst>
          </p:cNvPr>
          <p:cNvSpPr txBox="1"/>
          <p:nvPr/>
        </p:nvSpPr>
        <p:spPr>
          <a:xfrm>
            <a:off x="5002005" y="6505164"/>
            <a:ext cx="2187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www.anubhavtrainings.com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28875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309076-42D5-1865-E12D-562955C97C37}"/>
              </a:ext>
            </a:extLst>
          </p:cNvPr>
          <p:cNvSpPr txBox="1"/>
          <p:nvPr/>
        </p:nvSpPr>
        <p:spPr>
          <a:xfrm>
            <a:off x="191344" y="141825"/>
            <a:ext cx="11377264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b="1" dirty="0">
                <a:solidFill>
                  <a:schemeClr val="accent1"/>
                </a:solidFill>
                <a:latin typeface="Cooper Black" panose="0208090404030B020404" pitchFamily="18" charset="0"/>
              </a:rPr>
              <a:t>Live Data Connection with HANA Cloud</a:t>
            </a:r>
            <a:endParaRPr lang="en-IN" sz="4000" b="1" dirty="0">
              <a:solidFill>
                <a:schemeClr val="accent1"/>
              </a:solidFill>
              <a:latin typeface="Cooper Black" panose="0208090404030B0204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2140CB-E9BD-A33E-9AF3-6DC03495B9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2624" y="6758"/>
            <a:ext cx="417196" cy="4120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26F35F-25C1-5A6A-0791-F7DED3DF3677}"/>
              </a:ext>
            </a:extLst>
          </p:cNvPr>
          <p:cNvSpPr txBox="1"/>
          <p:nvPr/>
        </p:nvSpPr>
        <p:spPr>
          <a:xfrm>
            <a:off x="5002005" y="6505164"/>
            <a:ext cx="2187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www.anubhavtrainings.com</a:t>
            </a:r>
            <a:endParaRPr lang="en-IN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990D24-4354-1F81-BD4B-FAC5F6B8CDE3}"/>
              </a:ext>
            </a:extLst>
          </p:cNvPr>
          <p:cNvSpPr/>
          <p:nvPr/>
        </p:nvSpPr>
        <p:spPr>
          <a:xfrm>
            <a:off x="8472264" y="4503234"/>
            <a:ext cx="2952328" cy="180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HANA Cloud</a:t>
            </a:r>
          </a:p>
          <a:p>
            <a:pPr algn="ctr"/>
            <a:r>
              <a:rPr lang="en-US" dirty="0"/>
              <a:t>(HANA DB working as a Database as a service)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2BB2D1D-024C-9EAC-AF74-C544F43A95B7}"/>
              </a:ext>
            </a:extLst>
          </p:cNvPr>
          <p:cNvSpPr/>
          <p:nvPr/>
        </p:nvSpPr>
        <p:spPr>
          <a:xfrm>
            <a:off x="6973971" y="518731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9277EC4-AEDF-3AD1-35E5-3D6531B7CFF9}"/>
              </a:ext>
            </a:extLst>
          </p:cNvPr>
          <p:cNvCxnSpPr>
            <a:stCxn id="7" idx="6"/>
            <a:endCxn id="6" idx="1"/>
          </p:cNvCxnSpPr>
          <p:nvPr/>
        </p:nvCxnSpPr>
        <p:spPr>
          <a:xfrm>
            <a:off x="7406020" y="5403334"/>
            <a:ext cx="106624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10FDD94-FB2E-E2D2-968E-21A6BE326A7F}"/>
              </a:ext>
            </a:extLst>
          </p:cNvPr>
          <p:cNvSpPr/>
          <p:nvPr/>
        </p:nvSpPr>
        <p:spPr>
          <a:xfrm>
            <a:off x="191344" y="836712"/>
            <a:ext cx="2952328" cy="2592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SAC </a:t>
            </a:r>
          </a:p>
          <a:p>
            <a:pPr algn="ctr"/>
            <a:r>
              <a:rPr lang="en-US" sz="1600" dirty="0"/>
              <a:t>(SaaS to consume data and build dashboards)</a:t>
            </a:r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D8591A56-19C1-18A8-6208-9B2EE96D5220}"/>
              </a:ext>
            </a:extLst>
          </p:cNvPr>
          <p:cNvSpPr/>
          <p:nvPr/>
        </p:nvSpPr>
        <p:spPr>
          <a:xfrm>
            <a:off x="11064552" y="5805265"/>
            <a:ext cx="720080" cy="699899"/>
          </a:xfrm>
          <a:prstGeom prst="can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3F4DE4-85D1-034E-218B-489F9E8EEAAF}"/>
              </a:ext>
            </a:extLst>
          </p:cNvPr>
          <p:cNvSpPr/>
          <p:nvPr/>
        </p:nvSpPr>
        <p:spPr>
          <a:xfrm>
            <a:off x="8472264" y="887783"/>
            <a:ext cx="2952328" cy="22322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SAP HANA Analytic Adapter</a:t>
            </a:r>
          </a:p>
        </p:txBody>
      </p:sp>
      <p:sp>
        <p:nvSpPr>
          <p:cNvPr id="13" name="Arrow: Up-Down 12">
            <a:extLst>
              <a:ext uri="{FF2B5EF4-FFF2-40B4-BE49-F238E27FC236}">
                <a16:creationId xmlns:a16="http://schemas.microsoft.com/office/drawing/2014/main" id="{579BA81B-206F-0D88-376F-25C36C1F501F}"/>
              </a:ext>
            </a:extLst>
          </p:cNvPr>
          <p:cNvSpPr/>
          <p:nvPr/>
        </p:nvSpPr>
        <p:spPr>
          <a:xfrm>
            <a:off x="9823854" y="3179666"/>
            <a:ext cx="288032" cy="1290258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Up-Down 13">
            <a:extLst>
              <a:ext uri="{FF2B5EF4-FFF2-40B4-BE49-F238E27FC236}">
                <a16:creationId xmlns:a16="http://schemas.microsoft.com/office/drawing/2014/main" id="{42A40DA2-655E-26AC-C7B7-CB0CEB4AFE9E}"/>
              </a:ext>
            </a:extLst>
          </p:cNvPr>
          <p:cNvSpPr/>
          <p:nvPr/>
        </p:nvSpPr>
        <p:spPr>
          <a:xfrm rot="5400000">
            <a:off x="5669470" y="-387424"/>
            <a:ext cx="276999" cy="5040560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811196-312B-AD1D-706B-625FC7E2DF62}"/>
              </a:ext>
            </a:extLst>
          </p:cNvPr>
          <p:cNvSpPr txBox="1"/>
          <p:nvPr/>
        </p:nvSpPr>
        <p:spPr>
          <a:xfrm>
            <a:off x="2871254" y="4944070"/>
            <a:ext cx="43924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a HANA Cloud Instance in free trial a/c</a:t>
            </a:r>
          </a:p>
          <a:p>
            <a:pPr marL="342900" indent="-342900">
              <a:buAutoNum type="arabicPeriod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a database project using BAS</a:t>
            </a:r>
          </a:p>
          <a:p>
            <a:pPr marL="342900" indent="-342900">
              <a:buAutoNum type="arabicPeriod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a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table, interface, csv, Calc. view</a:t>
            </a:r>
          </a:p>
          <a:p>
            <a:pPr marL="342900" indent="-342900">
              <a:buAutoNum type="arabicPeriod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Deploy these objects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 CUBE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612E81-3F85-C700-9479-038A4E423688}"/>
              </a:ext>
            </a:extLst>
          </p:cNvPr>
          <p:cNvSpPr txBox="1"/>
          <p:nvPr/>
        </p:nvSpPr>
        <p:spPr>
          <a:xfrm>
            <a:off x="4151784" y="697813"/>
            <a:ext cx="43924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Install a generator (template)</a:t>
            </a:r>
          </a:p>
          <a:p>
            <a:pPr marL="342900" indent="-342900">
              <a:buAutoNum type="arabicPeriod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generator to generate project</a:t>
            </a:r>
          </a:p>
          <a:p>
            <a:pPr marL="342900" indent="-342900">
              <a:buAutoNum type="arabicPeriod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Download the Adaptor from sap site</a:t>
            </a:r>
          </a:p>
          <a:p>
            <a:pPr marL="342900" indent="-342900">
              <a:buAutoNum type="arabicPeriod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Drag drop adaptor to the project</a:t>
            </a:r>
          </a:p>
          <a:p>
            <a:pPr marL="342900" indent="-342900">
              <a:buAutoNum type="arabicPeriod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 and deploy adapter project to SAP BTP</a:t>
            </a:r>
          </a:p>
        </p:txBody>
      </p:sp>
    </p:spTree>
    <p:extLst>
      <p:ext uri="{BB962C8B-B14F-4D97-AF65-F5344CB8AC3E}">
        <p14:creationId xmlns:p14="http://schemas.microsoft.com/office/powerpoint/2010/main" val="2574993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5287</TotalTime>
  <Words>1408</Words>
  <Application>Microsoft Office PowerPoint</Application>
  <PresentationFormat>Widescreen</PresentationFormat>
  <Paragraphs>147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72</vt:lpstr>
      <vt:lpstr>Arial</vt:lpstr>
      <vt:lpstr>Calibri</vt:lpstr>
      <vt:lpstr>Calibri Light</vt:lpstr>
      <vt:lpstr>Cooper Black</vt:lpstr>
      <vt:lpstr>Office Theme</vt:lpstr>
      <vt:lpstr>PowerPoint Presentation</vt:lpstr>
      <vt:lpstr>PowerPoint Presentation</vt:lpstr>
      <vt:lpstr>What is SAP HANA Cloud?</vt:lpstr>
      <vt:lpstr>HANA Cloud v/s On-premise</vt:lpstr>
      <vt:lpstr>What is Schema in HANA</vt:lpstr>
      <vt:lpstr>HDI Container</vt:lpstr>
      <vt:lpstr>Create HANA Cloud Instance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Junaed</dc:creator>
  <cp:lastModifiedBy>Anubhav Oberoy</cp:lastModifiedBy>
  <cp:revision>548</cp:revision>
  <dcterms:created xsi:type="dcterms:W3CDTF">2016-07-10T03:33:26Z</dcterms:created>
  <dcterms:modified xsi:type="dcterms:W3CDTF">2023-07-18T16:55:34Z</dcterms:modified>
</cp:coreProperties>
</file>