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1"/>
  </p:notesMasterIdLst>
  <p:sldIdLst>
    <p:sldId id="256" r:id="rId2"/>
    <p:sldId id="577" r:id="rId3"/>
    <p:sldId id="578" r:id="rId4"/>
    <p:sldId id="579" r:id="rId5"/>
    <p:sldId id="580" r:id="rId6"/>
    <p:sldId id="581" r:id="rId7"/>
    <p:sldId id="462" r:id="rId8"/>
    <p:sldId id="399" r:id="rId9"/>
    <p:sldId id="40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20" autoAdjust="0"/>
    <p:restoredTop sz="93973" autoAdjust="0"/>
  </p:normalViewPr>
  <p:slideViewPr>
    <p:cSldViewPr snapToGrid="0">
      <p:cViewPr varScale="1">
        <p:scale>
          <a:sx n="77" d="100"/>
          <a:sy n="77" d="100"/>
        </p:scale>
        <p:origin x="13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hana.ondemand.com/#hanatool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7e7b2249trial-dev-hanaadp.cfapps.us10-001.hana.ondemand.com/sap/bc/ina/service/v2/HeartBeat" TargetMode="External"/><Relationship Id="rId4" Type="http://schemas.openxmlformats.org/officeDocument/2006/relationships/hyperlink" Target="https://tools.hana.ondemand.com/additional/xsahaa-release-2.1.5-release.zi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</a:rPr>
              <a:t>Anubhav </a:t>
            </a:r>
            <a:r>
              <a:rPr lang="en-US" sz="3600" spc="-150" dirty="0" err="1">
                <a:solidFill>
                  <a:schemeClr val="bg1"/>
                </a:solidFill>
              </a:rPr>
              <a:t>Oberoy</a:t>
            </a:r>
            <a:endParaRPr lang="en-US" sz="3600" spc="-150" dirty="0">
              <a:solidFill>
                <a:schemeClr val="bg1"/>
              </a:solidFill>
            </a:endParaRPr>
          </a:p>
          <a:p>
            <a:r>
              <a:rPr lang="en-US" sz="3600" spc="-150" dirty="0">
                <a:solidFill>
                  <a:schemeClr val="bg1"/>
                </a:solidFill>
              </a:rPr>
              <a:t>Day 19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309076-42D5-1865-E12D-562955C97C37}"/>
              </a:ext>
            </a:extLst>
          </p:cNvPr>
          <p:cNvSpPr txBox="1"/>
          <p:nvPr/>
        </p:nvSpPr>
        <p:spPr>
          <a:xfrm>
            <a:off x="191344" y="141825"/>
            <a:ext cx="1137726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accent1"/>
                </a:solidFill>
                <a:latin typeface="Cooper Black" panose="0208090404030B020404" pitchFamily="18" charset="0"/>
              </a:rPr>
              <a:t>Live Data Connection with HANA Cloud</a:t>
            </a:r>
            <a:endParaRPr lang="en-IN" sz="4000" b="1" dirty="0">
              <a:solidFill>
                <a:schemeClr val="accent1"/>
              </a:solidFill>
              <a:latin typeface="Cooper Black" panose="0208090404030B0204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2140CB-E9BD-A33E-9AF3-6DC03495B9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624" y="6758"/>
            <a:ext cx="417196" cy="412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26F35F-25C1-5A6A-0791-F7DED3DF3677}"/>
              </a:ext>
            </a:extLst>
          </p:cNvPr>
          <p:cNvSpPr txBox="1"/>
          <p:nvPr/>
        </p:nvSpPr>
        <p:spPr>
          <a:xfrm>
            <a:off x="5002005" y="6505164"/>
            <a:ext cx="2187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www.anubhavtrainings.com</a:t>
            </a:r>
            <a:endParaRPr lang="en-IN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990D24-4354-1F81-BD4B-FAC5F6B8CDE3}"/>
              </a:ext>
            </a:extLst>
          </p:cNvPr>
          <p:cNvSpPr/>
          <p:nvPr/>
        </p:nvSpPr>
        <p:spPr>
          <a:xfrm>
            <a:off x="8472264" y="4503234"/>
            <a:ext cx="2952328" cy="180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HANA Cloud</a:t>
            </a:r>
          </a:p>
          <a:p>
            <a:pPr algn="ctr"/>
            <a:r>
              <a:rPr lang="en-US" dirty="0"/>
              <a:t>(HANA DB working as a Database as a service)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BB2D1D-024C-9EAC-AF74-C544F43A95B7}"/>
              </a:ext>
            </a:extLst>
          </p:cNvPr>
          <p:cNvSpPr/>
          <p:nvPr/>
        </p:nvSpPr>
        <p:spPr>
          <a:xfrm>
            <a:off x="6973971" y="518731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277EC4-AEDF-3AD1-35E5-3D6531B7CFF9}"/>
              </a:ext>
            </a:extLst>
          </p:cNvPr>
          <p:cNvCxnSpPr>
            <a:stCxn id="7" idx="6"/>
            <a:endCxn id="6" idx="1"/>
          </p:cNvCxnSpPr>
          <p:nvPr/>
        </p:nvCxnSpPr>
        <p:spPr>
          <a:xfrm>
            <a:off x="7406020" y="5403334"/>
            <a:ext cx="106624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10FDD94-FB2E-E2D2-968E-21A6BE326A7F}"/>
              </a:ext>
            </a:extLst>
          </p:cNvPr>
          <p:cNvSpPr/>
          <p:nvPr/>
        </p:nvSpPr>
        <p:spPr>
          <a:xfrm>
            <a:off x="191344" y="836712"/>
            <a:ext cx="2952328" cy="2592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SAC </a:t>
            </a:r>
          </a:p>
          <a:p>
            <a:pPr algn="ctr"/>
            <a:r>
              <a:rPr lang="en-US" sz="1600" dirty="0"/>
              <a:t>(SaaS to consume data and build dashboards)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D8591A56-19C1-18A8-6208-9B2EE96D5220}"/>
              </a:ext>
            </a:extLst>
          </p:cNvPr>
          <p:cNvSpPr/>
          <p:nvPr/>
        </p:nvSpPr>
        <p:spPr>
          <a:xfrm>
            <a:off x="11064552" y="5805265"/>
            <a:ext cx="720080" cy="699899"/>
          </a:xfrm>
          <a:prstGeom prst="ca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F4DE4-85D1-034E-218B-489F9E8EEAAF}"/>
              </a:ext>
            </a:extLst>
          </p:cNvPr>
          <p:cNvSpPr/>
          <p:nvPr/>
        </p:nvSpPr>
        <p:spPr>
          <a:xfrm>
            <a:off x="8472264" y="887783"/>
            <a:ext cx="2952328" cy="2232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SAP HANA Analytic Adapter</a:t>
            </a:r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579BA81B-206F-0D88-376F-25C36C1F501F}"/>
              </a:ext>
            </a:extLst>
          </p:cNvPr>
          <p:cNvSpPr/>
          <p:nvPr/>
        </p:nvSpPr>
        <p:spPr>
          <a:xfrm>
            <a:off x="9823854" y="3179666"/>
            <a:ext cx="288032" cy="1290258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42A40DA2-655E-26AC-C7B7-CB0CEB4AFE9E}"/>
              </a:ext>
            </a:extLst>
          </p:cNvPr>
          <p:cNvSpPr/>
          <p:nvPr/>
        </p:nvSpPr>
        <p:spPr>
          <a:xfrm rot="5400000">
            <a:off x="5669470" y="-387424"/>
            <a:ext cx="276999" cy="504056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811196-312B-AD1D-706B-625FC7E2DF62}"/>
              </a:ext>
            </a:extLst>
          </p:cNvPr>
          <p:cNvSpPr txBox="1"/>
          <p:nvPr/>
        </p:nvSpPr>
        <p:spPr>
          <a:xfrm>
            <a:off x="2871254" y="4944070"/>
            <a:ext cx="4392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HANA Cloud Instance in free trial a/c</a:t>
            </a:r>
          </a:p>
          <a:p>
            <a:pPr marL="342900" indent="-342900">
              <a:buAutoNum type="arabicPeriod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database project using BAS</a:t>
            </a:r>
          </a:p>
          <a:p>
            <a:pPr marL="342900" indent="-342900">
              <a:buAutoNum type="arabicPeriod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table, interface, csv, Calc. view</a:t>
            </a:r>
          </a:p>
          <a:p>
            <a:pPr marL="342900" indent="-342900">
              <a:buAutoNum type="arabicPeriod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 these objects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 CUBE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612E81-3F85-C700-9479-038A4E423688}"/>
              </a:ext>
            </a:extLst>
          </p:cNvPr>
          <p:cNvSpPr txBox="1"/>
          <p:nvPr/>
        </p:nvSpPr>
        <p:spPr>
          <a:xfrm>
            <a:off x="4151784" y="697813"/>
            <a:ext cx="4392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 a generator (template)</a:t>
            </a:r>
          </a:p>
          <a:p>
            <a:pPr marL="342900" indent="-342900">
              <a:buAutoNum type="arabicPeriod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generator to generate project</a:t>
            </a:r>
          </a:p>
          <a:p>
            <a:pPr marL="342900" indent="-342900">
              <a:buAutoNum type="arabicPeriod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Download the Adaptor from sap site</a:t>
            </a:r>
          </a:p>
          <a:p>
            <a:pPr marL="342900" indent="-342900">
              <a:buAutoNum type="arabicPeriod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Drag drop adaptor to the project</a:t>
            </a:r>
          </a:p>
          <a:p>
            <a:pPr marL="342900" indent="-342900">
              <a:buAutoNum type="arabicPeriod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 and deploy adapter project to SAP BTP</a:t>
            </a:r>
          </a:p>
        </p:txBody>
      </p:sp>
    </p:spTree>
    <p:extLst>
      <p:ext uri="{BB962C8B-B14F-4D97-AF65-F5344CB8AC3E}">
        <p14:creationId xmlns:p14="http://schemas.microsoft.com/office/powerpoint/2010/main" val="257499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309076-42D5-1865-E12D-562955C97C37}"/>
              </a:ext>
            </a:extLst>
          </p:cNvPr>
          <p:cNvSpPr txBox="1"/>
          <p:nvPr/>
        </p:nvSpPr>
        <p:spPr>
          <a:xfrm>
            <a:off x="191344" y="141825"/>
            <a:ext cx="1137726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accent1"/>
                </a:solidFill>
                <a:latin typeface="Cooper Black" panose="0208090404030B020404" pitchFamily="18" charset="0"/>
              </a:rPr>
              <a:t>Step 1: HANA Native Development</a:t>
            </a:r>
            <a:endParaRPr lang="en-IN" sz="4000" b="1" dirty="0">
              <a:solidFill>
                <a:schemeClr val="accent1"/>
              </a:solidFill>
              <a:latin typeface="Cooper Black" panose="0208090404030B0204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2140CB-E9BD-A33E-9AF3-6DC03495B9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624" y="6758"/>
            <a:ext cx="417196" cy="412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476F02-4BAC-8B0D-045B-B75A9B911740}"/>
              </a:ext>
            </a:extLst>
          </p:cNvPr>
          <p:cNvSpPr txBox="1"/>
          <p:nvPr/>
        </p:nvSpPr>
        <p:spPr>
          <a:xfrm>
            <a:off x="185923" y="764705"/>
            <a:ext cx="1188674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Create a dev space in SAP Business application Studio tool with Full stack cloud development along with </a:t>
            </a:r>
            <a:r>
              <a:rPr lang="en-US" sz="2000" dirty="0" err="1"/>
              <a:t>hana</a:t>
            </a:r>
            <a:r>
              <a:rPr lang="en-US" sz="2000" dirty="0"/>
              <a:t> plugins being enabled</a:t>
            </a:r>
          </a:p>
          <a:p>
            <a:pPr marL="457200" indent="-457200">
              <a:buAutoNum type="arabicPeriod"/>
            </a:pPr>
            <a:r>
              <a:rPr lang="en-IN" sz="2000" dirty="0"/>
              <a:t>Select create project from template and choose </a:t>
            </a:r>
            <a:r>
              <a:rPr lang="en-IN" sz="2000" i="1" dirty="0"/>
              <a:t>HANA Database project</a:t>
            </a:r>
          </a:p>
          <a:p>
            <a:pPr marL="457200" indent="-457200">
              <a:buAutoNum type="arabicPeriod"/>
            </a:pPr>
            <a:r>
              <a:rPr lang="en-IN" sz="2000" dirty="0"/>
              <a:t>Enter project name, module name, namespace and bind to </a:t>
            </a:r>
            <a:r>
              <a:rPr lang="en-IN" sz="2000" dirty="0" err="1"/>
              <a:t>hana</a:t>
            </a:r>
            <a:r>
              <a:rPr lang="en-IN" sz="2000" dirty="0"/>
              <a:t> cloud instance Yes</a:t>
            </a:r>
          </a:p>
          <a:p>
            <a:pPr marL="457200" indent="-457200">
              <a:buAutoNum type="arabicPeriod"/>
            </a:pPr>
            <a:r>
              <a:rPr lang="en-IN" sz="2000" dirty="0"/>
              <a:t>Connect to our SAP BTP account by logging in using API end point </a:t>
            </a:r>
            <a:r>
              <a:rPr lang="en-IN" sz="2000" dirty="0" err="1"/>
              <a:t>url</a:t>
            </a:r>
            <a:r>
              <a:rPr lang="en-IN" sz="2000" dirty="0"/>
              <a:t> and provide dev space in dropdown</a:t>
            </a:r>
          </a:p>
          <a:p>
            <a:pPr marL="457200" indent="-457200">
              <a:buAutoNum type="arabicPeriod"/>
            </a:pPr>
            <a:r>
              <a:rPr lang="en-IN" sz="2000" dirty="0"/>
              <a:t>We give a unique container name (a container is a collection of all our database object, it contains tables, views, sequences, procedures, functions,..) </a:t>
            </a:r>
            <a:r>
              <a:rPr lang="en-IN" sz="2000" dirty="0">
                <a:sym typeface="Wingdings" panose="05000000000000000000" pitchFamily="2" charset="2"/>
              </a:rPr>
              <a:t> </a:t>
            </a:r>
            <a:r>
              <a:rPr lang="en-IN" sz="2000" dirty="0" err="1">
                <a:sym typeface="Wingdings" panose="05000000000000000000" pitchFamily="2" charset="2"/>
              </a:rPr>
              <a:t>anubhavhdi</a:t>
            </a:r>
            <a:endParaRPr lang="en-IN" sz="2000" dirty="0"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r>
              <a:rPr lang="en-IN" sz="2000" dirty="0">
                <a:sym typeface="Wingdings" panose="05000000000000000000" pitchFamily="2" charset="2"/>
              </a:rPr>
              <a:t>A skeleton of project is created now.</a:t>
            </a:r>
          </a:p>
          <a:p>
            <a:pPr marL="457200" indent="-457200">
              <a:buAutoNum type="arabicPeriod"/>
            </a:pPr>
            <a:r>
              <a:rPr lang="en-IN" sz="2000" dirty="0">
                <a:sym typeface="Wingdings" panose="05000000000000000000" pitchFamily="2" charset="2"/>
              </a:rPr>
              <a:t>Next step is to create a database table in that project under the </a:t>
            </a:r>
            <a:r>
              <a:rPr lang="en-IN" sz="2000" dirty="0" err="1">
                <a:sym typeface="Wingdings" panose="05000000000000000000" pitchFamily="2" charset="2"/>
              </a:rPr>
              <a:t>src</a:t>
            </a:r>
            <a:r>
              <a:rPr lang="en-IN" sz="2000" dirty="0">
                <a:sym typeface="Wingdings" panose="05000000000000000000" pitchFamily="2" charset="2"/>
              </a:rPr>
              <a:t> folder</a:t>
            </a:r>
          </a:p>
          <a:p>
            <a:pPr marL="457200" indent="-457200">
              <a:buAutoNum type="arabicPeriod"/>
            </a:pPr>
            <a:r>
              <a:rPr lang="en-IN" sz="2000" dirty="0"/>
              <a:t>Uploaded the table, </a:t>
            </a:r>
            <a:r>
              <a:rPr lang="en-IN" sz="2000" dirty="0" err="1"/>
              <a:t>tabledi</a:t>
            </a:r>
            <a:r>
              <a:rPr lang="en-IN" sz="2000" dirty="0"/>
              <a:t>, and csv from study material to </a:t>
            </a:r>
            <a:r>
              <a:rPr lang="en-IN" sz="2000" dirty="0" err="1"/>
              <a:t>src</a:t>
            </a:r>
            <a:r>
              <a:rPr lang="en-IN" sz="2000" dirty="0"/>
              <a:t> folder</a:t>
            </a:r>
          </a:p>
          <a:p>
            <a:pPr marL="457200" indent="-457200">
              <a:buAutoNum type="arabicPeriod"/>
            </a:pPr>
            <a:r>
              <a:rPr lang="en-IN" sz="2000" dirty="0"/>
              <a:t>Come down to </a:t>
            </a:r>
            <a:r>
              <a:rPr lang="en-IN" sz="2000" dirty="0" err="1"/>
              <a:t>hana</a:t>
            </a:r>
            <a:r>
              <a:rPr lang="en-IN" sz="2000" dirty="0"/>
              <a:t> project section and click rocket icon to deploy our objects</a:t>
            </a:r>
          </a:p>
          <a:p>
            <a:pPr marL="457200" indent="-457200">
              <a:buAutoNum type="arabicPeriod"/>
            </a:pPr>
            <a:r>
              <a:rPr lang="en-IN" sz="2000" dirty="0"/>
              <a:t>Press F1 key and open HANA Database Explorer tool where we can check our container and </a:t>
            </a:r>
            <a:r>
              <a:rPr lang="en-IN" sz="2000" dirty="0" err="1"/>
              <a:t>db</a:t>
            </a:r>
            <a:r>
              <a:rPr lang="en-IN" sz="2000" dirty="0"/>
              <a:t> objects</a:t>
            </a:r>
          </a:p>
          <a:p>
            <a:pPr marL="457200" indent="-457200">
              <a:buAutoNum type="arabicPeriod"/>
            </a:pPr>
            <a:r>
              <a:rPr lang="en-IN" sz="2000" dirty="0"/>
              <a:t>Add container to see our </a:t>
            </a:r>
            <a:r>
              <a:rPr lang="en-IN" sz="2000" dirty="0" err="1"/>
              <a:t>db</a:t>
            </a:r>
            <a:r>
              <a:rPr lang="en-IN" sz="2000" dirty="0"/>
              <a:t> table and open data to view data</a:t>
            </a:r>
          </a:p>
          <a:p>
            <a:pPr marL="457200" indent="-457200">
              <a:buAutoNum type="arabicPeriod"/>
            </a:pPr>
            <a:r>
              <a:rPr lang="en-IN" sz="2000" dirty="0"/>
              <a:t>Choose F1, Create new HANA Database artefact and choose calculation view</a:t>
            </a:r>
          </a:p>
          <a:p>
            <a:pPr marL="457200" indent="-457200">
              <a:buAutoNum type="arabicPeriod"/>
            </a:pPr>
            <a:r>
              <a:rPr lang="en-IN" sz="2000" dirty="0"/>
              <a:t>Create a calculation view with project node, select table and drag drop all fields, same for </a:t>
            </a:r>
            <a:r>
              <a:rPr lang="en-IN" sz="2000" dirty="0" err="1"/>
              <a:t>agg</a:t>
            </a:r>
            <a:r>
              <a:rPr lang="en-IN" sz="2000" dirty="0"/>
              <a:t> level</a:t>
            </a:r>
          </a:p>
          <a:p>
            <a:pPr marL="457200" indent="-457200">
              <a:buAutoNum type="arabicPeriod"/>
            </a:pPr>
            <a:r>
              <a:rPr lang="en-IN" sz="2000" dirty="0"/>
              <a:t>Make Id as dimension and deploy the view to </a:t>
            </a:r>
            <a:r>
              <a:rPr lang="en-IN" sz="2000" dirty="0" err="1"/>
              <a:t>hdi</a:t>
            </a:r>
            <a:r>
              <a:rPr lang="en-IN" sz="2000" dirty="0"/>
              <a:t> container</a:t>
            </a:r>
          </a:p>
          <a:p>
            <a:pPr marL="457200" indent="-457200">
              <a:buAutoNum type="arabicPeriod"/>
            </a:pPr>
            <a:r>
              <a:rPr lang="en-IN" sz="2000" dirty="0"/>
              <a:t>We can cross check the CUBE in HANA DB Explorer tool under container if its there or not.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6F35F-25C1-5A6A-0791-F7DED3DF3677}"/>
              </a:ext>
            </a:extLst>
          </p:cNvPr>
          <p:cNvSpPr txBox="1"/>
          <p:nvPr/>
        </p:nvSpPr>
        <p:spPr>
          <a:xfrm>
            <a:off x="5002005" y="6505164"/>
            <a:ext cx="2187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www.anubhavtrainings.com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181927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309076-42D5-1865-E12D-562955C97C37}"/>
              </a:ext>
            </a:extLst>
          </p:cNvPr>
          <p:cNvSpPr txBox="1"/>
          <p:nvPr/>
        </p:nvSpPr>
        <p:spPr>
          <a:xfrm>
            <a:off x="191344" y="141825"/>
            <a:ext cx="1137726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accent1"/>
                </a:solidFill>
                <a:latin typeface="Cooper Black" panose="0208090404030B020404" pitchFamily="18" charset="0"/>
              </a:rPr>
              <a:t>Step 2: Create Adapter for HANA int. </a:t>
            </a:r>
            <a:endParaRPr lang="en-IN" sz="4000" b="1" dirty="0">
              <a:solidFill>
                <a:schemeClr val="accent1"/>
              </a:solidFill>
              <a:latin typeface="Cooper Black" panose="0208090404030B0204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2140CB-E9BD-A33E-9AF3-6DC03495B9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624" y="6758"/>
            <a:ext cx="417196" cy="412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476F02-4BAC-8B0D-045B-B75A9B911740}"/>
              </a:ext>
            </a:extLst>
          </p:cNvPr>
          <p:cNvSpPr txBox="1"/>
          <p:nvPr/>
        </p:nvSpPr>
        <p:spPr>
          <a:xfrm>
            <a:off x="193431" y="764705"/>
            <a:ext cx="11886741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Press F1 and choose </a:t>
            </a:r>
            <a:r>
              <a:rPr lang="en-US" sz="2000" b="1" dirty="0"/>
              <a:t>explore and install generator</a:t>
            </a:r>
          </a:p>
          <a:p>
            <a:pPr marL="457200" indent="-457200">
              <a:buAutoNum type="arabicPeriod"/>
            </a:pPr>
            <a:r>
              <a:rPr lang="en-US" sz="2000" dirty="0"/>
              <a:t>Search for </a:t>
            </a:r>
            <a:r>
              <a:rPr lang="en-US" sz="2000" b="1" dirty="0" err="1"/>
              <a:t>haa</a:t>
            </a:r>
            <a:r>
              <a:rPr lang="en-US" sz="2000" b="1" dirty="0"/>
              <a:t> </a:t>
            </a:r>
            <a:r>
              <a:rPr lang="en-US" sz="2000" dirty="0"/>
              <a:t>generator, choose the first one and install</a:t>
            </a:r>
          </a:p>
          <a:p>
            <a:pPr marL="457200" indent="-457200">
              <a:buAutoNum type="arabicPeriod"/>
            </a:pPr>
            <a:r>
              <a:rPr lang="en-US" sz="2000" dirty="0"/>
              <a:t>F1 and choose Run generator and select </a:t>
            </a:r>
            <a:r>
              <a:rPr lang="en-US" sz="2000" dirty="0" err="1"/>
              <a:t>haa:app</a:t>
            </a:r>
            <a:r>
              <a:rPr lang="en-US" sz="2000" dirty="0"/>
              <a:t> generator from the list</a:t>
            </a:r>
          </a:p>
          <a:p>
            <a:pPr marL="457200" indent="-457200">
              <a:buAutoNum type="arabicPeriod"/>
            </a:pPr>
            <a:r>
              <a:rPr lang="en-US" sz="2000" dirty="0"/>
              <a:t>Provide a project name as </a:t>
            </a:r>
            <a:r>
              <a:rPr lang="en-US" sz="2000" b="1" dirty="0" err="1"/>
              <a:t>hanaadp</a:t>
            </a:r>
            <a:endParaRPr lang="en-US" sz="2000" b="1" dirty="0"/>
          </a:p>
          <a:p>
            <a:pPr marL="457200" indent="-457200">
              <a:buAutoNum type="arabicPeriod"/>
            </a:pPr>
            <a:r>
              <a:rPr lang="en-US" sz="2000" dirty="0"/>
              <a:t>And now we give our container from </a:t>
            </a:r>
            <a:r>
              <a:rPr lang="en-US" sz="2000" dirty="0" err="1"/>
              <a:t>from</a:t>
            </a:r>
            <a:r>
              <a:rPr lang="en-US" sz="2000" dirty="0"/>
              <a:t> step 1 = </a:t>
            </a:r>
            <a:r>
              <a:rPr lang="en-IN" sz="2000" dirty="0" err="1">
                <a:sym typeface="Wingdings" panose="05000000000000000000" pitchFamily="2" charset="2"/>
              </a:rPr>
              <a:t>anubhavhdi</a:t>
            </a:r>
            <a:endParaRPr lang="en-US" sz="2000" dirty="0"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A project skeleton is created, now we download an </a:t>
            </a:r>
            <a:r>
              <a:rPr lang="en-US" sz="2000" dirty="0" err="1">
                <a:sym typeface="Wingdings" panose="05000000000000000000" pitchFamily="2" charset="2"/>
              </a:rPr>
              <a:t>hana</a:t>
            </a:r>
            <a:r>
              <a:rPr lang="en-US" sz="2000" dirty="0">
                <a:sym typeface="Wingdings" panose="05000000000000000000" pitchFamily="2" charset="2"/>
              </a:rPr>
              <a:t> analytic adaptor and upload it to the project folder</a:t>
            </a:r>
          </a:p>
          <a:p>
            <a:pPr marL="457200" indent="-457200"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To download it we </a:t>
            </a:r>
            <a:r>
              <a:rPr lang="en-US" sz="2000" dirty="0" err="1">
                <a:sym typeface="Wingdings" panose="05000000000000000000" pitchFamily="2" charset="2"/>
              </a:rPr>
              <a:t>goto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>
                <a:sym typeface="Wingdings" panose="05000000000000000000" pitchFamily="2" charset="2"/>
                <a:hlinkClick r:id="rId3"/>
              </a:rPr>
              <a:t>https://tools.hana.ondemand.com/#hanatools</a:t>
            </a:r>
            <a:endParaRPr lang="en-US" sz="2000" dirty="0"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Download </a:t>
            </a:r>
            <a:r>
              <a:rPr lang="en-US" sz="1600" dirty="0">
                <a:latin typeface="Arial" panose="020B0604020202020204" pitchFamily="34" charset="0"/>
                <a:hlinkClick r:id="rId4"/>
              </a:rPr>
              <a:t>xsahaa-release-2.1.5-release.zip</a:t>
            </a:r>
            <a:endParaRPr lang="en-US" sz="2000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Extract the zip and you see a folder created, from that folder drag java-</a:t>
            </a:r>
            <a:r>
              <a:rPr lang="en-US" sz="2000" dirty="0" err="1">
                <a:sym typeface="Wingdings" panose="05000000000000000000" pitchFamily="2" charset="2"/>
              </a:rPr>
              <a:t>xsahaa.war</a:t>
            </a:r>
            <a:r>
              <a:rPr lang="en-US" sz="2000" dirty="0">
                <a:sym typeface="Wingdings" panose="05000000000000000000" pitchFamily="2" charset="2"/>
              </a:rPr>
              <a:t> and drop to the BAS tool under project&gt;</a:t>
            </a:r>
            <a:r>
              <a:rPr lang="en-US" sz="2000" dirty="0" err="1">
                <a:sym typeface="Wingdings" panose="05000000000000000000" pitchFamily="2" charset="2"/>
              </a:rPr>
              <a:t>hanadp</a:t>
            </a:r>
            <a:r>
              <a:rPr lang="en-US" sz="2000" dirty="0">
                <a:sym typeface="Wingdings" panose="05000000000000000000" pitchFamily="2" charset="2"/>
              </a:rPr>
              <a:t>&gt;</a:t>
            </a:r>
            <a:r>
              <a:rPr lang="en-US" sz="2000" dirty="0" err="1">
                <a:sym typeface="Wingdings" panose="05000000000000000000" pitchFamily="2" charset="2"/>
              </a:rPr>
              <a:t>srv</a:t>
            </a:r>
            <a:r>
              <a:rPr lang="en-US" sz="2000" dirty="0">
                <a:sym typeface="Wingdings" panose="05000000000000000000" pitchFamily="2" charset="2"/>
              </a:rPr>
              <a:t>&gt;target</a:t>
            </a:r>
          </a:p>
          <a:p>
            <a:pPr marL="457200" indent="-457200">
              <a:buAutoNum type="arabicPeriod"/>
            </a:pPr>
            <a:r>
              <a:rPr lang="en-US" sz="2000" dirty="0"/>
              <a:t>Right click on </a:t>
            </a:r>
            <a:r>
              <a:rPr lang="en-US" sz="2000" dirty="0" err="1"/>
              <a:t>mta.yaml</a:t>
            </a:r>
            <a:r>
              <a:rPr lang="en-US" sz="2000" dirty="0"/>
              <a:t> and choose build MTA project</a:t>
            </a:r>
          </a:p>
          <a:p>
            <a:pPr marL="457200" indent="-457200">
              <a:buAutoNum type="arabicPeriod"/>
            </a:pPr>
            <a:r>
              <a:rPr lang="en-US" sz="2000" dirty="0"/>
              <a:t>An </a:t>
            </a:r>
            <a:r>
              <a:rPr lang="en-US" sz="2000" dirty="0" err="1"/>
              <a:t>mta_archieve</a:t>
            </a:r>
            <a:r>
              <a:rPr lang="en-US" sz="2000" dirty="0"/>
              <a:t> folder with </a:t>
            </a:r>
            <a:r>
              <a:rPr lang="en-US" sz="2000" dirty="0" err="1"/>
              <a:t>mtar</a:t>
            </a:r>
            <a:r>
              <a:rPr lang="en-US" sz="2000" dirty="0"/>
              <a:t> gets created, Right click on </a:t>
            </a:r>
            <a:r>
              <a:rPr lang="en-US" sz="2000" dirty="0" err="1"/>
              <a:t>mtar</a:t>
            </a:r>
            <a:r>
              <a:rPr lang="en-US" sz="2000" dirty="0"/>
              <a:t> file and deploy MTAR</a:t>
            </a:r>
          </a:p>
          <a:p>
            <a:pPr marL="457200" indent="-457200">
              <a:buAutoNum type="arabicPeriod"/>
            </a:pPr>
            <a:r>
              <a:rPr lang="en-US" sz="2000" dirty="0"/>
              <a:t>The application for adapter is very secure, we need to grant a role collection permission to even ourself to be able to consume data via this adapter (public cloud app)</a:t>
            </a:r>
          </a:p>
          <a:p>
            <a:pPr marL="457200" indent="-457200">
              <a:buAutoNum type="arabicPeriod"/>
            </a:pPr>
            <a:r>
              <a:rPr lang="en-US" sz="2000" dirty="0"/>
              <a:t>Try to access adapter with URL – </a:t>
            </a:r>
            <a:r>
              <a:rPr lang="en-US" sz="2000" dirty="0">
                <a:hlinkClick r:id="rId5"/>
              </a:rPr>
              <a:t>https://7e7b2249trial-dev-hanaadp.cfapps.us10-001.hana.ondemand.com/sap/bc/ina/service/v2/HeartBeat</a:t>
            </a:r>
            <a:r>
              <a:rPr lang="en-US" sz="2000" dirty="0"/>
              <a:t> we get permission error</a:t>
            </a:r>
          </a:p>
          <a:p>
            <a:pPr marL="457200" indent="-457200">
              <a:buAutoNum type="arabicPeriod"/>
            </a:pPr>
            <a:r>
              <a:rPr lang="en-US" sz="2000" dirty="0"/>
              <a:t>Now we go to sub account under security find role collection </a:t>
            </a:r>
            <a:r>
              <a:rPr lang="en-US" sz="1600" dirty="0" err="1">
                <a:solidFill>
                  <a:srgbClr val="32363A"/>
                </a:solidFill>
                <a:latin typeface="72" panose="020B0503030000000003" pitchFamily="34" charset="0"/>
              </a:rPr>
              <a:t>hanaadp_Viewer</a:t>
            </a:r>
            <a:endParaRPr lang="en-US" sz="1600" dirty="0">
              <a:solidFill>
                <a:srgbClr val="32363A"/>
              </a:solidFill>
              <a:latin typeface="72" panose="020B0503030000000003" pitchFamily="34" charset="0"/>
            </a:endParaRPr>
          </a:p>
          <a:p>
            <a:pPr marL="457200" indent="-457200">
              <a:buAutoNum type="arabicPeriod"/>
            </a:pPr>
            <a:r>
              <a:rPr lang="en-US" sz="2000" dirty="0"/>
              <a:t>Assign the role to our own user (email) and check heartbeat of </a:t>
            </a:r>
            <a:r>
              <a:rPr lang="en-US" sz="2000" dirty="0" err="1"/>
              <a:t>ina</a:t>
            </a:r>
            <a:r>
              <a:rPr lang="en-US" sz="2000" dirty="0"/>
              <a:t> service again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6F35F-25C1-5A6A-0791-F7DED3DF3677}"/>
              </a:ext>
            </a:extLst>
          </p:cNvPr>
          <p:cNvSpPr txBox="1"/>
          <p:nvPr/>
        </p:nvSpPr>
        <p:spPr>
          <a:xfrm>
            <a:off x="5002005" y="6505164"/>
            <a:ext cx="2187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www.anubhavtrainings.com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25086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309076-42D5-1865-E12D-562955C97C37}"/>
              </a:ext>
            </a:extLst>
          </p:cNvPr>
          <p:cNvSpPr txBox="1"/>
          <p:nvPr/>
        </p:nvSpPr>
        <p:spPr>
          <a:xfrm>
            <a:off x="191344" y="141825"/>
            <a:ext cx="1137726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accent1"/>
                </a:solidFill>
                <a:latin typeface="Cooper Black" panose="0208090404030B020404" pitchFamily="18" charset="0"/>
              </a:rPr>
              <a:t>Step 3: SAC live connection to HANA</a:t>
            </a:r>
            <a:endParaRPr lang="en-IN" sz="4000" b="1" dirty="0">
              <a:solidFill>
                <a:schemeClr val="accent1"/>
              </a:solidFill>
              <a:latin typeface="Cooper Black" panose="0208090404030B0204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2140CB-E9BD-A33E-9AF3-6DC03495B9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624" y="6758"/>
            <a:ext cx="417196" cy="412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476F02-4BAC-8B0D-045B-B75A9B911740}"/>
              </a:ext>
            </a:extLst>
          </p:cNvPr>
          <p:cNvSpPr txBox="1"/>
          <p:nvPr/>
        </p:nvSpPr>
        <p:spPr>
          <a:xfrm>
            <a:off x="185923" y="764704"/>
            <a:ext cx="118867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/>
              <a:t>Switch over to SAC system</a:t>
            </a:r>
          </a:p>
          <a:p>
            <a:pPr marL="457200" indent="-457200">
              <a:buAutoNum type="arabicPeriod"/>
            </a:pPr>
            <a:r>
              <a:rPr lang="en-US" dirty="0"/>
              <a:t>Go to connections and add a LIVE data connection with HANA Cloud</a:t>
            </a:r>
          </a:p>
          <a:p>
            <a:pPr marL="457200" indent="-457200">
              <a:buAutoNum type="arabicPeriod"/>
            </a:pPr>
            <a:r>
              <a:rPr lang="en-US" dirty="0"/>
              <a:t>Choose Direction, enter the URL of adaptor with port no 443</a:t>
            </a:r>
          </a:p>
          <a:p>
            <a:pPr marL="457200" indent="-457200">
              <a:buAutoNum type="arabicPeriod"/>
            </a:pPr>
            <a:r>
              <a:rPr lang="en-US" dirty="0"/>
              <a:t>Provide our SAP BTP user id and password with language EN</a:t>
            </a:r>
          </a:p>
          <a:p>
            <a:pPr marL="457200" indent="-457200">
              <a:buAutoNum type="arabicPeriod"/>
            </a:pPr>
            <a:r>
              <a:rPr lang="en-US" dirty="0"/>
              <a:t>Click Create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6F35F-25C1-5A6A-0791-F7DED3DF3677}"/>
              </a:ext>
            </a:extLst>
          </p:cNvPr>
          <p:cNvSpPr txBox="1"/>
          <p:nvPr/>
        </p:nvSpPr>
        <p:spPr>
          <a:xfrm>
            <a:off x="5002005" y="6505164"/>
            <a:ext cx="2187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www.anubhavtrainings.com</a:t>
            </a:r>
            <a:endParaRPr lang="en-IN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EE9143-0E99-4C6E-5B36-E2E5C2E15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3290" y="1628800"/>
            <a:ext cx="3189335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82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309076-42D5-1865-E12D-562955C97C37}"/>
              </a:ext>
            </a:extLst>
          </p:cNvPr>
          <p:cNvSpPr txBox="1"/>
          <p:nvPr/>
        </p:nvSpPr>
        <p:spPr>
          <a:xfrm>
            <a:off x="191344" y="141825"/>
            <a:ext cx="1137726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accent1"/>
                </a:solidFill>
                <a:latin typeface="Cooper Black" panose="0208090404030B020404" pitchFamily="18" charset="0"/>
              </a:rPr>
              <a:t>New LIVE Data Connection with BW</a:t>
            </a:r>
            <a:endParaRPr lang="en-IN" sz="4000" b="1" dirty="0">
              <a:solidFill>
                <a:schemeClr val="accent1"/>
              </a:solidFill>
              <a:latin typeface="Cooper Black" panose="0208090404030B0204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2140CB-E9BD-A33E-9AF3-6DC03495B9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624" y="6758"/>
            <a:ext cx="417196" cy="412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26F35F-25C1-5A6A-0791-F7DED3DF3677}"/>
              </a:ext>
            </a:extLst>
          </p:cNvPr>
          <p:cNvSpPr txBox="1"/>
          <p:nvPr/>
        </p:nvSpPr>
        <p:spPr>
          <a:xfrm>
            <a:off x="5002005" y="6505164"/>
            <a:ext cx="2187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www.anubhavtrainings.com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270867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B74BE-8011-4153-8F37-3BEF9C1F4CC0}"/>
              </a:ext>
            </a:extLst>
          </p:cNvPr>
          <p:cNvSpPr txBox="1"/>
          <p:nvPr/>
        </p:nvSpPr>
        <p:spPr>
          <a:xfrm>
            <a:off x="3008746" y="2441059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19</a:t>
            </a: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:a16="http://schemas.microsoft.com/office/drawing/2014/main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:a16="http://schemas.microsoft.com/office/drawing/2014/main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Anubhav </a:t>
            </a:r>
            <a:r>
              <a:rPr kumimoji="0" lang="en-US" sz="3600" b="0" i="0" u="none" strike="noStrike" kern="1200" cap="none" spc="-1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Oberoy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anubhav.abap@gmail.com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5287</TotalTime>
  <Words>711</Words>
  <Application>Microsoft Office PowerPoint</Application>
  <PresentationFormat>Widescreen</PresentationFormat>
  <Paragraphs>70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72</vt:lpstr>
      <vt:lpstr>Arial</vt:lpstr>
      <vt:lpstr>Calibri</vt:lpstr>
      <vt:lpstr>Calibri Light</vt:lpstr>
      <vt:lpstr>Cooper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Anubhav Oberoy</cp:lastModifiedBy>
  <cp:revision>548</cp:revision>
  <dcterms:created xsi:type="dcterms:W3CDTF">2016-07-10T03:33:26Z</dcterms:created>
  <dcterms:modified xsi:type="dcterms:W3CDTF">2023-07-18T16:57:14Z</dcterms:modified>
</cp:coreProperties>
</file>