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 id="2147483660" r:id="rId2"/>
  </p:sldMasterIdLst>
  <p:notesMasterIdLst>
    <p:notesMasterId r:id="rId29"/>
  </p:notesMasterIdLst>
  <p:sldIdLst>
    <p:sldId id="256" r:id="rId3"/>
    <p:sldId id="463" r:id="rId4"/>
    <p:sldId id="498" r:id="rId5"/>
    <p:sldId id="321" r:id="rId6"/>
    <p:sldId id="322" r:id="rId7"/>
    <p:sldId id="323" r:id="rId8"/>
    <p:sldId id="515" r:id="rId9"/>
    <p:sldId id="516" r:id="rId10"/>
    <p:sldId id="517" r:id="rId11"/>
    <p:sldId id="518" r:id="rId12"/>
    <p:sldId id="519" r:id="rId13"/>
    <p:sldId id="520" r:id="rId14"/>
    <p:sldId id="476" r:id="rId15"/>
    <p:sldId id="504" r:id="rId16"/>
    <p:sldId id="479" r:id="rId17"/>
    <p:sldId id="480" r:id="rId18"/>
    <p:sldId id="511" r:id="rId19"/>
    <p:sldId id="512" r:id="rId20"/>
    <p:sldId id="426" r:id="rId21"/>
    <p:sldId id="505" r:id="rId22"/>
    <p:sldId id="506" r:id="rId23"/>
    <p:sldId id="507" r:id="rId24"/>
    <p:sldId id="482" r:id="rId25"/>
    <p:sldId id="462" r:id="rId26"/>
    <p:sldId id="399" r:id="rId27"/>
    <p:sldId id="409"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040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5120" autoAdjust="0"/>
    <p:restoredTop sz="93973" autoAdjust="0"/>
  </p:normalViewPr>
  <p:slideViewPr>
    <p:cSldViewPr snapToGrid="0">
      <p:cViewPr varScale="1">
        <p:scale>
          <a:sx n="77" d="100"/>
          <a:sy n="77" d="100"/>
        </p:scale>
        <p:origin x="133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presProps" Target="presProps.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F2A06D-4991-4208-8C88-4E8BAD69A8B8}" type="datetimeFigureOut">
              <a:rPr lang="en-US" smtClean="0"/>
              <a:t>7/5/2023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701775E-EDE2-4DE5-A02D-A8BD8C6F6AC0}" type="slidenum">
              <a:rPr lang="en-US" smtClean="0"/>
              <a:t>‹#›</a:t>
            </a:fld>
            <a:endParaRPr lang="en-US"/>
          </a:p>
        </p:txBody>
      </p:sp>
    </p:spTree>
    <p:extLst>
      <p:ext uri="{BB962C8B-B14F-4D97-AF65-F5344CB8AC3E}">
        <p14:creationId xmlns:p14="http://schemas.microsoft.com/office/powerpoint/2010/main" val="3160229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701775E-EDE2-4DE5-A02D-A8BD8C6F6AC0}" type="slidenum">
              <a:rPr lang="en-US" smtClean="0"/>
              <a:t>1</a:t>
            </a:fld>
            <a:endParaRPr lang="en-US"/>
          </a:p>
        </p:txBody>
      </p:sp>
    </p:spTree>
    <p:extLst>
      <p:ext uri="{BB962C8B-B14F-4D97-AF65-F5344CB8AC3E}">
        <p14:creationId xmlns:p14="http://schemas.microsoft.com/office/powerpoint/2010/main" val="13186056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Introduction to Planning</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 Allocation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 VDT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prstClr val="black"/>
                </a:solidFill>
                <a:latin typeface="Calibri" panose="020F0502020204030204"/>
              </a:rPr>
              <a:t>	- </a:t>
            </a: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Type of VDT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 </a:t>
            </a:r>
            <a:r>
              <a:rPr lang="en-US" sz="1200" dirty="0">
                <a:solidFill>
                  <a:prstClr val="black"/>
                </a:solidFill>
                <a:latin typeface="Calibri" panose="020F0502020204030204"/>
              </a:rPr>
              <a:t>Create from Blank Model</a:t>
            </a: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 </a:t>
            </a:r>
            <a:r>
              <a:rPr kumimoji="0" lang="en-US" sz="1200" b="0" i="0" u="none" strike="noStrike" kern="1200" cap="none" spc="0" normalizeH="0" baseline="0" noProof="0" dirty="0" err="1">
                <a:ln>
                  <a:noFill/>
                </a:ln>
                <a:solidFill>
                  <a:prstClr val="black"/>
                </a:solidFill>
                <a:effectLst/>
                <a:uLnTx/>
                <a:uFillTx/>
                <a:latin typeface="Calibri" panose="020F0502020204030204"/>
                <a:ea typeface="+mn-ea"/>
                <a:cs typeface="+mn-cs"/>
              </a:rPr>
              <a:t>Desig</a:t>
            </a:r>
            <a:r>
              <a:rPr lang="en-US" sz="1200" dirty="0">
                <a:solidFill>
                  <a:prstClr val="black"/>
                </a:solidFill>
                <a:latin typeface="Calibri" panose="020F0502020204030204"/>
              </a:rPr>
              <a:t>n VDT</a:t>
            </a: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 Create New Model</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---Break---</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Data Actions and Collaboration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prstClr val="black"/>
                </a:solidFill>
                <a:latin typeface="Calibri" panose="020F0502020204030204"/>
              </a:rPr>
              <a:t>	- Introduction to Data Actions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i="0" u="none" strike="noStrike" kern="1200" cap="none" spc="0" normalizeH="0" baseline="0" noProof="0" dirty="0">
                <a:ln>
                  <a:noFill/>
                </a:ln>
                <a:solidFill>
                  <a:prstClr val="black"/>
                </a:solidFill>
                <a:effectLst/>
                <a:uLnTx/>
                <a:uFillTx/>
                <a:latin typeface="Calibri" panose="020F0502020204030204"/>
                <a:ea typeface="+mn-ea"/>
                <a:cs typeface="+mn-cs"/>
              </a:rPr>
              <a:t>	- Type</a:t>
            </a:r>
            <a:r>
              <a:rPr lang="en-US" sz="1200" dirty="0">
                <a:solidFill>
                  <a:prstClr val="black"/>
                </a:solidFill>
                <a:latin typeface="Calibri" panose="020F0502020204030204"/>
              </a:rPr>
              <a:t>s of data actions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i="0" u="none" strike="noStrike" kern="1200" cap="none" spc="0" normalizeH="0" baseline="0" noProof="0" dirty="0">
                <a:ln>
                  <a:noFill/>
                </a:ln>
                <a:solidFill>
                  <a:prstClr val="black"/>
                </a:solidFill>
                <a:effectLst/>
                <a:uLnTx/>
                <a:uFillTx/>
                <a:latin typeface="Calibri" panose="020F0502020204030204"/>
                <a:ea typeface="+mn-ea"/>
                <a:cs typeface="+mn-cs"/>
              </a:rPr>
              <a:t>	- Copy Data action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prstClr val="black"/>
                </a:solidFill>
                <a:latin typeface="Calibri" panose="020F0502020204030204"/>
              </a:rPr>
              <a:t>	- Scripted Data action scenario</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i="0" u="none" strike="noStrike" kern="1200" cap="none" spc="0" normalizeH="0" baseline="0" noProof="0" dirty="0">
                <a:ln>
                  <a:noFill/>
                </a:ln>
                <a:solidFill>
                  <a:prstClr val="black"/>
                </a:solidFill>
                <a:effectLst/>
                <a:uLnTx/>
                <a:uFillTx/>
                <a:latin typeface="Calibri" panose="020F0502020204030204"/>
                <a:ea typeface="+mn-ea"/>
                <a:cs typeface="+mn-cs"/>
              </a:rPr>
              <a:t>	- Collaboration</a:t>
            </a:r>
          </a:p>
          <a:p>
            <a:endParaRPr lang="en-US" dirty="0"/>
          </a:p>
        </p:txBody>
      </p:sp>
      <p:sp>
        <p:nvSpPr>
          <p:cNvPr id="4" name="Slide Number Placeholder 3"/>
          <p:cNvSpPr>
            <a:spLocks noGrp="1"/>
          </p:cNvSpPr>
          <p:nvPr>
            <p:ph type="sldNum" sz="quarter" idx="5"/>
          </p:nvPr>
        </p:nvSpPr>
        <p:spPr/>
        <p:txBody>
          <a:bodyPr/>
          <a:lstStyle/>
          <a:p>
            <a:fld id="{7701775E-EDE2-4DE5-A02D-A8BD8C6F6AC0}" type="slidenum">
              <a:rPr lang="en-US" smtClean="0"/>
              <a:t>2</a:t>
            </a:fld>
            <a:endParaRPr lang="en-US"/>
          </a:p>
        </p:txBody>
      </p:sp>
    </p:spTree>
    <p:extLst>
      <p:ext uri="{BB962C8B-B14F-4D97-AF65-F5344CB8AC3E}">
        <p14:creationId xmlns:p14="http://schemas.microsoft.com/office/powerpoint/2010/main" val="6323426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701775E-EDE2-4DE5-A02D-A8BD8C6F6AC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830345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E26E0DA5-0C76-4851-AA82-0B75261F9EB4}" type="datetimeFigureOut">
              <a:rPr lang="en-US" smtClean="0"/>
              <a:t>7/5/2023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24190371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6E0DA5-0C76-4851-AA82-0B75261F9EB4}" type="datetimeFigureOut">
              <a:rPr lang="en-US" smtClean="0"/>
              <a:t>7/5/2023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34836535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6E0DA5-0C76-4851-AA82-0B75261F9EB4}" type="datetimeFigureOut">
              <a:rPr lang="en-US" smtClean="0"/>
              <a:t>7/5/2023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21555462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7/5/2023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9" name="Content Placeholder 6"/>
          <p:cNvSpPr>
            <a:spLocks noGrp="1"/>
          </p:cNvSpPr>
          <p:nvPr>
            <p:ph sz="quarter" idx="13"/>
          </p:nvPr>
        </p:nvSpPr>
        <p:spPr>
          <a:xfrm>
            <a:off x="608170" y="932702"/>
            <a:ext cx="10975658" cy="484187"/>
          </a:xfrm>
        </p:spPr>
        <p:txBody>
          <a:bodyPr>
            <a:noAutofit/>
          </a:bodyPr>
          <a:lstStyle>
            <a:lvl1pPr marL="0" indent="0">
              <a:buFontTx/>
              <a:buNone/>
              <a:defRPr sz="22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Tree>
    <p:extLst>
      <p:ext uri="{BB962C8B-B14F-4D97-AF65-F5344CB8AC3E}">
        <p14:creationId xmlns:p14="http://schemas.microsoft.com/office/powerpoint/2010/main" val="16335634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7/5/2023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9" name="Content Placeholder 6"/>
          <p:cNvSpPr>
            <a:spLocks noGrp="1"/>
          </p:cNvSpPr>
          <p:nvPr>
            <p:ph sz="quarter" idx="13"/>
          </p:nvPr>
        </p:nvSpPr>
        <p:spPr>
          <a:xfrm>
            <a:off x="608170" y="932702"/>
            <a:ext cx="10975658" cy="484187"/>
          </a:xfrm>
        </p:spPr>
        <p:txBody>
          <a:bodyPr>
            <a:noAutofit/>
          </a:bodyPr>
          <a:lstStyle>
            <a:lvl1pPr marL="0" indent="0">
              <a:buFontTx/>
              <a:buNone/>
              <a:defRPr sz="22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Tree>
    <p:extLst>
      <p:ext uri="{BB962C8B-B14F-4D97-AF65-F5344CB8AC3E}">
        <p14:creationId xmlns:p14="http://schemas.microsoft.com/office/powerpoint/2010/main" val="5582575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3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7/5/2023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9" name="Content Placeholder 6"/>
          <p:cNvSpPr>
            <a:spLocks noGrp="1"/>
          </p:cNvSpPr>
          <p:nvPr>
            <p:ph sz="quarter" idx="13"/>
          </p:nvPr>
        </p:nvSpPr>
        <p:spPr>
          <a:xfrm>
            <a:off x="608170" y="932702"/>
            <a:ext cx="10975658" cy="484187"/>
          </a:xfrm>
        </p:spPr>
        <p:txBody>
          <a:bodyPr>
            <a:noAutofit/>
          </a:bodyPr>
          <a:lstStyle>
            <a:lvl1pPr marL="0" indent="0">
              <a:buFontTx/>
              <a:buNone/>
              <a:defRPr sz="22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Tree>
    <p:extLst>
      <p:ext uri="{BB962C8B-B14F-4D97-AF65-F5344CB8AC3E}">
        <p14:creationId xmlns:p14="http://schemas.microsoft.com/office/powerpoint/2010/main" val="243694813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4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7/5/2023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9" name="Content Placeholder 6"/>
          <p:cNvSpPr>
            <a:spLocks noGrp="1"/>
          </p:cNvSpPr>
          <p:nvPr>
            <p:ph sz="quarter" idx="13"/>
          </p:nvPr>
        </p:nvSpPr>
        <p:spPr>
          <a:xfrm>
            <a:off x="608170" y="932702"/>
            <a:ext cx="10975658" cy="484187"/>
          </a:xfrm>
        </p:spPr>
        <p:txBody>
          <a:bodyPr>
            <a:noAutofit/>
          </a:bodyPr>
          <a:lstStyle>
            <a:lvl1pPr marL="0" indent="0">
              <a:buFontTx/>
              <a:buNone/>
              <a:defRPr sz="22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Tree>
    <p:extLst>
      <p:ext uri="{BB962C8B-B14F-4D97-AF65-F5344CB8AC3E}">
        <p14:creationId xmlns:p14="http://schemas.microsoft.com/office/powerpoint/2010/main" val="5329804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7" name="Rectangle 6"/>
          <p:cNvSpPr/>
          <p:nvPr/>
        </p:nvSpPr>
        <p:spPr>
          <a:xfrm>
            <a:off x="1" y="3886200"/>
            <a:ext cx="12192000" cy="2971800"/>
          </a:xfrm>
          <a:prstGeom prst="rect">
            <a:avLst/>
          </a:prstGeom>
          <a:gradFill flip="none" rotWithShape="1">
            <a:gsLst>
              <a:gs pos="100000">
                <a:schemeClr val="bg1">
                  <a:lumMod val="65000"/>
                  <a:alpha val="53000"/>
                </a:schemeClr>
              </a:gs>
              <a:gs pos="0">
                <a:schemeClr val="bg1">
                  <a:lumMod val="9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9" rIns="91436" bIns="45719" rtlCol="0" anchor="ctr"/>
          <a:lstStyle/>
          <a:p>
            <a:pPr algn="ctr"/>
            <a:endParaRPr lang="en-US" sz="1800">
              <a:solidFill>
                <a:prstClr val="white"/>
              </a:solidFill>
            </a:endParaRPr>
          </a:p>
        </p:txBody>
      </p:sp>
      <p:sp>
        <p:nvSpPr>
          <p:cNvPr id="2" name="Title 1"/>
          <p:cNvSpPr>
            <a:spLocks noGrp="1"/>
          </p:cNvSpPr>
          <p:nvPr>
            <p:ph type="ctrTitle"/>
          </p:nvPr>
        </p:nvSpPr>
        <p:spPr>
          <a:xfrm>
            <a:off x="914401" y="3887117"/>
            <a:ext cx="10363200" cy="610820"/>
          </a:xfrm>
        </p:spPr>
        <p:txBody>
          <a:bodyPr/>
          <a:lstStyle>
            <a:lvl1pPr algn="ctr">
              <a:defRPr lang="en-US" sz="4000" kern="1200" smtClean="0">
                <a:solidFill>
                  <a:schemeClr val="tx1">
                    <a:lumMod val="75000"/>
                    <a:lumOff val="25000"/>
                  </a:schemeClr>
                </a:solidFill>
                <a:latin typeface="+mj-lt"/>
                <a:ea typeface="+mj-ea"/>
                <a:cs typeface="+mj-cs"/>
              </a:defRPr>
            </a:lvl1pPr>
          </a:lstStyle>
          <a:p>
            <a:r>
              <a:rPr lang="en-US"/>
              <a:t>Click to edit Master title style</a:t>
            </a:r>
          </a:p>
        </p:txBody>
      </p:sp>
      <p:sp>
        <p:nvSpPr>
          <p:cNvPr id="3" name="Subtitle 2"/>
          <p:cNvSpPr>
            <a:spLocks noGrp="1"/>
          </p:cNvSpPr>
          <p:nvPr>
            <p:ph type="subTitle" idx="1"/>
          </p:nvPr>
        </p:nvSpPr>
        <p:spPr>
          <a:xfrm>
            <a:off x="1828800" y="4399020"/>
            <a:ext cx="8534401" cy="764440"/>
          </a:xfrm>
        </p:spPr>
        <p:txBody>
          <a:bodyPr>
            <a:normAutofit/>
          </a:bodyPr>
          <a:lstStyle>
            <a:lvl1pPr marL="0" indent="0" algn="ctr">
              <a:buNone/>
              <a:defRPr lang="en-US" sz="2400" kern="1200" smtClean="0">
                <a:solidFill>
                  <a:schemeClr val="tx1">
                    <a:lumMod val="65000"/>
                    <a:lumOff val="35000"/>
                  </a:schemeClr>
                </a:solidFill>
                <a:latin typeface="+mj-lt"/>
                <a:ea typeface="+mj-ea"/>
                <a:cs typeface="+mj-cs"/>
              </a:defRPr>
            </a:lvl1pPr>
            <a:lvl2pPr marL="609468" indent="0" algn="ctr">
              <a:buNone/>
              <a:defRPr>
                <a:solidFill>
                  <a:schemeClr val="tx1">
                    <a:tint val="75000"/>
                  </a:schemeClr>
                </a:solidFill>
              </a:defRPr>
            </a:lvl2pPr>
            <a:lvl3pPr marL="1218936" indent="0" algn="ctr">
              <a:buNone/>
              <a:defRPr>
                <a:solidFill>
                  <a:schemeClr val="tx1">
                    <a:tint val="75000"/>
                  </a:schemeClr>
                </a:solidFill>
              </a:defRPr>
            </a:lvl3pPr>
            <a:lvl4pPr marL="1828404" indent="0" algn="ctr">
              <a:buNone/>
              <a:defRPr>
                <a:solidFill>
                  <a:schemeClr val="tx1">
                    <a:tint val="75000"/>
                  </a:schemeClr>
                </a:solidFill>
              </a:defRPr>
            </a:lvl4pPr>
            <a:lvl5pPr marL="2437872" indent="0" algn="ctr">
              <a:buNone/>
              <a:defRPr>
                <a:solidFill>
                  <a:schemeClr val="tx1">
                    <a:tint val="75000"/>
                  </a:schemeClr>
                </a:solidFill>
              </a:defRPr>
            </a:lvl5pPr>
            <a:lvl6pPr marL="3047340" indent="0" algn="ctr">
              <a:buNone/>
              <a:defRPr>
                <a:solidFill>
                  <a:schemeClr val="tx1">
                    <a:tint val="75000"/>
                  </a:schemeClr>
                </a:solidFill>
              </a:defRPr>
            </a:lvl6pPr>
            <a:lvl7pPr marL="3656808" indent="0" algn="ctr">
              <a:buNone/>
              <a:defRPr>
                <a:solidFill>
                  <a:schemeClr val="tx1">
                    <a:tint val="75000"/>
                  </a:schemeClr>
                </a:solidFill>
              </a:defRPr>
            </a:lvl7pPr>
            <a:lvl8pPr marL="4266275" indent="0" algn="ctr">
              <a:buNone/>
              <a:defRPr>
                <a:solidFill>
                  <a:schemeClr val="tx1">
                    <a:tint val="75000"/>
                  </a:schemeClr>
                </a:solidFill>
              </a:defRPr>
            </a:lvl8pPr>
            <a:lvl9pPr marL="4875744"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9578D6DB-6798-42D2-B9AD-FC6F1C72FC30}" type="datetimeFigureOut">
              <a:rPr lang="en-US" smtClean="0"/>
              <a:pPr/>
              <a:t>7/5/2023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EDE275-BE14-4364-AEA2-5F5667C0FD49}" type="slidenum">
              <a:rPr lang="en-US" smtClean="0"/>
              <a:pPr/>
              <a:t>‹#›</a:t>
            </a:fld>
            <a:endParaRPr lang="en-US"/>
          </a:p>
        </p:txBody>
      </p:sp>
    </p:spTree>
    <p:extLst>
      <p:ext uri="{BB962C8B-B14F-4D97-AF65-F5344CB8AC3E}">
        <p14:creationId xmlns:p14="http://schemas.microsoft.com/office/powerpoint/2010/main" val="330367608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1" y="2130427"/>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1" cy="1752600"/>
          </a:xfrm>
        </p:spPr>
        <p:txBody>
          <a:bodyPr/>
          <a:lstStyle>
            <a:lvl1pPr marL="0" indent="0" algn="ctr">
              <a:buNone/>
              <a:defRPr>
                <a:solidFill>
                  <a:schemeClr val="tx1">
                    <a:tint val="75000"/>
                  </a:schemeClr>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25404F2-BE9A-4460-8815-8F645183555F}" type="datetimeFigureOut">
              <a:rPr lang="en-US" smtClean="0"/>
              <a:pPr/>
              <a:t>7/5/2023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43905915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0672" y="3645025"/>
            <a:ext cx="10830654" cy="1362075"/>
          </a:xfrm>
        </p:spPr>
        <p:txBody>
          <a:bodyPr anchor="t"/>
          <a:lstStyle>
            <a:lvl1pPr algn="ctr">
              <a:defRPr sz="5300" b="1" cap="all"/>
            </a:lvl1pPr>
          </a:lstStyle>
          <a:p>
            <a:r>
              <a:rPr lang="en-US"/>
              <a:t>Click to edit Master title style</a:t>
            </a:r>
          </a:p>
        </p:txBody>
      </p:sp>
      <p:sp>
        <p:nvSpPr>
          <p:cNvPr id="4" name="Date Placeholder 3"/>
          <p:cNvSpPr>
            <a:spLocks noGrp="1"/>
          </p:cNvSpPr>
          <p:nvPr>
            <p:ph type="dt" sz="half" idx="10"/>
          </p:nvPr>
        </p:nvSpPr>
        <p:spPr/>
        <p:txBody>
          <a:bodyPr/>
          <a:lstStyle/>
          <a:p>
            <a:fld id="{425404F2-BE9A-4460-8815-8F645183555F}" type="datetimeFigureOut">
              <a:rPr lang="en-US" smtClean="0"/>
              <a:pPr/>
              <a:t>7/5/2023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8993084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2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367687" y="881263"/>
            <a:ext cx="9198020" cy="1470025"/>
          </a:xfrm>
        </p:spPr>
        <p:txBody>
          <a:bodyPr anchor="t">
            <a:normAutofit/>
          </a:bodyPr>
          <a:lstStyle>
            <a:lvl1pPr algn="l">
              <a:defRPr sz="4400"/>
            </a:lvl1pPr>
          </a:lstStyle>
          <a:p>
            <a:r>
              <a:rPr lang="en-US" dirty="0"/>
              <a:t>Click to edit Master title style</a:t>
            </a:r>
          </a:p>
        </p:txBody>
      </p:sp>
      <p:sp>
        <p:nvSpPr>
          <p:cNvPr id="3" name="Subtitle 2"/>
          <p:cNvSpPr>
            <a:spLocks noGrp="1"/>
          </p:cNvSpPr>
          <p:nvPr>
            <p:ph type="subTitle" idx="1"/>
          </p:nvPr>
        </p:nvSpPr>
        <p:spPr>
          <a:xfrm>
            <a:off x="2350608" y="3048744"/>
            <a:ext cx="9219425" cy="1752600"/>
          </a:xfrm>
        </p:spPr>
        <p:txBody>
          <a:bodyPr>
            <a:normAutofit/>
          </a:bodyPr>
          <a:lstStyle>
            <a:lvl1pPr marL="0" indent="0" algn="l">
              <a:buNone/>
              <a:defRPr sz="2400">
                <a:solidFill>
                  <a:schemeClr val="tx1">
                    <a:tint val="75000"/>
                  </a:schemeClr>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425404F2-BE9A-4460-8815-8F645183555F}" type="datetimeFigureOut">
              <a:rPr lang="en-US" smtClean="0"/>
              <a:pPr/>
              <a:t>7/5/2023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9259181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6E0DA5-0C76-4851-AA82-0B75261F9EB4}" type="datetimeFigureOut">
              <a:rPr lang="en-US" smtClean="0"/>
              <a:t>7/5/2023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339772827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5404F2-BE9A-4460-8815-8F645183555F}" type="datetimeFigureOut">
              <a:rPr lang="en-US" smtClean="0"/>
              <a:pPr/>
              <a:t>7/5/2023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41016322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2"/>
            <a:ext cx="5384800" cy="4525963"/>
          </a:xfrm>
        </p:spPr>
        <p:txBody>
          <a:bodyPr/>
          <a:lstStyle>
            <a:lvl1pPr>
              <a:defRPr sz="37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2"/>
            <a:ext cx="5384800" cy="4525963"/>
          </a:xfrm>
        </p:spPr>
        <p:txBody>
          <a:bodyPr/>
          <a:lstStyle>
            <a:lvl1pPr>
              <a:defRPr sz="37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25404F2-BE9A-4460-8815-8F645183555F}" type="datetimeFigureOut">
              <a:rPr lang="en-US" smtClean="0"/>
              <a:pPr/>
              <a:t>7/5/2023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93308680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4"/>
            <a:ext cx="5386917" cy="639763"/>
          </a:xfrm>
        </p:spPr>
        <p:txBody>
          <a:bodyPr anchor="b"/>
          <a:lstStyle>
            <a:lvl1pPr marL="0" indent="0">
              <a:buNone/>
              <a:defRPr sz="3200" b="1"/>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32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4"/>
            <a:ext cx="5389033" cy="639763"/>
          </a:xfrm>
        </p:spPr>
        <p:txBody>
          <a:bodyPr anchor="b"/>
          <a:lstStyle>
            <a:lvl1pPr marL="0" indent="0">
              <a:buNone/>
              <a:defRPr sz="3200" b="1"/>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32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25404F2-BE9A-4460-8815-8F645183555F}" type="datetimeFigureOut">
              <a:rPr lang="en-US" smtClean="0"/>
              <a:pPr/>
              <a:t>7/5/2023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08417119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7/5/2023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9" name="Content Placeholder 6"/>
          <p:cNvSpPr>
            <a:spLocks noGrp="1"/>
          </p:cNvSpPr>
          <p:nvPr>
            <p:ph sz="quarter" idx="13"/>
          </p:nvPr>
        </p:nvSpPr>
        <p:spPr>
          <a:xfrm>
            <a:off x="608170" y="932702"/>
            <a:ext cx="10975658" cy="484187"/>
          </a:xfrm>
        </p:spPr>
        <p:txBody>
          <a:bodyPr>
            <a:noAutofit/>
          </a:bodyPr>
          <a:lstStyle>
            <a:lvl1pPr marL="0" indent="0">
              <a:buFontTx/>
              <a:buNone/>
              <a:defRPr sz="22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Tree>
    <p:extLst>
      <p:ext uri="{BB962C8B-B14F-4D97-AF65-F5344CB8AC3E}">
        <p14:creationId xmlns:p14="http://schemas.microsoft.com/office/powerpoint/2010/main" val="8385521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7/5/2023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12" name="Content Placeholder 6"/>
          <p:cNvSpPr>
            <a:spLocks noGrp="1"/>
          </p:cNvSpPr>
          <p:nvPr>
            <p:ph sz="quarter" idx="15"/>
          </p:nvPr>
        </p:nvSpPr>
        <p:spPr>
          <a:xfrm>
            <a:off x="608171" y="4794325"/>
            <a:ext cx="3336374" cy="1152128"/>
          </a:xfrm>
        </p:spPr>
        <p:txBody>
          <a:bodyPr>
            <a:noAutofit/>
          </a:bodyPr>
          <a:lstStyle>
            <a:lvl1pPr marL="0" indent="0">
              <a:buFontTx/>
              <a:buNone/>
              <a:defRPr sz="18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
        <p:nvSpPr>
          <p:cNvPr id="13" name="Content Placeholder 6"/>
          <p:cNvSpPr>
            <a:spLocks noGrp="1"/>
          </p:cNvSpPr>
          <p:nvPr>
            <p:ph sz="quarter" idx="16"/>
          </p:nvPr>
        </p:nvSpPr>
        <p:spPr>
          <a:xfrm>
            <a:off x="4126987" y="4794325"/>
            <a:ext cx="3941284" cy="1152128"/>
          </a:xfrm>
        </p:spPr>
        <p:txBody>
          <a:bodyPr>
            <a:noAutofit/>
          </a:bodyPr>
          <a:lstStyle>
            <a:lvl1pPr marL="0" indent="0">
              <a:buFontTx/>
              <a:buNone/>
              <a:defRPr sz="18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
        <p:nvSpPr>
          <p:cNvPr id="14" name="Content Placeholder 6"/>
          <p:cNvSpPr>
            <a:spLocks noGrp="1"/>
          </p:cNvSpPr>
          <p:nvPr>
            <p:ph sz="quarter" idx="17"/>
          </p:nvPr>
        </p:nvSpPr>
        <p:spPr>
          <a:xfrm>
            <a:off x="8242859" y="4788396"/>
            <a:ext cx="3336374" cy="1152128"/>
          </a:xfrm>
        </p:spPr>
        <p:txBody>
          <a:bodyPr>
            <a:noAutofit/>
          </a:bodyPr>
          <a:lstStyle>
            <a:lvl1pPr marL="0" indent="0">
              <a:buFontTx/>
              <a:buNone/>
              <a:defRPr sz="18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
        <p:nvSpPr>
          <p:cNvPr id="15" name="Content Placeholder 6"/>
          <p:cNvSpPr>
            <a:spLocks noGrp="1"/>
          </p:cNvSpPr>
          <p:nvPr>
            <p:ph sz="quarter" idx="18"/>
          </p:nvPr>
        </p:nvSpPr>
        <p:spPr>
          <a:xfrm>
            <a:off x="608171" y="4277817"/>
            <a:ext cx="3336374" cy="495300"/>
          </a:xfrm>
        </p:spPr>
        <p:txBody>
          <a:bodyPr>
            <a:noAutofit/>
          </a:bodyPr>
          <a:lstStyle>
            <a:lvl1pPr marL="0" indent="0">
              <a:buFontTx/>
              <a:buNone/>
              <a:defRPr sz="20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
        <p:nvSpPr>
          <p:cNvPr id="16" name="Content Placeholder 6"/>
          <p:cNvSpPr>
            <a:spLocks noGrp="1"/>
          </p:cNvSpPr>
          <p:nvPr>
            <p:ph sz="quarter" idx="19"/>
          </p:nvPr>
        </p:nvSpPr>
        <p:spPr>
          <a:xfrm>
            <a:off x="4126987" y="4277817"/>
            <a:ext cx="3941284" cy="495300"/>
          </a:xfrm>
        </p:spPr>
        <p:txBody>
          <a:bodyPr>
            <a:noAutofit/>
          </a:bodyPr>
          <a:lstStyle>
            <a:lvl1pPr marL="0" indent="0">
              <a:buFontTx/>
              <a:buNone/>
              <a:defRPr sz="20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
        <p:nvSpPr>
          <p:cNvPr id="17" name="Content Placeholder 6"/>
          <p:cNvSpPr>
            <a:spLocks noGrp="1"/>
          </p:cNvSpPr>
          <p:nvPr>
            <p:ph sz="quarter" idx="20"/>
          </p:nvPr>
        </p:nvSpPr>
        <p:spPr>
          <a:xfrm>
            <a:off x="8242859" y="4271888"/>
            <a:ext cx="3336374" cy="495300"/>
          </a:xfrm>
        </p:spPr>
        <p:txBody>
          <a:bodyPr>
            <a:noAutofit/>
          </a:bodyPr>
          <a:lstStyle>
            <a:lvl1pPr marL="0" indent="0">
              <a:buFontTx/>
              <a:buNone/>
              <a:defRPr sz="20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
        <p:nvSpPr>
          <p:cNvPr id="19" name="Content Placeholder 6"/>
          <p:cNvSpPr>
            <a:spLocks noGrp="1"/>
          </p:cNvSpPr>
          <p:nvPr>
            <p:ph sz="quarter" idx="13"/>
          </p:nvPr>
        </p:nvSpPr>
        <p:spPr>
          <a:xfrm>
            <a:off x="608170" y="932702"/>
            <a:ext cx="10975658" cy="484187"/>
          </a:xfrm>
        </p:spPr>
        <p:txBody>
          <a:bodyPr>
            <a:noAutofit/>
          </a:bodyPr>
          <a:lstStyle>
            <a:lvl1pPr marL="0" indent="0">
              <a:buFontTx/>
              <a:buNone/>
              <a:defRPr sz="22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Tree>
    <p:extLst>
      <p:ext uri="{BB962C8B-B14F-4D97-AF65-F5344CB8AC3E}">
        <p14:creationId xmlns:p14="http://schemas.microsoft.com/office/powerpoint/2010/main" val="151208791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Only" preserve="1">
  <p:cSld name="1_Title Only">
    <p:bg>
      <p:bgPr>
        <a:gradFill>
          <a:gsLst>
            <a:gs pos="81000">
              <a:srgbClr val="EEEEEE"/>
            </a:gs>
            <a:gs pos="0">
              <a:schemeClr val="bg1"/>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7/5/2023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221401510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_Title Only">
    <p:bg>
      <p:bgPr>
        <a:gradFill>
          <a:gsLst>
            <a:gs pos="81000">
              <a:srgbClr val="EEEEEE"/>
            </a:gs>
            <a:gs pos="0">
              <a:schemeClr val="bg1"/>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7/5/2023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12" name="Content Placeholder 9"/>
          <p:cNvSpPr>
            <a:spLocks noGrp="1"/>
          </p:cNvSpPr>
          <p:nvPr>
            <p:ph sz="quarter" idx="14"/>
          </p:nvPr>
        </p:nvSpPr>
        <p:spPr>
          <a:xfrm>
            <a:off x="7391738" y="1196752"/>
            <a:ext cx="3961844" cy="4824636"/>
          </a:xfrm>
        </p:spPr>
        <p:txBody>
          <a:bodyPr>
            <a:normAutofit/>
          </a:bodyPr>
          <a:lstStyle>
            <a:lvl1pPr marL="0" indent="0">
              <a:buFontTx/>
              <a:buNone/>
              <a:defRPr sz="1600"/>
            </a:lvl1pPr>
            <a:lvl2pPr marL="609494" indent="0">
              <a:buFontTx/>
              <a:buNone/>
              <a:defRPr sz="1600"/>
            </a:lvl2pPr>
            <a:lvl3pPr marL="1218986" indent="0">
              <a:buFontTx/>
              <a:buNone/>
              <a:defRPr sz="1600"/>
            </a:lvl3pPr>
            <a:lvl4pPr marL="1828480" indent="0">
              <a:buFontTx/>
              <a:buNone/>
              <a:defRPr sz="1600"/>
            </a:lvl4pPr>
            <a:lvl5pPr marL="2437973" indent="0">
              <a:buFontTx/>
              <a:buNone/>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247953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4_Title Only">
    <p:bg>
      <p:bgPr>
        <a:gradFill>
          <a:gsLst>
            <a:gs pos="81000">
              <a:srgbClr val="EEEEEE"/>
            </a:gs>
            <a:gs pos="0">
              <a:schemeClr val="bg1"/>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7/5/2023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12" name="Content Placeholder 9"/>
          <p:cNvSpPr>
            <a:spLocks noGrp="1"/>
          </p:cNvSpPr>
          <p:nvPr>
            <p:ph sz="quarter" idx="14"/>
          </p:nvPr>
        </p:nvSpPr>
        <p:spPr>
          <a:xfrm>
            <a:off x="609759" y="1196752"/>
            <a:ext cx="4405839" cy="4824636"/>
          </a:xfrm>
        </p:spPr>
        <p:txBody>
          <a:bodyPr>
            <a:normAutofit/>
          </a:bodyPr>
          <a:lstStyle>
            <a:lvl1pPr marL="0" indent="0">
              <a:buFontTx/>
              <a:buNone/>
              <a:defRPr sz="1600"/>
            </a:lvl1pPr>
            <a:lvl2pPr marL="609494" indent="0">
              <a:buFontTx/>
              <a:buNone/>
              <a:defRPr sz="1600"/>
            </a:lvl2pPr>
            <a:lvl3pPr marL="1218986" indent="0">
              <a:buFontTx/>
              <a:buNone/>
              <a:defRPr sz="1600"/>
            </a:lvl3pPr>
            <a:lvl4pPr marL="1828480" indent="0">
              <a:buFontTx/>
              <a:buNone/>
              <a:defRPr sz="1600"/>
            </a:lvl4pPr>
            <a:lvl5pPr marL="2437973" indent="0">
              <a:buFontTx/>
              <a:buNone/>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44133270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5_Title Only">
    <p:bg>
      <p:bgPr>
        <a:gradFill>
          <a:gsLst>
            <a:gs pos="81000">
              <a:srgbClr val="EEEEEE"/>
            </a:gs>
            <a:gs pos="0">
              <a:schemeClr val="bg1"/>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40"/>
            <a:ext cx="4405998" cy="1642193"/>
          </a:xfrm>
        </p:spPr>
        <p:txBody>
          <a:bodyPr>
            <a:noAutofit/>
          </a:bodyPr>
          <a:lstStyle>
            <a:lvl1pPr>
              <a:defRPr sz="3600"/>
            </a:lvl1pPr>
          </a:lstStyle>
          <a:p>
            <a:r>
              <a:rPr lang="en-US" dirty="0"/>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7/5/2023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12" name="Content Placeholder 9"/>
          <p:cNvSpPr>
            <a:spLocks noGrp="1"/>
          </p:cNvSpPr>
          <p:nvPr>
            <p:ph sz="quarter" idx="14"/>
          </p:nvPr>
        </p:nvSpPr>
        <p:spPr>
          <a:xfrm>
            <a:off x="609759" y="2060848"/>
            <a:ext cx="4405839" cy="3816424"/>
          </a:xfrm>
        </p:spPr>
        <p:txBody>
          <a:bodyPr>
            <a:normAutofit/>
          </a:bodyPr>
          <a:lstStyle>
            <a:lvl1pPr marL="0" indent="0">
              <a:buFontTx/>
              <a:buNone/>
              <a:defRPr sz="1600"/>
            </a:lvl1pPr>
            <a:lvl2pPr marL="609494" indent="0">
              <a:buFontTx/>
              <a:buNone/>
              <a:defRPr sz="1600"/>
            </a:lvl2pPr>
            <a:lvl3pPr marL="1218986" indent="0">
              <a:buFontTx/>
              <a:buNone/>
              <a:defRPr sz="1600"/>
            </a:lvl3pPr>
            <a:lvl4pPr marL="1828480" indent="0">
              <a:buFontTx/>
              <a:buNone/>
              <a:defRPr sz="1600"/>
            </a:lvl4pPr>
            <a:lvl5pPr marL="2437973" indent="0">
              <a:buFontTx/>
              <a:buNone/>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378899990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7/5/2023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14238044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26E0DA5-0C76-4851-AA82-0B75261F9EB4}" type="datetimeFigureOut">
              <a:rPr lang="en-US" smtClean="0"/>
              <a:t>7/5/2023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394634344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1"/>
          </a:xfrm>
        </p:spPr>
        <p:txBody>
          <a:bodyPr anchor="b"/>
          <a:lstStyle>
            <a:lvl1pPr algn="l">
              <a:defRPr sz="27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4300"/>
            </a:lvl1pPr>
            <a:lvl2pPr>
              <a:defRPr sz="3700"/>
            </a:lvl2pPr>
            <a:lvl3pPr>
              <a:defRPr sz="3200"/>
            </a:lvl3pPr>
            <a:lvl4pPr>
              <a:defRPr sz="2700"/>
            </a:lvl4pPr>
            <a:lvl5pPr>
              <a:defRPr sz="2700"/>
            </a:lvl5pPr>
            <a:lvl6pPr>
              <a:defRPr sz="2700"/>
            </a:lvl6pPr>
            <a:lvl7pPr>
              <a:defRPr sz="2700"/>
            </a:lvl7pPr>
            <a:lvl8pPr>
              <a:defRPr sz="2700"/>
            </a:lvl8pPr>
            <a:lvl9pPr>
              <a:defRPr sz="2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9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425404F2-BE9A-4460-8815-8F645183555F}" type="datetimeFigureOut">
              <a:rPr lang="en-US" smtClean="0"/>
              <a:pPr/>
              <a:t>7/5/2023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104689349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8" y="4800601"/>
            <a:ext cx="7315200" cy="566739"/>
          </a:xfrm>
        </p:spPr>
        <p:txBody>
          <a:bodyPr anchor="b"/>
          <a:lstStyle>
            <a:lvl1pPr algn="l">
              <a:defRPr sz="2700" b="1"/>
            </a:lvl1pPr>
          </a:lstStyle>
          <a:p>
            <a:r>
              <a:rPr lang="en-US"/>
              <a:t>Click to edit Master title style</a:t>
            </a:r>
          </a:p>
        </p:txBody>
      </p:sp>
      <p:sp>
        <p:nvSpPr>
          <p:cNvPr id="3" name="Picture Placeholder 2"/>
          <p:cNvSpPr>
            <a:spLocks noGrp="1"/>
          </p:cNvSpPr>
          <p:nvPr>
            <p:ph type="pic" idx="1"/>
          </p:nvPr>
        </p:nvSpPr>
        <p:spPr>
          <a:xfrm>
            <a:off x="2389718" y="612775"/>
            <a:ext cx="7315200" cy="4114800"/>
          </a:xfrm>
        </p:spPr>
        <p:txBody>
          <a:bodyPr/>
          <a:lstStyle>
            <a:lvl1pPr marL="0" indent="0">
              <a:buNone/>
              <a:defRPr sz="43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endParaRPr lang="en-US"/>
          </a:p>
        </p:txBody>
      </p:sp>
      <p:sp>
        <p:nvSpPr>
          <p:cNvPr id="4" name="Text Placeholder 3"/>
          <p:cNvSpPr>
            <a:spLocks noGrp="1"/>
          </p:cNvSpPr>
          <p:nvPr>
            <p:ph type="body" sz="half" idx="2"/>
          </p:nvPr>
        </p:nvSpPr>
        <p:spPr>
          <a:xfrm>
            <a:off x="2389718" y="5367339"/>
            <a:ext cx="7315200" cy="804863"/>
          </a:xfrm>
        </p:spPr>
        <p:txBody>
          <a:bodyPr/>
          <a:lstStyle>
            <a:lvl1pPr marL="0" indent="0">
              <a:buNone/>
              <a:defRPr sz="19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425404F2-BE9A-4460-8815-8F645183555F}" type="datetimeFigureOut">
              <a:rPr lang="en-US" smtClean="0"/>
              <a:pPr/>
              <a:t>7/5/2023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05957640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5404F2-BE9A-4460-8815-8F645183555F}" type="datetimeFigureOut">
              <a:rPr lang="en-US" smtClean="0"/>
              <a:pPr/>
              <a:t>7/5/2023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68818540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0"/>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0"/>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5404F2-BE9A-4460-8815-8F645183555F}" type="datetimeFigureOut">
              <a:rPr lang="en-US" smtClean="0"/>
              <a:pPr/>
              <a:t>7/5/2023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2176963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26E0DA5-0C76-4851-AA82-0B75261F9EB4}" type="datetimeFigureOut">
              <a:rPr lang="en-US" smtClean="0"/>
              <a:t>7/5/2023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12334669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26E0DA5-0C76-4851-AA82-0B75261F9EB4}" type="datetimeFigureOut">
              <a:rPr lang="en-US" smtClean="0"/>
              <a:t>7/5/2023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25932917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26E0DA5-0C76-4851-AA82-0B75261F9EB4}" type="datetimeFigureOut">
              <a:rPr lang="en-US" smtClean="0"/>
              <a:t>7/5/2023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26509577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26E0DA5-0C76-4851-AA82-0B75261F9EB4}" type="datetimeFigureOut">
              <a:rPr lang="en-US" smtClean="0"/>
              <a:t>7/5/2023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23136054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26E0DA5-0C76-4851-AA82-0B75261F9EB4}" type="datetimeFigureOut">
              <a:rPr lang="en-US" smtClean="0"/>
              <a:t>7/5/2023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3050102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26E0DA5-0C76-4851-AA82-0B75261F9EB4}" type="datetimeFigureOut">
              <a:rPr lang="en-US" smtClean="0"/>
              <a:t>7/5/2023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32686201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13" Type="http://schemas.openxmlformats.org/officeDocument/2006/relationships/slideLayout" Target="../slideLayouts/slideLayout28.xml"/><Relationship Id="rId18" Type="http://schemas.openxmlformats.org/officeDocument/2006/relationships/slideLayout" Target="../slideLayouts/slideLayout33.xml"/><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slideLayout" Target="../slideLayouts/slideLayout27.xml"/><Relationship Id="rId17" Type="http://schemas.openxmlformats.org/officeDocument/2006/relationships/slideLayout" Target="../slideLayouts/slideLayout32.xml"/><Relationship Id="rId2" Type="http://schemas.openxmlformats.org/officeDocument/2006/relationships/slideLayout" Target="../slideLayouts/slideLayout17.xml"/><Relationship Id="rId16" Type="http://schemas.openxmlformats.org/officeDocument/2006/relationships/slideLayout" Target="../slideLayouts/slideLayout31.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5" Type="http://schemas.openxmlformats.org/officeDocument/2006/relationships/slideLayout" Target="../slideLayouts/slideLayout30.xml"/><Relationship Id="rId10" Type="http://schemas.openxmlformats.org/officeDocument/2006/relationships/slideLayout" Target="../slideLayouts/slideLayout25.xml"/><Relationship Id="rId19" Type="http://schemas.openxmlformats.org/officeDocument/2006/relationships/theme" Target="../theme/theme2.xml"/><Relationship Id="rId4" Type="http://schemas.openxmlformats.org/officeDocument/2006/relationships/slideLayout" Target="../slideLayouts/slideLayout19.xml"/><Relationship Id="rId9" Type="http://schemas.openxmlformats.org/officeDocument/2006/relationships/slideLayout" Target="../slideLayouts/slideLayout24.xml"/><Relationship Id="rId14" Type="http://schemas.openxmlformats.org/officeDocument/2006/relationships/slideLayout" Target="../slideLayouts/slideLayout2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26E0DA5-0C76-4851-AA82-0B75261F9EB4}" type="datetimeFigureOut">
              <a:rPr lang="en-US" smtClean="0"/>
              <a:t>7/5/2023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3E83446-D492-49CB-B85A-4EA5E06E8E78}" type="slidenum">
              <a:rPr lang="en-US" smtClean="0"/>
              <a:t>‹#›</a:t>
            </a:fld>
            <a:endParaRPr lang="en-US"/>
          </a:p>
        </p:txBody>
      </p:sp>
    </p:spTree>
    <p:extLst>
      <p:ext uri="{BB962C8B-B14F-4D97-AF65-F5344CB8AC3E}">
        <p14:creationId xmlns:p14="http://schemas.microsoft.com/office/powerpoint/2010/main" val="622854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79" r:id="rId12"/>
    <p:sldLayoutId id="2147483680" r:id="rId13"/>
    <p:sldLayoutId id="2147483681" r:id="rId14"/>
    <p:sldLayoutId id="2147483682" r:id="rId1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a:gsLst>
            <a:gs pos="81000">
              <a:srgbClr val="EEEEEE"/>
            </a:gs>
            <a:gs pos="0">
              <a:schemeClr val="bg1"/>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40"/>
            <a:ext cx="10972801" cy="711081"/>
          </a:xfrm>
          <a:prstGeom prst="rect">
            <a:avLst/>
          </a:prstGeom>
        </p:spPr>
        <p:txBody>
          <a:bodyPr vert="horz" lIns="121899" tIns="60949" rIns="121899" bIns="60949" rtlCol="0" anchor="ctr">
            <a:normAutofit/>
          </a:bodyPr>
          <a:lstStyle/>
          <a:p>
            <a:r>
              <a:rPr lang="en-US"/>
              <a:t>Click to edit Master title style</a:t>
            </a:r>
          </a:p>
        </p:txBody>
      </p:sp>
      <p:sp>
        <p:nvSpPr>
          <p:cNvPr id="3" name="Text Placeholder 2"/>
          <p:cNvSpPr>
            <a:spLocks noGrp="1"/>
          </p:cNvSpPr>
          <p:nvPr>
            <p:ph type="body" idx="1"/>
          </p:nvPr>
        </p:nvSpPr>
        <p:spPr>
          <a:xfrm>
            <a:off x="609600" y="1138426"/>
            <a:ext cx="10972801" cy="4987739"/>
          </a:xfrm>
          <a:prstGeom prst="rect">
            <a:avLst/>
          </a:prstGeom>
        </p:spPr>
        <p:txBody>
          <a:bodyPr vert="horz" lIns="121899" tIns="60949" rIns="121899"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2"/>
            <a:ext cx="2844800" cy="365125"/>
          </a:xfrm>
          <a:prstGeom prst="rect">
            <a:avLst/>
          </a:prstGeom>
        </p:spPr>
        <p:txBody>
          <a:bodyPr vert="horz" lIns="121899" tIns="60949" rIns="121899" bIns="60949" rtlCol="0" anchor="ctr"/>
          <a:lstStyle>
            <a:lvl1pPr algn="l">
              <a:defRPr sz="1600">
                <a:solidFill>
                  <a:schemeClr val="tx1">
                    <a:tint val="75000"/>
                  </a:schemeClr>
                </a:solidFill>
              </a:defRPr>
            </a:lvl1pPr>
          </a:lstStyle>
          <a:p>
            <a:fld id="{425404F2-BE9A-4460-8815-8F645183555F}" type="datetimeFigureOut">
              <a:rPr lang="en-US" smtClean="0"/>
              <a:pPr/>
              <a:t>7/5/2023</a:t>
            </a:fld>
            <a:endParaRPr lang="en-US"/>
          </a:p>
        </p:txBody>
      </p:sp>
      <p:sp>
        <p:nvSpPr>
          <p:cNvPr id="5" name="Footer Placeholder 4"/>
          <p:cNvSpPr>
            <a:spLocks noGrp="1"/>
          </p:cNvSpPr>
          <p:nvPr>
            <p:ph type="ftr" sz="quarter" idx="3"/>
          </p:nvPr>
        </p:nvSpPr>
        <p:spPr>
          <a:xfrm>
            <a:off x="4165601" y="6356352"/>
            <a:ext cx="3860800" cy="365125"/>
          </a:xfrm>
          <a:prstGeom prst="rect">
            <a:avLst/>
          </a:prstGeom>
        </p:spPr>
        <p:txBody>
          <a:bodyPr vert="horz" lIns="121899" tIns="60949" rIns="121899" bIns="60949" rtlCol="0" anchor="ctr"/>
          <a:lstStyle>
            <a:lvl1pPr algn="ctr">
              <a:defRPr sz="1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1" y="6356352"/>
            <a:ext cx="2844800" cy="365125"/>
          </a:xfrm>
          <a:prstGeom prst="rect">
            <a:avLst/>
          </a:prstGeom>
        </p:spPr>
        <p:txBody>
          <a:bodyPr vert="horz" lIns="121899" tIns="60949" rIns="121899" bIns="60949" rtlCol="0" anchor="ctr"/>
          <a:lstStyle>
            <a:lvl1pPr algn="r">
              <a:defRPr sz="1600">
                <a:solidFill>
                  <a:schemeClr val="tx1">
                    <a:tint val="75000"/>
                  </a:schemeClr>
                </a:solidFill>
              </a:defRPr>
            </a:lvl1pPr>
          </a:lstStyle>
          <a:p>
            <a:fld id="{96E69268-9C8B-4EBF-A9EE-DC5DC2D48DC3}" type="slidenum">
              <a:rPr lang="en-US" smtClean="0"/>
              <a:pPr/>
              <a:t>‹#›</a:t>
            </a:fld>
            <a:endParaRPr lang="en-US"/>
          </a:p>
        </p:txBody>
      </p:sp>
    </p:spTree>
    <p:extLst>
      <p:ext uri="{BB962C8B-B14F-4D97-AF65-F5344CB8AC3E}">
        <p14:creationId xmlns:p14="http://schemas.microsoft.com/office/powerpoint/2010/main" val="92902180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Lst>
  <p:txStyles>
    <p:titleStyle>
      <a:lvl1pPr algn="l" defTabSz="1218987" rtl="0" eaLnBrk="1" latinLnBrk="0" hangingPunct="1">
        <a:spcBef>
          <a:spcPct val="0"/>
        </a:spcBef>
        <a:buNone/>
        <a:defRPr sz="3600" kern="1200">
          <a:solidFill>
            <a:schemeClr val="tx1"/>
          </a:solidFill>
          <a:latin typeface="+mj-lt"/>
          <a:ea typeface="+mj-ea"/>
          <a:cs typeface="+mj-cs"/>
        </a:defRPr>
      </a:lvl1pPr>
    </p:titleStyle>
    <p:bodyStyle>
      <a:lvl1pPr marL="457120" indent="-457120" algn="l" defTabSz="1218987" rtl="0" eaLnBrk="1" latinLnBrk="0" hangingPunct="1">
        <a:spcBef>
          <a:spcPct val="20000"/>
        </a:spcBef>
        <a:buFont typeface="Arial" pitchFamily="34" charset="0"/>
        <a:buChar char="•"/>
        <a:defRPr sz="3600" kern="1200">
          <a:solidFill>
            <a:schemeClr val="tx1"/>
          </a:solidFill>
          <a:latin typeface="+mj-lt"/>
          <a:ea typeface="+mn-ea"/>
          <a:cs typeface="+mn-cs"/>
        </a:defRPr>
      </a:lvl1pPr>
      <a:lvl2pPr marL="990427" indent="-380933" algn="l" defTabSz="1218987" rtl="0" eaLnBrk="1" latinLnBrk="0" hangingPunct="1">
        <a:spcBef>
          <a:spcPct val="20000"/>
        </a:spcBef>
        <a:buFont typeface="Arial" pitchFamily="34" charset="0"/>
        <a:buChar char="–"/>
        <a:defRPr sz="3200" kern="1200">
          <a:solidFill>
            <a:schemeClr val="tx1"/>
          </a:solidFill>
          <a:latin typeface="+mj-lt"/>
          <a:ea typeface="+mn-ea"/>
          <a:cs typeface="+mn-cs"/>
        </a:defRPr>
      </a:lvl2pPr>
      <a:lvl3pPr marL="1523733" indent="-304747" algn="l" defTabSz="1218987" rtl="0" eaLnBrk="1" latinLnBrk="0" hangingPunct="1">
        <a:spcBef>
          <a:spcPct val="20000"/>
        </a:spcBef>
        <a:buFont typeface="Arial" pitchFamily="34" charset="0"/>
        <a:buChar char="•"/>
        <a:defRPr sz="2400" kern="1200">
          <a:solidFill>
            <a:schemeClr val="tx1"/>
          </a:solidFill>
          <a:latin typeface="+mj-lt"/>
          <a:ea typeface="+mn-ea"/>
          <a:cs typeface="+mn-cs"/>
        </a:defRPr>
      </a:lvl3pPr>
      <a:lvl4pPr marL="2133227"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4pPr>
      <a:lvl5pPr marL="2742720"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9.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23.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Layout" Target="../slideLayouts/slideLayout23.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9.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9.xml"/></Relationships>
</file>

<file path=ppt/slides/_rels/slide19.xml.rels><?xml version="1.0" encoding="UTF-8" standalone="yes"?>
<Relationships xmlns="http://schemas.openxmlformats.org/package/2006/relationships"><Relationship Id="rId3" Type="http://schemas.openxmlformats.org/officeDocument/2006/relationships/hyperlink" Target="https://help.sap.com/viewer/00f68c2e08b941f081002fd3691d86a7/release/en-US/afe93e3cf1414a7b8419baad11cc066e.html#loioafe93e3cf1414a7b8419baad11cc066e__data_resultlookup" TargetMode="External"/><Relationship Id="rId2" Type="http://schemas.openxmlformats.org/officeDocument/2006/relationships/image" Target="../media/image3.png"/><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png"/><Relationship Id="rId1" Type="http://schemas.openxmlformats.org/officeDocument/2006/relationships/slideLayout" Target="../slideLayouts/slideLayout23.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3.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3.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7" name="Rectangle 6"/>
          <p:cNvSpPr/>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 name="connsiteX4" fmla="*/ 0 w 12192000"/>
              <a:gd name="connsiteY4" fmla="*/ 0 h 6858000"/>
              <a:gd name="connsiteX0" fmla="*/ 0 w 12192000"/>
              <a:gd name="connsiteY0" fmla="*/ 0 h 6858000"/>
              <a:gd name="connsiteX1" fmla="*/ 12192000 w 12192000"/>
              <a:gd name="connsiteY1" fmla="*/ 0 h 6858000"/>
              <a:gd name="connsiteX2" fmla="*/ 8915400 w 12192000"/>
              <a:gd name="connsiteY2" fmla="*/ 4593771 h 6858000"/>
              <a:gd name="connsiteX3" fmla="*/ 0 w 12192000"/>
              <a:gd name="connsiteY3" fmla="*/ 6858000 h 6858000"/>
              <a:gd name="connsiteX4" fmla="*/ 0 w 1219200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858000">
                <a:moveTo>
                  <a:pt x="0" y="0"/>
                </a:moveTo>
                <a:lnTo>
                  <a:pt x="12192000" y="0"/>
                </a:lnTo>
                <a:lnTo>
                  <a:pt x="8915400" y="4593771"/>
                </a:lnTo>
                <a:lnTo>
                  <a:pt x="0" y="6858000"/>
                </a:lnTo>
                <a:lnTo>
                  <a:pt x="0" y="0"/>
                </a:lnTo>
                <a:close/>
              </a:path>
            </a:pathLst>
          </a:custGeom>
          <a:blipFill dpi="0" rotWithShape="1">
            <a:blip r:embed="rId3">
              <a:extLst>
                <a:ext uri="{BEBA8EAE-BF5A-486C-A8C5-ECC9F3942E4B}">
                  <a14:imgProps xmlns:a14="http://schemas.microsoft.com/office/drawing/2010/main">
                    <a14:imgLayer r:embed="rId4">
                      <a14:imgEffect>
                        <a14:brightnessContrast bright="-70000"/>
                      </a14:imgEffect>
                    </a14:imgLayer>
                  </a14:imgProps>
                </a:ex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p:cNvSpPr txBox="1"/>
          <p:nvPr/>
        </p:nvSpPr>
        <p:spPr>
          <a:xfrm>
            <a:off x="122712" y="154049"/>
            <a:ext cx="10205643" cy="923330"/>
          </a:xfrm>
          <a:prstGeom prst="rect">
            <a:avLst/>
          </a:prstGeom>
          <a:noFill/>
        </p:spPr>
        <p:txBody>
          <a:bodyPr wrap="square" rtlCol="0">
            <a:spAutoFit/>
          </a:bodyPr>
          <a:lstStyle/>
          <a:p>
            <a:r>
              <a:rPr lang="en-US" sz="5400" b="1" cap="all" spc="-150" dirty="0">
                <a:solidFill>
                  <a:schemeClr val="accent3"/>
                </a:solidFill>
              </a:rPr>
              <a:t>SAP Analytics cloud training</a:t>
            </a:r>
          </a:p>
        </p:txBody>
      </p:sp>
      <p:sp>
        <p:nvSpPr>
          <p:cNvPr id="5" name="TextBox 4"/>
          <p:cNvSpPr txBox="1"/>
          <p:nvPr/>
        </p:nvSpPr>
        <p:spPr>
          <a:xfrm>
            <a:off x="187367" y="2062424"/>
            <a:ext cx="6629399" cy="1200329"/>
          </a:xfrm>
          <a:prstGeom prst="rect">
            <a:avLst/>
          </a:prstGeom>
          <a:noFill/>
        </p:spPr>
        <p:txBody>
          <a:bodyPr wrap="square" rtlCol="0">
            <a:spAutoFit/>
          </a:bodyPr>
          <a:lstStyle/>
          <a:p>
            <a:r>
              <a:rPr lang="en-US" sz="3600" spc="-150">
                <a:solidFill>
                  <a:schemeClr val="bg1"/>
                </a:solidFill>
              </a:rPr>
              <a:t>Anubhav Oberoy</a:t>
            </a:r>
            <a:endParaRPr lang="en-US" sz="3600" spc="-150" dirty="0">
              <a:solidFill>
                <a:schemeClr val="bg1"/>
              </a:solidFill>
            </a:endParaRPr>
          </a:p>
          <a:p>
            <a:r>
              <a:rPr lang="en-US" sz="3600" spc="-150" dirty="0">
                <a:solidFill>
                  <a:schemeClr val="bg1"/>
                </a:solidFill>
              </a:rPr>
              <a:t>Day 7</a:t>
            </a:r>
          </a:p>
        </p:txBody>
      </p:sp>
    </p:spTree>
    <p:extLst>
      <p:ext uri="{BB962C8B-B14F-4D97-AF65-F5344CB8AC3E}">
        <p14:creationId xmlns:p14="http://schemas.microsoft.com/office/powerpoint/2010/main" val="6981286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3309076-42D5-1865-E12D-562955C97C37}"/>
              </a:ext>
            </a:extLst>
          </p:cNvPr>
          <p:cNvSpPr txBox="1"/>
          <p:nvPr/>
        </p:nvSpPr>
        <p:spPr>
          <a:xfrm>
            <a:off x="191344" y="141825"/>
            <a:ext cx="11377264" cy="553998"/>
          </a:xfrm>
          <a:prstGeom prst="rect">
            <a:avLst/>
          </a:prstGeom>
          <a:noFill/>
        </p:spPr>
        <p:txBody>
          <a:bodyPr wrap="square" lIns="0" tIns="0" rIns="0" bIns="0" rtlCol="0" anchor="ctr">
            <a:spAutoFit/>
          </a:bodyPr>
          <a:lstStyle/>
          <a:p>
            <a:pPr>
              <a:lnSpc>
                <a:spcPct val="90000"/>
              </a:lnSpc>
            </a:pPr>
            <a:r>
              <a:rPr lang="en-US" sz="4000" b="1" dirty="0">
                <a:solidFill>
                  <a:schemeClr val="accent1"/>
                </a:solidFill>
                <a:latin typeface="Cooper Black" panose="0208090404030B020404" pitchFamily="18" charset="0"/>
              </a:rPr>
              <a:t>Use case 2</a:t>
            </a:r>
            <a:endParaRPr lang="en-IN" sz="4000" b="1" dirty="0">
              <a:solidFill>
                <a:schemeClr val="accent1"/>
              </a:solidFill>
              <a:latin typeface="Cooper Black" panose="0208090404030B020404" pitchFamily="18" charset="0"/>
            </a:endParaRPr>
          </a:p>
        </p:txBody>
      </p:sp>
      <p:pic>
        <p:nvPicPr>
          <p:cNvPr id="3" name="Picture 2">
            <a:extLst>
              <a:ext uri="{FF2B5EF4-FFF2-40B4-BE49-F238E27FC236}">
                <a16:creationId xmlns:a16="http://schemas.microsoft.com/office/drawing/2014/main" id="{222140CB-E9BD-A33E-9AF3-6DC03495B9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712624" y="6758"/>
            <a:ext cx="417196" cy="412067"/>
          </a:xfrm>
          <a:prstGeom prst="rect">
            <a:avLst/>
          </a:prstGeom>
        </p:spPr>
      </p:pic>
      <p:sp>
        <p:nvSpPr>
          <p:cNvPr id="4" name="TextBox 3">
            <a:extLst>
              <a:ext uri="{FF2B5EF4-FFF2-40B4-BE49-F238E27FC236}">
                <a16:creationId xmlns:a16="http://schemas.microsoft.com/office/drawing/2014/main" id="{1D476F02-4BAC-8B0D-045B-B75A9B911740}"/>
              </a:ext>
            </a:extLst>
          </p:cNvPr>
          <p:cNvSpPr txBox="1"/>
          <p:nvPr/>
        </p:nvSpPr>
        <p:spPr>
          <a:xfrm>
            <a:off x="185923" y="764704"/>
            <a:ext cx="11886741" cy="1631216"/>
          </a:xfrm>
          <a:prstGeom prst="rect">
            <a:avLst/>
          </a:prstGeom>
          <a:noFill/>
        </p:spPr>
        <p:txBody>
          <a:bodyPr wrap="square" rtlCol="0">
            <a:spAutoFit/>
          </a:bodyPr>
          <a:lstStyle/>
          <a:p>
            <a:r>
              <a:rPr lang="en-US" sz="2000" dirty="0"/>
              <a:t>We would like observe the impact of market growth, price index, growth rate on our net revenue. VDT is just a representation of account dimensions connected together. All the calculations related to VDT are going to be done inside the MODEL.</a:t>
            </a:r>
          </a:p>
          <a:p>
            <a:r>
              <a:rPr lang="en-US" sz="2000" dirty="0"/>
              <a:t>Gross Sales = Quantity (~</a:t>
            </a:r>
            <a:r>
              <a:rPr lang="en-US" sz="2000" dirty="0" err="1"/>
              <a:t>MarketGrowth</a:t>
            </a:r>
            <a:r>
              <a:rPr lang="en-US" sz="2000" dirty="0"/>
              <a:t>, ~</a:t>
            </a:r>
            <a:r>
              <a:rPr lang="en-US" sz="2000" dirty="0" err="1"/>
              <a:t>SalesAmbition</a:t>
            </a:r>
            <a:r>
              <a:rPr lang="en-US" sz="2000" dirty="0"/>
              <a:t>) X Price (~</a:t>
            </a:r>
            <a:r>
              <a:rPr lang="en-US" sz="2000" dirty="0" err="1"/>
              <a:t>PriceIndex</a:t>
            </a:r>
            <a:r>
              <a:rPr lang="en-US" sz="2000" dirty="0"/>
              <a:t>)</a:t>
            </a:r>
          </a:p>
          <a:p>
            <a:r>
              <a:rPr lang="en-US" sz="2000" dirty="0"/>
              <a:t>Net Sales = gross Sales – Discount (~Discount %)</a:t>
            </a:r>
            <a:endParaRPr lang="en-IN" sz="2000" dirty="0"/>
          </a:p>
        </p:txBody>
      </p:sp>
      <p:sp>
        <p:nvSpPr>
          <p:cNvPr id="5" name="TextBox 4">
            <a:extLst>
              <a:ext uri="{FF2B5EF4-FFF2-40B4-BE49-F238E27FC236}">
                <a16:creationId xmlns:a16="http://schemas.microsoft.com/office/drawing/2014/main" id="{2126F35F-25C1-5A6A-0791-F7DED3DF3677}"/>
              </a:ext>
            </a:extLst>
          </p:cNvPr>
          <p:cNvSpPr txBox="1"/>
          <p:nvPr/>
        </p:nvSpPr>
        <p:spPr>
          <a:xfrm>
            <a:off x="5002005" y="6505164"/>
            <a:ext cx="2187991" cy="276999"/>
          </a:xfrm>
          <a:prstGeom prst="rect">
            <a:avLst/>
          </a:prstGeom>
          <a:noFill/>
        </p:spPr>
        <p:txBody>
          <a:bodyPr wrap="square" rtlCol="0">
            <a:spAutoFit/>
          </a:bodyPr>
          <a:lstStyle/>
          <a:p>
            <a:r>
              <a:rPr lang="en-US" sz="1200" dirty="0"/>
              <a:t>www.anubhavtrainings.com</a:t>
            </a:r>
            <a:endParaRPr lang="en-IN" sz="1200" dirty="0"/>
          </a:p>
        </p:txBody>
      </p:sp>
      <p:sp>
        <p:nvSpPr>
          <p:cNvPr id="6" name="Rectangle 5">
            <a:extLst>
              <a:ext uri="{FF2B5EF4-FFF2-40B4-BE49-F238E27FC236}">
                <a16:creationId xmlns:a16="http://schemas.microsoft.com/office/drawing/2014/main" id="{6863C26D-A1FC-D92E-D6E6-955579174CFC}"/>
              </a:ext>
            </a:extLst>
          </p:cNvPr>
          <p:cNvSpPr/>
          <p:nvPr/>
        </p:nvSpPr>
        <p:spPr>
          <a:xfrm>
            <a:off x="9034453" y="2348880"/>
            <a:ext cx="2088232" cy="72008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effectLst>
                  <a:outerShdw blurRad="38100" dist="38100" dir="2700000" algn="tl">
                    <a:srgbClr val="000000">
                      <a:alpha val="43137"/>
                    </a:srgbClr>
                  </a:outerShdw>
                </a:effectLst>
              </a:rPr>
              <a:t>Price Index</a:t>
            </a:r>
          </a:p>
        </p:txBody>
      </p:sp>
      <p:sp>
        <p:nvSpPr>
          <p:cNvPr id="7" name="Rectangle 6">
            <a:extLst>
              <a:ext uri="{FF2B5EF4-FFF2-40B4-BE49-F238E27FC236}">
                <a16:creationId xmlns:a16="http://schemas.microsoft.com/office/drawing/2014/main" id="{DDD3B674-1701-F277-D24B-E2BF55EC82B3}"/>
              </a:ext>
            </a:extLst>
          </p:cNvPr>
          <p:cNvSpPr/>
          <p:nvPr/>
        </p:nvSpPr>
        <p:spPr>
          <a:xfrm>
            <a:off x="5663952" y="2348880"/>
            <a:ext cx="2088232"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effectLst>
                  <a:outerShdw blurRad="38100" dist="38100" dir="2700000" algn="tl">
                    <a:srgbClr val="000000">
                      <a:alpha val="43137"/>
                    </a:srgbClr>
                  </a:outerShdw>
                </a:effectLst>
              </a:rPr>
              <a:t>Price</a:t>
            </a:r>
          </a:p>
        </p:txBody>
      </p:sp>
      <p:cxnSp>
        <p:nvCxnSpPr>
          <p:cNvPr id="9" name="Straight Arrow Connector 8">
            <a:extLst>
              <a:ext uri="{FF2B5EF4-FFF2-40B4-BE49-F238E27FC236}">
                <a16:creationId xmlns:a16="http://schemas.microsoft.com/office/drawing/2014/main" id="{8E301BA3-E852-0040-51BD-92D8BFEDCCA5}"/>
              </a:ext>
            </a:extLst>
          </p:cNvPr>
          <p:cNvCxnSpPr>
            <a:stCxn id="6" idx="1"/>
            <a:endCxn id="7" idx="3"/>
          </p:cNvCxnSpPr>
          <p:nvPr/>
        </p:nvCxnSpPr>
        <p:spPr>
          <a:xfrm flipH="1">
            <a:off x="7752185" y="2708920"/>
            <a:ext cx="128226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AFE23FB4-B0F0-B094-6516-D9519E69AE94}"/>
              </a:ext>
            </a:extLst>
          </p:cNvPr>
          <p:cNvSpPr/>
          <p:nvPr/>
        </p:nvSpPr>
        <p:spPr>
          <a:xfrm>
            <a:off x="9034453" y="3677093"/>
            <a:ext cx="2088232" cy="72008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effectLst>
                  <a:outerShdw blurRad="38100" dist="38100" dir="2700000" algn="tl">
                    <a:srgbClr val="000000">
                      <a:alpha val="43137"/>
                    </a:srgbClr>
                  </a:outerShdw>
                </a:effectLst>
              </a:rPr>
              <a:t>Growth Rate</a:t>
            </a:r>
          </a:p>
        </p:txBody>
      </p:sp>
      <p:sp>
        <p:nvSpPr>
          <p:cNvPr id="11" name="Rectangle 10">
            <a:extLst>
              <a:ext uri="{FF2B5EF4-FFF2-40B4-BE49-F238E27FC236}">
                <a16:creationId xmlns:a16="http://schemas.microsoft.com/office/drawing/2014/main" id="{903EE491-E8D6-CF95-96F5-90C4C0E5F5D8}"/>
              </a:ext>
            </a:extLst>
          </p:cNvPr>
          <p:cNvSpPr/>
          <p:nvPr/>
        </p:nvSpPr>
        <p:spPr>
          <a:xfrm>
            <a:off x="9034453" y="4747535"/>
            <a:ext cx="2088232" cy="72008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effectLst>
                  <a:outerShdw blurRad="38100" dist="38100" dir="2700000" algn="tl">
                    <a:srgbClr val="000000">
                      <a:alpha val="43137"/>
                    </a:srgbClr>
                  </a:outerShdw>
                </a:effectLst>
              </a:rPr>
              <a:t>Sales Ambition %</a:t>
            </a:r>
          </a:p>
        </p:txBody>
      </p:sp>
      <p:sp>
        <p:nvSpPr>
          <p:cNvPr id="12" name="Rectangle 11">
            <a:extLst>
              <a:ext uri="{FF2B5EF4-FFF2-40B4-BE49-F238E27FC236}">
                <a16:creationId xmlns:a16="http://schemas.microsoft.com/office/drawing/2014/main" id="{BFFA1D87-2984-2F7B-E73F-647F6AEBD96C}"/>
              </a:ext>
            </a:extLst>
          </p:cNvPr>
          <p:cNvSpPr/>
          <p:nvPr/>
        </p:nvSpPr>
        <p:spPr>
          <a:xfrm>
            <a:off x="5647365" y="4209615"/>
            <a:ext cx="2088232"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effectLst>
                  <a:outerShdw blurRad="38100" dist="38100" dir="2700000" algn="tl">
                    <a:srgbClr val="000000">
                      <a:alpha val="43137"/>
                    </a:srgbClr>
                  </a:outerShdw>
                </a:effectLst>
              </a:rPr>
              <a:t>Quantity</a:t>
            </a:r>
          </a:p>
        </p:txBody>
      </p:sp>
      <p:cxnSp>
        <p:nvCxnSpPr>
          <p:cNvPr id="14" name="Connector: Elbow 13">
            <a:extLst>
              <a:ext uri="{FF2B5EF4-FFF2-40B4-BE49-F238E27FC236}">
                <a16:creationId xmlns:a16="http://schemas.microsoft.com/office/drawing/2014/main" id="{AC794AE6-BA63-C9D1-AD3F-781F4B3520EE}"/>
              </a:ext>
            </a:extLst>
          </p:cNvPr>
          <p:cNvCxnSpPr>
            <a:stCxn id="10" idx="1"/>
          </p:cNvCxnSpPr>
          <p:nvPr/>
        </p:nvCxnSpPr>
        <p:spPr>
          <a:xfrm rot="10800000" flipV="1">
            <a:off x="7735597" y="4037133"/>
            <a:ext cx="1298856" cy="36004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Connector: Elbow 15">
            <a:extLst>
              <a:ext uri="{FF2B5EF4-FFF2-40B4-BE49-F238E27FC236}">
                <a16:creationId xmlns:a16="http://schemas.microsoft.com/office/drawing/2014/main" id="{266269A7-3B82-B072-9F19-410DF1F24616}"/>
              </a:ext>
            </a:extLst>
          </p:cNvPr>
          <p:cNvCxnSpPr>
            <a:stCxn id="11" idx="1"/>
            <a:endCxn id="12" idx="3"/>
          </p:cNvCxnSpPr>
          <p:nvPr/>
        </p:nvCxnSpPr>
        <p:spPr>
          <a:xfrm rot="10800000">
            <a:off x="7735597" y="4569655"/>
            <a:ext cx="1298856" cy="53792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2F95B1FD-E0E9-F9D1-403F-1E5F7760AC61}"/>
              </a:ext>
            </a:extLst>
          </p:cNvPr>
          <p:cNvSpPr/>
          <p:nvPr/>
        </p:nvSpPr>
        <p:spPr>
          <a:xfrm>
            <a:off x="2625741" y="3198320"/>
            <a:ext cx="2088232"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effectLst>
                  <a:outerShdw blurRad="38100" dist="38100" dir="2700000" algn="tl">
                    <a:srgbClr val="000000">
                      <a:alpha val="43137"/>
                    </a:srgbClr>
                  </a:outerShdw>
                </a:effectLst>
              </a:rPr>
              <a:t>Gross Sales</a:t>
            </a:r>
          </a:p>
        </p:txBody>
      </p:sp>
      <p:cxnSp>
        <p:nvCxnSpPr>
          <p:cNvPr id="19" name="Connector: Elbow 18">
            <a:extLst>
              <a:ext uri="{FF2B5EF4-FFF2-40B4-BE49-F238E27FC236}">
                <a16:creationId xmlns:a16="http://schemas.microsoft.com/office/drawing/2014/main" id="{BDDE6B24-CA8A-1982-0F5C-DBE0EE83D65A}"/>
              </a:ext>
            </a:extLst>
          </p:cNvPr>
          <p:cNvCxnSpPr>
            <a:stCxn id="7" idx="1"/>
          </p:cNvCxnSpPr>
          <p:nvPr/>
        </p:nvCxnSpPr>
        <p:spPr>
          <a:xfrm rot="10800000" flipV="1">
            <a:off x="4713975" y="2708920"/>
            <a:ext cx="949979" cy="72008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Connector: Elbow 20">
            <a:extLst>
              <a:ext uri="{FF2B5EF4-FFF2-40B4-BE49-F238E27FC236}">
                <a16:creationId xmlns:a16="http://schemas.microsoft.com/office/drawing/2014/main" id="{EF0CD04F-280C-8756-69C0-E07CF52A1674}"/>
              </a:ext>
            </a:extLst>
          </p:cNvPr>
          <p:cNvCxnSpPr>
            <a:stCxn id="12" idx="1"/>
            <a:endCxn id="17" idx="3"/>
          </p:cNvCxnSpPr>
          <p:nvPr/>
        </p:nvCxnSpPr>
        <p:spPr>
          <a:xfrm rot="10800000">
            <a:off x="4713973" y="3558362"/>
            <a:ext cx="933392" cy="101129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0F9208A0-0F03-C55C-583B-8022F23137BB}"/>
              </a:ext>
            </a:extLst>
          </p:cNvPr>
          <p:cNvSpPr/>
          <p:nvPr/>
        </p:nvSpPr>
        <p:spPr>
          <a:xfrm>
            <a:off x="748112" y="4418755"/>
            <a:ext cx="1445583"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effectLst>
                  <a:outerShdw blurRad="38100" dist="38100" dir="2700000" algn="tl">
                    <a:srgbClr val="000000">
                      <a:alpha val="43137"/>
                    </a:srgbClr>
                  </a:outerShdw>
                </a:effectLst>
              </a:rPr>
              <a:t>Net Sales</a:t>
            </a:r>
          </a:p>
        </p:txBody>
      </p:sp>
      <p:cxnSp>
        <p:nvCxnSpPr>
          <p:cNvPr id="24" name="Connector: Elbow 23">
            <a:extLst>
              <a:ext uri="{FF2B5EF4-FFF2-40B4-BE49-F238E27FC236}">
                <a16:creationId xmlns:a16="http://schemas.microsoft.com/office/drawing/2014/main" id="{FB6A6970-DA9E-EC68-6FB5-410C1EFA4978}"/>
              </a:ext>
            </a:extLst>
          </p:cNvPr>
          <p:cNvCxnSpPr>
            <a:stCxn id="17" idx="2"/>
          </p:cNvCxnSpPr>
          <p:nvPr/>
        </p:nvCxnSpPr>
        <p:spPr>
          <a:xfrm rot="5400000">
            <a:off x="2606150" y="3505947"/>
            <a:ext cx="651255" cy="1476163"/>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58A97739-BDEB-DA88-4999-84AF8A6235DC}"/>
              </a:ext>
            </a:extLst>
          </p:cNvPr>
          <p:cNvSpPr/>
          <p:nvPr/>
        </p:nvSpPr>
        <p:spPr>
          <a:xfrm>
            <a:off x="5647365" y="5868563"/>
            <a:ext cx="2088232"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effectLst>
                  <a:outerShdw blurRad="38100" dist="38100" dir="2700000" algn="tl">
                    <a:srgbClr val="000000">
                      <a:alpha val="43137"/>
                    </a:srgbClr>
                  </a:outerShdw>
                </a:effectLst>
              </a:rPr>
              <a:t>Discount</a:t>
            </a:r>
          </a:p>
        </p:txBody>
      </p:sp>
      <p:sp>
        <p:nvSpPr>
          <p:cNvPr id="26" name="Rectangle 25">
            <a:extLst>
              <a:ext uri="{FF2B5EF4-FFF2-40B4-BE49-F238E27FC236}">
                <a16:creationId xmlns:a16="http://schemas.microsoft.com/office/drawing/2014/main" id="{A48BA698-B682-0071-0A53-7D121C1127FF}"/>
              </a:ext>
            </a:extLst>
          </p:cNvPr>
          <p:cNvSpPr/>
          <p:nvPr/>
        </p:nvSpPr>
        <p:spPr>
          <a:xfrm>
            <a:off x="9034453" y="5877272"/>
            <a:ext cx="2088232" cy="72008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effectLst>
                  <a:outerShdw blurRad="38100" dist="38100" dir="2700000" algn="tl">
                    <a:srgbClr val="000000">
                      <a:alpha val="43137"/>
                    </a:srgbClr>
                  </a:outerShdw>
                </a:effectLst>
              </a:rPr>
              <a:t>Discount %</a:t>
            </a:r>
          </a:p>
        </p:txBody>
      </p:sp>
      <p:cxnSp>
        <p:nvCxnSpPr>
          <p:cNvPr id="28" name="Straight Arrow Connector 27">
            <a:extLst>
              <a:ext uri="{FF2B5EF4-FFF2-40B4-BE49-F238E27FC236}">
                <a16:creationId xmlns:a16="http://schemas.microsoft.com/office/drawing/2014/main" id="{086954D1-421B-BAFB-2B9F-070579BA1E39}"/>
              </a:ext>
            </a:extLst>
          </p:cNvPr>
          <p:cNvCxnSpPr>
            <a:stCxn id="26" idx="1"/>
            <a:endCxn id="25" idx="3"/>
          </p:cNvCxnSpPr>
          <p:nvPr/>
        </p:nvCxnSpPr>
        <p:spPr>
          <a:xfrm flipH="1" flipV="1">
            <a:off x="7735597" y="6228604"/>
            <a:ext cx="1298856" cy="87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Connector: Elbow 29">
            <a:extLst>
              <a:ext uri="{FF2B5EF4-FFF2-40B4-BE49-F238E27FC236}">
                <a16:creationId xmlns:a16="http://schemas.microsoft.com/office/drawing/2014/main" id="{174EE0BA-7FEA-D848-5110-251E44FFC0F1}"/>
              </a:ext>
            </a:extLst>
          </p:cNvPr>
          <p:cNvCxnSpPr>
            <a:stCxn id="25" idx="1"/>
            <a:endCxn id="22" idx="3"/>
          </p:cNvCxnSpPr>
          <p:nvPr/>
        </p:nvCxnSpPr>
        <p:spPr>
          <a:xfrm rot="10800000">
            <a:off x="2193696" y="4778795"/>
            <a:ext cx="3453671" cy="144980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7194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0279" y="41354"/>
            <a:ext cx="10969943" cy="711081"/>
          </a:xfrm>
        </p:spPr>
        <p:txBody>
          <a:bodyPr>
            <a:noAutofit/>
          </a:bodyPr>
          <a:lstStyle/>
          <a:p>
            <a:r>
              <a:rPr lang="en-IN" dirty="0">
                <a:solidFill>
                  <a:schemeClr val="tx2">
                    <a:lumMod val="60000"/>
                    <a:lumOff val="40000"/>
                  </a:schemeClr>
                </a:solidFill>
                <a:latin typeface="Patua One" pitchFamily="2" charset="0"/>
              </a:rPr>
              <a:t>VDT – Node Config</a:t>
            </a:r>
          </a:p>
        </p:txBody>
      </p:sp>
      <p:sp>
        <p:nvSpPr>
          <p:cNvPr id="37" name="TextBox 36">
            <a:extLst>
              <a:ext uri="{FF2B5EF4-FFF2-40B4-BE49-F238E27FC236}">
                <a16:creationId xmlns:a16="http://schemas.microsoft.com/office/drawing/2014/main" id="{E8CAC22F-1542-4031-BC6C-A16989886504}"/>
              </a:ext>
            </a:extLst>
          </p:cNvPr>
          <p:cNvSpPr txBox="1"/>
          <p:nvPr/>
        </p:nvSpPr>
        <p:spPr>
          <a:xfrm>
            <a:off x="4943872" y="6550224"/>
            <a:ext cx="3456384" cy="307777"/>
          </a:xfrm>
          <a:prstGeom prst="rect">
            <a:avLst/>
          </a:prstGeom>
          <a:noFill/>
        </p:spPr>
        <p:txBody>
          <a:bodyPr wrap="square" rtlCol="0">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Arial Rounded MT Bold" panose="020F0704030504030204" pitchFamily="34" charset="0"/>
                <a:ea typeface="Arial Unicode MS" panose="020B0604020202020204" pitchFamily="34" charset="-128"/>
                <a:cs typeface="Arial Unicode MS" panose="020B0604020202020204" pitchFamily="34" charset="-128"/>
              </a:rPr>
              <a:t>www.anubhavtrainings.com</a:t>
            </a:r>
            <a:endParaRPr kumimoji="0" lang="en-IN" sz="1400" b="1" i="0" u="none" strike="noStrike" kern="1200" cap="none" spc="0" normalizeH="0" baseline="0" noProof="0" dirty="0">
              <a:ln>
                <a:noFill/>
              </a:ln>
              <a:solidFill>
                <a:prstClr val="black"/>
              </a:solidFill>
              <a:effectLst/>
              <a:uLnTx/>
              <a:uFillTx/>
              <a:latin typeface="Arial Rounded MT Bold" panose="020F0704030504030204" pitchFamily="34" charset="0"/>
              <a:ea typeface="Arial Unicode MS" panose="020B0604020202020204" pitchFamily="34" charset="-128"/>
              <a:cs typeface="Arial Unicode MS" panose="020B0604020202020204" pitchFamily="34" charset="-128"/>
            </a:endParaRPr>
          </a:p>
        </p:txBody>
      </p:sp>
      <p:pic>
        <p:nvPicPr>
          <p:cNvPr id="40" name="Picture 39">
            <a:extLst>
              <a:ext uri="{FF2B5EF4-FFF2-40B4-BE49-F238E27FC236}">
                <a16:creationId xmlns:a16="http://schemas.microsoft.com/office/drawing/2014/main" id="{DA60E6FB-8C44-4FEB-B6E9-83DA90856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4393" y="106009"/>
            <a:ext cx="2335203" cy="762895"/>
          </a:xfrm>
          <a:prstGeom prst="rect">
            <a:avLst/>
          </a:prstGeom>
        </p:spPr>
      </p:pic>
      <p:cxnSp>
        <p:nvCxnSpPr>
          <p:cNvPr id="41" name="Straight Connector 40">
            <a:extLst>
              <a:ext uri="{FF2B5EF4-FFF2-40B4-BE49-F238E27FC236}">
                <a16:creationId xmlns:a16="http://schemas.microsoft.com/office/drawing/2014/main" id="{3B3B7D73-CAE9-45AC-ACCE-FAEF4E505C7A}"/>
              </a:ext>
            </a:extLst>
          </p:cNvPr>
          <p:cNvCxnSpPr/>
          <p:nvPr/>
        </p:nvCxnSpPr>
        <p:spPr>
          <a:xfrm>
            <a:off x="1588" y="764704"/>
            <a:ext cx="6479584" cy="0"/>
          </a:xfrm>
          <a:prstGeom prst="line">
            <a:avLst/>
          </a:prstGeom>
        </p:spPr>
        <p:style>
          <a:lnRef idx="2">
            <a:schemeClr val="accent6"/>
          </a:lnRef>
          <a:fillRef idx="0">
            <a:schemeClr val="accent6"/>
          </a:fillRef>
          <a:effectRef idx="1">
            <a:schemeClr val="accent6"/>
          </a:effectRef>
          <a:fontRef idx="minor">
            <a:schemeClr val="tx1"/>
          </a:fontRef>
        </p:style>
      </p:cxnSp>
      <p:sp>
        <p:nvSpPr>
          <p:cNvPr id="7" name="TextBox 6">
            <a:extLst>
              <a:ext uri="{FF2B5EF4-FFF2-40B4-BE49-F238E27FC236}">
                <a16:creationId xmlns:a16="http://schemas.microsoft.com/office/drawing/2014/main" id="{B3365D75-9289-4388-A1FF-2E650D85DA64}"/>
              </a:ext>
            </a:extLst>
          </p:cNvPr>
          <p:cNvSpPr txBox="1"/>
          <p:nvPr/>
        </p:nvSpPr>
        <p:spPr>
          <a:xfrm>
            <a:off x="139959" y="939313"/>
            <a:ext cx="11819637" cy="1754326"/>
          </a:xfrm>
          <a:prstGeom prst="rect">
            <a:avLst/>
          </a:prstGeom>
          <a:noFill/>
        </p:spPr>
        <p:txBody>
          <a:bodyPr wrap="square">
            <a:spAutoFit/>
          </a:bodyPr>
          <a:lstStyle/>
          <a:p>
            <a:pPr algn="l"/>
            <a:r>
              <a:rPr lang="en-US" sz="1800" b="0" i="0" u="none" strike="noStrike" baseline="0" dirty="0">
                <a:solidFill>
                  <a:srgbClr val="000000"/>
                </a:solidFill>
                <a:latin typeface="ArialMT"/>
              </a:rPr>
              <a:t>A VDT is built by adding multiple nodes to the Node</a:t>
            </a:r>
          </a:p>
          <a:p>
            <a:pPr algn="l"/>
            <a:r>
              <a:rPr lang="en-US" sz="1800" b="0" i="0" u="none" strike="noStrike" baseline="0" dirty="0">
                <a:solidFill>
                  <a:srgbClr val="000000"/>
                </a:solidFill>
                <a:latin typeface="ArialMT"/>
              </a:rPr>
              <a:t>List in the builder panel</a:t>
            </a:r>
          </a:p>
          <a:p>
            <a:pPr algn="l"/>
            <a:r>
              <a:rPr lang="en-US" sz="1800" b="0" i="0" u="none" strike="noStrike" baseline="0" dirty="0">
                <a:solidFill>
                  <a:srgbClr val="F1AC00"/>
                </a:solidFill>
                <a:latin typeface="Wingdings-Regular"/>
              </a:rPr>
              <a:t>▪ </a:t>
            </a:r>
            <a:r>
              <a:rPr lang="en-US" sz="1800" b="0" i="0" u="none" strike="noStrike" baseline="0" dirty="0">
                <a:solidFill>
                  <a:srgbClr val="000000"/>
                </a:solidFill>
                <a:latin typeface="ArialMT"/>
              </a:rPr>
              <a:t>Each new node will inherit the default node configuration</a:t>
            </a:r>
          </a:p>
          <a:p>
            <a:pPr algn="l"/>
            <a:r>
              <a:rPr lang="en-US" sz="1800" b="0" i="0" u="none" strike="noStrike" baseline="0" dirty="0">
                <a:solidFill>
                  <a:srgbClr val="F1AC00"/>
                </a:solidFill>
                <a:latin typeface="Wingdings-Regular"/>
              </a:rPr>
              <a:t>▪ </a:t>
            </a:r>
            <a:r>
              <a:rPr lang="en-US" sz="1800" b="0" i="0" u="none" strike="noStrike" baseline="0" dirty="0">
                <a:solidFill>
                  <a:srgbClr val="000000"/>
                </a:solidFill>
                <a:latin typeface="ArialMT"/>
              </a:rPr>
              <a:t>The configuration can be adjusted for each individual node</a:t>
            </a:r>
          </a:p>
          <a:p>
            <a:pPr algn="l"/>
            <a:r>
              <a:rPr lang="en-US" sz="1800" b="0" i="0" u="none" strike="noStrike" baseline="0" dirty="0">
                <a:solidFill>
                  <a:srgbClr val="F1AC00"/>
                </a:solidFill>
                <a:latin typeface="Wingdings-Regular"/>
              </a:rPr>
              <a:t>▪ </a:t>
            </a:r>
            <a:r>
              <a:rPr lang="en-US" sz="1800" b="0" i="0" u="none" strike="noStrike" baseline="0" dirty="0">
                <a:solidFill>
                  <a:srgbClr val="000000"/>
                </a:solidFill>
                <a:latin typeface="ArialMT"/>
              </a:rPr>
              <a:t>The (visual) relation between the nodes is configured via parent/child properties of each node</a:t>
            </a:r>
          </a:p>
          <a:p>
            <a:pPr algn="l"/>
            <a:r>
              <a:rPr lang="en-US" sz="1800" b="0" i="0" u="none" strike="noStrike" baseline="0" dirty="0">
                <a:solidFill>
                  <a:srgbClr val="F1AC00"/>
                </a:solidFill>
                <a:latin typeface="Wingdings-Regular"/>
              </a:rPr>
              <a:t>▪ </a:t>
            </a:r>
            <a:r>
              <a:rPr lang="en-US" sz="1800" b="0" i="0" u="none" strike="noStrike" baseline="0" dirty="0">
                <a:solidFill>
                  <a:srgbClr val="000000"/>
                </a:solidFill>
                <a:latin typeface="ArialMT"/>
              </a:rPr>
              <a:t>Parent/child nodes are other existing nodes from the node list</a:t>
            </a:r>
            <a:endParaRPr lang="en-US" dirty="0"/>
          </a:p>
        </p:txBody>
      </p:sp>
      <p:pic>
        <p:nvPicPr>
          <p:cNvPr id="4" name="Picture 3">
            <a:extLst>
              <a:ext uri="{FF2B5EF4-FFF2-40B4-BE49-F238E27FC236}">
                <a16:creationId xmlns:a16="http://schemas.microsoft.com/office/drawing/2014/main" id="{89175219-CC96-48E1-BD7A-2FABA7DF5FE9}"/>
              </a:ext>
            </a:extLst>
          </p:cNvPr>
          <p:cNvPicPr>
            <a:picLocks noChangeAspect="1"/>
          </p:cNvPicPr>
          <p:nvPr/>
        </p:nvPicPr>
        <p:blipFill>
          <a:blip r:embed="rId3"/>
          <a:stretch>
            <a:fillRect/>
          </a:stretch>
        </p:blipFill>
        <p:spPr>
          <a:xfrm>
            <a:off x="9040883" y="2381422"/>
            <a:ext cx="2918713" cy="4435224"/>
          </a:xfrm>
          <a:prstGeom prst="rect">
            <a:avLst/>
          </a:prstGeom>
        </p:spPr>
      </p:pic>
    </p:spTree>
    <p:extLst>
      <p:ext uri="{BB962C8B-B14F-4D97-AF65-F5344CB8AC3E}">
        <p14:creationId xmlns:p14="http://schemas.microsoft.com/office/powerpoint/2010/main" val="3873749389"/>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0279" y="41354"/>
            <a:ext cx="10969943" cy="711081"/>
          </a:xfrm>
        </p:spPr>
        <p:txBody>
          <a:bodyPr>
            <a:noAutofit/>
          </a:bodyPr>
          <a:lstStyle/>
          <a:p>
            <a:r>
              <a:rPr lang="en-IN" dirty="0">
                <a:solidFill>
                  <a:schemeClr val="tx2">
                    <a:lumMod val="60000"/>
                    <a:lumOff val="40000"/>
                  </a:schemeClr>
                </a:solidFill>
                <a:latin typeface="Patua One" pitchFamily="2" charset="0"/>
              </a:rPr>
              <a:t>VDT</a:t>
            </a:r>
          </a:p>
        </p:txBody>
      </p:sp>
      <p:sp>
        <p:nvSpPr>
          <p:cNvPr id="37" name="TextBox 36">
            <a:extLst>
              <a:ext uri="{FF2B5EF4-FFF2-40B4-BE49-F238E27FC236}">
                <a16:creationId xmlns:a16="http://schemas.microsoft.com/office/drawing/2014/main" id="{E8CAC22F-1542-4031-BC6C-A16989886504}"/>
              </a:ext>
            </a:extLst>
          </p:cNvPr>
          <p:cNvSpPr txBox="1"/>
          <p:nvPr/>
        </p:nvSpPr>
        <p:spPr>
          <a:xfrm>
            <a:off x="4943872" y="6550224"/>
            <a:ext cx="3456384" cy="307777"/>
          </a:xfrm>
          <a:prstGeom prst="rect">
            <a:avLst/>
          </a:prstGeom>
          <a:noFill/>
        </p:spPr>
        <p:txBody>
          <a:bodyPr wrap="square" rtlCol="0">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Arial Rounded MT Bold" panose="020F0704030504030204" pitchFamily="34" charset="0"/>
                <a:ea typeface="Arial Unicode MS" panose="020B0604020202020204" pitchFamily="34" charset="-128"/>
                <a:cs typeface="Arial Unicode MS" panose="020B0604020202020204" pitchFamily="34" charset="-128"/>
              </a:rPr>
              <a:t>www.anubhavtrainings.com</a:t>
            </a:r>
            <a:endParaRPr kumimoji="0" lang="en-IN" sz="1400" b="1" i="0" u="none" strike="noStrike" kern="1200" cap="none" spc="0" normalizeH="0" baseline="0" noProof="0" dirty="0">
              <a:ln>
                <a:noFill/>
              </a:ln>
              <a:solidFill>
                <a:prstClr val="black"/>
              </a:solidFill>
              <a:effectLst/>
              <a:uLnTx/>
              <a:uFillTx/>
              <a:latin typeface="Arial Rounded MT Bold" panose="020F0704030504030204" pitchFamily="34" charset="0"/>
              <a:ea typeface="Arial Unicode MS" panose="020B0604020202020204" pitchFamily="34" charset="-128"/>
              <a:cs typeface="Arial Unicode MS" panose="020B0604020202020204" pitchFamily="34" charset="-128"/>
            </a:endParaRPr>
          </a:p>
        </p:txBody>
      </p:sp>
      <p:pic>
        <p:nvPicPr>
          <p:cNvPr id="40" name="Picture 39">
            <a:extLst>
              <a:ext uri="{FF2B5EF4-FFF2-40B4-BE49-F238E27FC236}">
                <a16:creationId xmlns:a16="http://schemas.microsoft.com/office/drawing/2014/main" id="{DA60E6FB-8C44-4FEB-B6E9-83DA90856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4393" y="106009"/>
            <a:ext cx="2335203" cy="762895"/>
          </a:xfrm>
          <a:prstGeom prst="rect">
            <a:avLst/>
          </a:prstGeom>
        </p:spPr>
      </p:pic>
      <p:cxnSp>
        <p:nvCxnSpPr>
          <p:cNvPr id="41" name="Straight Connector 40">
            <a:extLst>
              <a:ext uri="{FF2B5EF4-FFF2-40B4-BE49-F238E27FC236}">
                <a16:creationId xmlns:a16="http://schemas.microsoft.com/office/drawing/2014/main" id="{3B3B7D73-CAE9-45AC-ACCE-FAEF4E505C7A}"/>
              </a:ext>
            </a:extLst>
          </p:cNvPr>
          <p:cNvCxnSpPr/>
          <p:nvPr/>
        </p:nvCxnSpPr>
        <p:spPr>
          <a:xfrm>
            <a:off x="1588" y="764704"/>
            <a:ext cx="6479584" cy="0"/>
          </a:xfrm>
          <a:prstGeom prst="line">
            <a:avLst/>
          </a:prstGeom>
        </p:spPr>
        <p:style>
          <a:lnRef idx="2">
            <a:schemeClr val="accent6"/>
          </a:lnRef>
          <a:fillRef idx="0">
            <a:schemeClr val="accent6"/>
          </a:fillRef>
          <a:effectRef idx="1">
            <a:schemeClr val="accent6"/>
          </a:effectRef>
          <a:fontRef idx="minor">
            <a:schemeClr val="tx1"/>
          </a:fontRef>
        </p:style>
      </p:cxnSp>
      <p:pic>
        <p:nvPicPr>
          <p:cNvPr id="3" name="Picture 2">
            <a:extLst>
              <a:ext uri="{FF2B5EF4-FFF2-40B4-BE49-F238E27FC236}">
                <a16:creationId xmlns:a16="http://schemas.microsoft.com/office/drawing/2014/main" id="{220E7B97-176F-436A-9D13-AD0D03A2E2FB}"/>
              </a:ext>
            </a:extLst>
          </p:cNvPr>
          <p:cNvPicPr>
            <a:picLocks noChangeAspect="1"/>
          </p:cNvPicPr>
          <p:nvPr/>
        </p:nvPicPr>
        <p:blipFill>
          <a:blip r:embed="rId3"/>
          <a:stretch>
            <a:fillRect/>
          </a:stretch>
        </p:blipFill>
        <p:spPr>
          <a:xfrm>
            <a:off x="7259652" y="1576876"/>
            <a:ext cx="4729481" cy="4829311"/>
          </a:xfrm>
          <a:prstGeom prst="rect">
            <a:avLst/>
          </a:prstGeom>
        </p:spPr>
      </p:pic>
      <p:sp>
        <p:nvSpPr>
          <p:cNvPr id="9" name="TextBox 8">
            <a:extLst>
              <a:ext uri="{FF2B5EF4-FFF2-40B4-BE49-F238E27FC236}">
                <a16:creationId xmlns:a16="http://schemas.microsoft.com/office/drawing/2014/main" id="{377390EA-5C77-4969-AFB8-86775BC99CDE}"/>
              </a:ext>
            </a:extLst>
          </p:cNvPr>
          <p:cNvSpPr txBox="1"/>
          <p:nvPr/>
        </p:nvSpPr>
        <p:spPr>
          <a:xfrm>
            <a:off x="202867" y="1070903"/>
            <a:ext cx="6186196" cy="3139321"/>
          </a:xfrm>
          <a:prstGeom prst="rect">
            <a:avLst/>
          </a:prstGeom>
          <a:noFill/>
        </p:spPr>
        <p:txBody>
          <a:bodyPr wrap="square">
            <a:spAutoFit/>
          </a:bodyPr>
          <a:lstStyle/>
          <a:p>
            <a:pPr algn="l"/>
            <a:r>
              <a:rPr lang="en-US" sz="1800" b="0" i="0" u="none" strike="noStrike" baseline="0" dirty="0">
                <a:solidFill>
                  <a:srgbClr val="F1AC00"/>
                </a:solidFill>
                <a:latin typeface="Wingdings-Regular"/>
              </a:rPr>
              <a:t>▪ </a:t>
            </a:r>
            <a:r>
              <a:rPr lang="en-US" sz="1800" b="0" i="0" u="none" strike="noStrike" baseline="0" dirty="0">
                <a:solidFill>
                  <a:srgbClr val="000000"/>
                </a:solidFill>
                <a:latin typeface="Arial" panose="020B0604020202020204" pitchFamily="34" charset="0"/>
              </a:rPr>
              <a:t>For each node in the tree, the following parameters</a:t>
            </a:r>
          </a:p>
          <a:p>
            <a:pPr algn="l"/>
            <a:r>
              <a:rPr lang="en-US" sz="1800" b="0" i="0" u="none" strike="noStrike" baseline="0" dirty="0">
                <a:solidFill>
                  <a:srgbClr val="000000"/>
                </a:solidFill>
                <a:latin typeface="Arial" panose="020B0604020202020204" pitchFamily="34" charset="0"/>
              </a:rPr>
              <a:t>can be configured:</a:t>
            </a:r>
          </a:p>
          <a:p>
            <a:pPr algn="l"/>
            <a:r>
              <a:rPr lang="en-US" sz="1800" b="0" i="0" u="none" strike="noStrike" baseline="0" dirty="0">
                <a:solidFill>
                  <a:srgbClr val="000000"/>
                </a:solidFill>
                <a:latin typeface="SymbolMT"/>
              </a:rPr>
              <a:t>− </a:t>
            </a:r>
            <a:r>
              <a:rPr lang="en-US" sz="1800" b="1" i="0" u="none" strike="noStrike" baseline="0" dirty="0">
                <a:solidFill>
                  <a:srgbClr val="000000"/>
                </a:solidFill>
                <a:latin typeface="Arial" panose="020B0604020202020204" pitchFamily="34" charset="0"/>
              </a:rPr>
              <a:t>Measure</a:t>
            </a:r>
            <a:r>
              <a:rPr lang="en-US" sz="1800" b="0" i="0" u="none" strike="noStrike" baseline="0" dirty="0">
                <a:solidFill>
                  <a:srgbClr val="000000"/>
                </a:solidFill>
                <a:latin typeface="Arial" panose="020B0604020202020204" pitchFamily="34" charset="0"/>
              </a:rPr>
              <a:t>: KPI to be shown (member of the</a:t>
            </a:r>
          </a:p>
          <a:p>
            <a:pPr algn="l"/>
            <a:r>
              <a:rPr lang="en-US" sz="1800" b="0" i="0" u="none" strike="noStrike" baseline="0" dirty="0">
                <a:solidFill>
                  <a:srgbClr val="000000"/>
                </a:solidFill>
                <a:latin typeface="Arial" panose="020B0604020202020204" pitchFamily="34" charset="0"/>
              </a:rPr>
              <a:t>account dimension)</a:t>
            </a:r>
          </a:p>
          <a:p>
            <a:pPr algn="l"/>
            <a:r>
              <a:rPr lang="en-US" sz="1800" b="0" i="0" u="none" strike="noStrike" baseline="0" dirty="0">
                <a:solidFill>
                  <a:srgbClr val="000000"/>
                </a:solidFill>
                <a:latin typeface="SymbolMT"/>
              </a:rPr>
              <a:t>− </a:t>
            </a:r>
            <a:r>
              <a:rPr lang="en-US" sz="1800" b="1" i="0" u="none" strike="noStrike" baseline="0" dirty="0">
                <a:solidFill>
                  <a:srgbClr val="000000"/>
                </a:solidFill>
                <a:latin typeface="Arial" panose="020B0604020202020204" pitchFamily="34" charset="0"/>
              </a:rPr>
              <a:t>Cross Calculation</a:t>
            </a:r>
            <a:r>
              <a:rPr lang="en-US" sz="1800" b="0" i="0" u="none" strike="noStrike" baseline="0" dirty="0">
                <a:solidFill>
                  <a:srgbClr val="000000"/>
                </a:solidFill>
                <a:latin typeface="Arial" panose="020B0604020202020204" pitchFamily="34" charset="0"/>
              </a:rPr>
              <a:t>: Additional measures based</a:t>
            </a:r>
          </a:p>
          <a:p>
            <a:pPr algn="l"/>
            <a:r>
              <a:rPr lang="en-US" sz="1800" b="0" i="0" u="none" strike="noStrike" baseline="0" dirty="0">
                <a:solidFill>
                  <a:srgbClr val="000000"/>
                </a:solidFill>
                <a:latin typeface="Arial" panose="020B0604020202020204" pitchFamily="34" charset="0"/>
              </a:rPr>
              <a:t>on the base KPI (e.g. different currencies)</a:t>
            </a:r>
          </a:p>
          <a:p>
            <a:pPr algn="l"/>
            <a:r>
              <a:rPr lang="en-US" sz="1800" b="0" i="0" u="none" strike="noStrike" baseline="0" dirty="0">
                <a:solidFill>
                  <a:srgbClr val="000000"/>
                </a:solidFill>
                <a:latin typeface="SymbolMT"/>
              </a:rPr>
              <a:t>− </a:t>
            </a:r>
            <a:r>
              <a:rPr lang="en-US" sz="1800" b="1" i="0" u="none" strike="noStrike" baseline="0" dirty="0">
                <a:solidFill>
                  <a:srgbClr val="000000"/>
                </a:solidFill>
                <a:latin typeface="Arial" panose="020B0604020202020204" pitchFamily="34" charset="0"/>
              </a:rPr>
              <a:t>Filter</a:t>
            </a:r>
            <a:r>
              <a:rPr lang="en-US" sz="1800" b="0" i="0" u="none" strike="noStrike" baseline="0" dirty="0">
                <a:solidFill>
                  <a:srgbClr val="000000"/>
                </a:solidFill>
                <a:latin typeface="Arial" panose="020B0604020202020204" pitchFamily="34" charset="0"/>
              </a:rPr>
              <a:t>: Scope definition for the KPI</a:t>
            </a:r>
          </a:p>
          <a:p>
            <a:pPr algn="l"/>
            <a:r>
              <a:rPr lang="en-US" sz="1800" b="0" i="0" u="none" strike="noStrike" baseline="0" dirty="0">
                <a:solidFill>
                  <a:srgbClr val="000000"/>
                </a:solidFill>
                <a:latin typeface="SymbolMT"/>
              </a:rPr>
              <a:t>− </a:t>
            </a:r>
            <a:r>
              <a:rPr lang="en-US" sz="1800" b="1" i="0" u="none" strike="noStrike" baseline="0" dirty="0">
                <a:solidFill>
                  <a:srgbClr val="000000"/>
                </a:solidFill>
                <a:latin typeface="Arial" panose="020B0604020202020204" pitchFamily="34" charset="0"/>
              </a:rPr>
              <a:t>Presentation Date</a:t>
            </a:r>
            <a:r>
              <a:rPr lang="en-US" sz="1800" b="0" i="0" u="none" strike="noStrike" baseline="0" dirty="0">
                <a:solidFill>
                  <a:srgbClr val="000000"/>
                </a:solidFill>
                <a:latin typeface="Arial" panose="020B0604020202020204" pitchFamily="34" charset="0"/>
              </a:rPr>
              <a:t>: Time horizon displayed in</a:t>
            </a:r>
          </a:p>
          <a:p>
            <a:pPr algn="l"/>
            <a:r>
              <a:rPr lang="en-US" sz="1800" b="0" i="0" u="none" strike="noStrike" baseline="0" dirty="0">
                <a:solidFill>
                  <a:srgbClr val="000000"/>
                </a:solidFill>
                <a:latin typeface="Arial" panose="020B0604020202020204" pitchFamily="34" charset="0"/>
              </a:rPr>
              <a:t>the node</a:t>
            </a:r>
          </a:p>
          <a:p>
            <a:pPr algn="l"/>
            <a:r>
              <a:rPr lang="en-US" sz="1800" b="0" i="0" u="none" strike="noStrike" baseline="0" dirty="0">
                <a:solidFill>
                  <a:srgbClr val="000000"/>
                </a:solidFill>
                <a:latin typeface="SymbolMT"/>
              </a:rPr>
              <a:t>− </a:t>
            </a:r>
            <a:r>
              <a:rPr lang="en-US" sz="1800" b="1" i="0" u="none" strike="noStrike" baseline="0" dirty="0">
                <a:solidFill>
                  <a:srgbClr val="000000"/>
                </a:solidFill>
                <a:latin typeface="Arial" panose="020B0604020202020204" pitchFamily="34" charset="0"/>
              </a:rPr>
              <a:t>Relationships</a:t>
            </a:r>
            <a:r>
              <a:rPr lang="en-US" sz="1800" b="0" i="0" u="none" strike="noStrike" baseline="0" dirty="0">
                <a:solidFill>
                  <a:srgbClr val="000000"/>
                </a:solidFill>
                <a:latin typeface="Arial" panose="020B0604020202020204" pitchFamily="34" charset="0"/>
              </a:rPr>
              <a:t>: Parent and child nodes in the</a:t>
            </a:r>
          </a:p>
          <a:p>
            <a:pPr algn="l"/>
            <a:r>
              <a:rPr lang="en-US" sz="1800" b="0" i="0" u="none" strike="noStrike" baseline="0" dirty="0">
                <a:solidFill>
                  <a:srgbClr val="000000"/>
                </a:solidFill>
                <a:latin typeface="Arial" panose="020B0604020202020204" pitchFamily="34" charset="0"/>
              </a:rPr>
              <a:t>tree</a:t>
            </a:r>
            <a:endParaRPr lang="en-US" dirty="0"/>
          </a:p>
        </p:txBody>
      </p:sp>
    </p:spTree>
    <p:extLst>
      <p:ext uri="{BB962C8B-B14F-4D97-AF65-F5344CB8AC3E}">
        <p14:creationId xmlns:p14="http://schemas.microsoft.com/office/powerpoint/2010/main" val="3648901410"/>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endParaRPr kumimoji="0" lang="en-US" sz="4400" b="1" i="0" u="none" strike="noStrike" kern="1200" cap="none" spc="0" normalizeH="0" baseline="0" noProof="0" dirty="0">
              <a:ln>
                <a:noFill/>
              </a:ln>
              <a:solidFill>
                <a:prstClr val="black"/>
              </a:solidFill>
              <a:effectLst/>
              <a:uLnTx/>
              <a:uFillTx/>
              <a:latin typeface="Calibri Light" panose="020F0302020204030204"/>
              <a:ea typeface="+mj-ea"/>
              <a:cs typeface="+mj-cs"/>
            </a:endParaRPr>
          </a:p>
        </p:txBody>
      </p:sp>
      <p:sp>
        <p:nvSpPr>
          <p:cNvPr id="7" name="TextBox 6">
            <a:extLst>
              <a:ext uri="{FF2B5EF4-FFF2-40B4-BE49-F238E27FC236}">
                <a16:creationId xmlns:a16="http://schemas.microsoft.com/office/drawing/2014/main" id="{17EB74BE-8011-4153-8F37-3BEF9C1F4CC0}"/>
              </a:ext>
            </a:extLst>
          </p:cNvPr>
          <p:cNvSpPr txBox="1"/>
          <p:nvPr/>
        </p:nvSpPr>
        <p:spPr>
          <a:xfrm>
            <a:off x="2864498" y="2367775"/>
            <a:ext cx="7353983" cy="1323439"/>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0" b="1" i="0" u="none" strike="noStrike" kern="1200" cap="none" spc="0" normalizeH="0" baseline="0" noProof="0" dirty="0">
                <a:ln>
                  <a:noFill/>
                </a:ln>
                <a:solidFill>
                  <a:prstClr val="black"/>
                </a:solidFill>
                <a:effectLst/>
                <a:uLnTx/>
                <a:uFillTx/>
                <a:latin typeface="Calibri" panose="020F0502020204030204"/>
                <a:ea typeface="+mn-ea"/>
                <a:cs typeface="+mn-cs"/>
              </a:rPr>
              <a:t>Demo Scenario</a:t>
            </a:r>
          </a:p>
        </p:txBody>
      </p:sp>
    </p:spTree>
    <p:extLst>
      <p:ext uri="{BB962C8B-B14F-4D97-AF65-F5344CB8AC3E}">
        <p14:creationId xmlns:p14="http://schemas.microsoft.com/office/powerpoint/2010/main" val="27882540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3309076-42D5-1865-E12D-562955C97C37}"/>
              </a:ext>
            </a:extLst>
          </p:cNvPr>
          <p:cNvSpPr txBox="1"/>
          <p:nvPr/>
        </p:nvSpPr>
        <p:spPr>
          <a:xfrm>
            <a:off x="191344" y="141825"/>
            <a:ext cx="11377264" cy="553998"/>
          </a:xfrm>
          <a:prstGeom prst="rect">
            <a:avLst/>
          </a:prstGeom>
          <a:noFill/>
        </p:spPr>
        <p:txBody>
          <a:bodyPr wrap="square" lIns="0" tIns="0" rIns="0" bIns="0" rtlCol="0" anchor="ctr">
            <a:spAutoFit/>
          </a:bodyPr>
          <a:lstStyle/>
          <a:p>
            <a:pPr>
              <a:lnSpc>
                <a:spcPct val="90000"/>
              </a:lnSpc>
            </a:pPr>
            <a:r>
              <a:rPr lang="en-US" sz="4000" b="1" dirty="0">
                <a:solidFill>
                  <a:schemeClr val="accent1"/>
                </a:solidFill>
                <a:latin typeface="Cooper Black" panose="0208090404030B020404" pitchFamily="18" charset="0"/>
              </a:rPr>
              <a:t>Use case 2</a:t>
            </a:r>
            <a:endParaRPr lang="en-IN" sz="4000" b="1" dirty="0">
              <a:solidFill>
                <a:schemeClr val="accent1"/>
              </a:solidFill>
              <a:latin typeface="Cooper Black" panose="0208090404030B020404" pitchFamily="18" charset="0"/>
            </a:endParaRPr>
          </a:p>
        </p:txBody>
      </p:sp>
      <p:pic>
        <p:nvPicPr>
          <p:cNvPr id="3" name="Picture 2">
            <a:extLst>
              <a:ext uri="{FF2B5EF4-FFF2-40B4-BE49-F238E27FC236}">
                <a16:creationId xmlns:a16="http://schemas.microsoft.com/office/drawing/2014/main" id="{222140CB-E9BD-A33E-9AF3-6DC03495B9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712624" y="6758"/>
            <a:ext cx="417196" cy="412067"/>
          </a:xfrm>
          <a:prstGeom prst="rect">
            <a:avLst/>
          </a:prstGeom>
        </p:spPr>
      </p:pic>
      <p:sp>
        <p:nvSpPr>
          <p:cNvPr id="4" name="TextBox 3">
            <a:extLst>
              <a:ext uri="{FF2B5EF4-FFF2-40B4-BE49-F238E27FC236}">
                <a16:creationId xmlns:a16="http://schemas.microsoft.com/office/drawing/2014/main" id="{1D476F02-4BAC-8B0D-045B-B75A9B911740}"/>
              </a:ext>
            </a:extLst>
          </p:cNvPr>
          <p:cNvSpPr txBox="1"/>
          <p:nvPr/>
        </p:nvSpPr>
        <p:spPr>
          <a:xfrm>
            <a:off x="185923" y="764704"/>
            <a:ext cx="11886741" cy="1631216"/>
          </a:xfrm>
          <a:prstGeom prst="rect">
            <a:avLst/>
          </a:prstGeom>
          <a:noFill/>
        </p:spPr>
        <p:txBody>
          <a:bodyPr wrap="square" rtlCol="0">
            <a:spAutoFit/>
          </a:bodyPr>
          <a:lstStyle/>
          <a:p>
            <a:r>
              <a:rPr lang="en-US" sz="2000" dirty="0"/>
              <a:t>We would like observe the impact of market growth, price index, growth rate on our net revenue. VDT is just a representation of account dimensions connected together. All the calculations related to VDT are going to be done inside the MODEL.</a:t>
            </a:r>
          </a:p>
          <a:p>
            <a:r>
              <a:rPr lang="en-US" sz="2000" dirty="0"/>
              <a:t>Gross Sales = Quantity (~</a:t>
            </a:r>
            <a:r>
              <a:rPr lang="en-US" sz="2000" dirty="0" err="1"/>
              <a:t>MarketGrowth</a:t>
            </a:r>
            <a:r>
              <a:rPr lang="en-US" sz="2000" dirty="0"/>
              <a:t>, ~</a:t>
            </a:r>
            <a:r>
              <a:rPr lang="en-US" sz="2000" dirty="0" err="1"/>
              <a:t>SalesAmbition</a:t>
            </a:r>
            <a:r>
              <a:rPr lang="en-US" sz="2000" dirty="0"/>
              <a:t>) X Price (~</a:t>
            </a:r>
            <a:r>
              <a:rPr lang="en-US" sz="2000" dirty="0" err="1"/>
              <a:t>PriceIndex</a:t>
            </a:r>
            <a:r>
              <a:rPr lang="en-US" sz="2000" dirty="0"/>
              <a:t>)</a:t>
            </a:r>
          </a:p>
          <a:p>
            <a:r>
              <a:rPr lang="en-US" sz="2000" dirty="0"/>
              <a:t>Net Sales = gross Sales – Discount (~Discount %)</a:t>
            </a:r>
            <a:endParaRPr lang="en-IN" sz="2000" dirty="0"/>
          </a:p>
        </p:txBody>
      </p:sp>
      <p:sp>
        <p:nvSpPr>
          <p:cNvPr id="5" name="TextBox 4">
            <a:extLst>
              <a:ext uri="{FF2B5EF4-FFF2-40B4-BE49-F238E27FC236}">
                <a16:creationId xmlns:a16="http://schemas.microsoft.com/office/drawing/2014/main" id="{2126F35F-25C1-5A6A-0791-F7DED3DF3677}"/>
              </a:ext>
            </a:extLst>
          </p:cNvPr>
          <p:cNvSpPr txBox="1"/>
          <p:nvPr/>
        </p:nvSpPr>
        <p:spPr>
          <a:xfrm>
            <a:off x="5002005" y="6505164"/>
            <a:ext cx="2187991" cy="276999"/>
          </a:xfrm>
          <a:prstGeom prst="rect">
            <a:avLst/>
          </a:prstGeom>
          <a:noFill/>
        </p:spPr>
        <p:txBody>
          <a:bodyPr wrap="square" rtlCol="0">
            <a:spAutoFit/>
          </a:bodyPr>
          <a:lstStyle/>
          <a:p>
            <a:r>
              <a:rPr lang="en-US" sz="1200" dirty="0"/>
              <a:t>www.anubhavtrainings.com</a:t>
            </a:r>
            <a:endParaRPr lang="en-IN" sz="1200" dirty="0"/>
          </a:p>
        </p:txBody>
      </p:sp>
      <p:sp>
        <p:nvSpPr>
          <p:cNvPr id="6" name="Rectangle 5">
            <a:extLst>
              <a:ext uri="{FF2B5EF4-FFF2-40B4-BE49-F238E27FC236}">
                <a16:creationId xmlns:a16="http://schemas.microsoft.com/office/drawing/2014/main" id="{6863C26D-A1FC-D92E-D6E6-955579174CFC}"/>
              </a:ext>
            </a:extLst>
          </p:cNvPr>
          <p:cNvSpPr/>
          <p:nvPr/>
        </p:nvSpPr>
        <p:spPr>
          <a:xfrm>
            <a:off x="9034453" y="2348880"/>
            <a:ext cx="2088232" cy="72008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effectLst>
                  <a:outerShdw blurRad="38100" dist="38100" dir="2700000" algn="tl">
                    <a:srgbClr val="000000">
                      <a:alpha val="43137"/>
                    </a:srgbClr>
                  </a:outerShdw>
                </a:effectLst>
              </a:rPr>
              <a:t>Price Index</a:t>
            </a:r>
          </a:p>
        </p:txBody>
      </p:sp>
      <p:sp>
        <p:nvSpPr>
          <p:cNvPr id="7" name="Rectangle 6">
            <a:extLst>
              <a:ext uri="{FF2B5EF4-FFF2-40B4-BE49-F238E27FC236}">
                <a16:creationId xmlns:a16="http://schemas.microsoft.com/office/drawing/2014/main" id="{DDD3B674-1701-F277-D24B-E2BF55EC82B3}"/>
              </a:ext>
            </a:extLst>
          </p:cNvPr>
          <p:cNvSpPr/>
          <p:nvPr/>
        </p:nvSpPr>
        <p:spPr>
          <a:xfrm>
            <a:off x="5663952" y="2348880"/>
            <a:ext cx="2088232"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effectLst>
                  <a:outerShdw blurRad="38100" dist="38100" dir="2700000" algn="tl">
                    <a:srgbClr val="000000">
                      <a:alpha val="43137"/>
                    </a:srgbClr>
                  </a:outerShdw>
                </a:effectLst>
              </a:rPr>
              <a:t>Price</a:t>
            </a:r>
          </a:p>
        </p:txBody>
      </p:sp>
      <p:cxnSp>
        <p:nvCxnSpPr>
          <p:cNvPr id="9" name="Straight Arrow Connector 8">
            <a:extLst>
              <a:ext uri="{FF2B5EF4-FFF2-40B4-BE49-F238E27FC236}">
                <a16:creationId xmlns:a16="http://schemas.microsoft.com/office/drawing/2014/main" id="{8E301BA3-E852-0040-51BD-92D8BFEDCCA5}"/>
              </a:ext>
            </a:extLst>
          </p:cNvPr>
          <p:cNvCxnSpPr>
            <a:stCxn id="6" idx="1"/>
            <a:endCxn id="7" idx="3"/>
          </p:cNvCxnSpPr>
          <p:nvPr/>
        </p:nvCxnSpPr>
        <p:spPr>
          <a:xfrm flipH="1">
            <a:off x="7752185" y="2708920"/>
            <a:ext cx="128226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AFE23FB4-B0F0-B094-6516-D9519E69AE94}"/>
              </a:ext>
            </a:extLst>
          </p:cNvPr>
          <p:cNvSpPr/>
          <p:nvPr/>
        </p:nvSpPr>
        <p:spPr>
          <a:xfrm>
            <a:off x="9034453" y="3677093"/>
            <a:ext cx="2088232" cy="72008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effectLst>
                  <a:outerShdw blurRad="38100" dist="38100" dir="2700000" algn="tl">
                    <a:srgbClr val="000000">
                      <a:alpha val="43137"/>
                    </a:srgbClr>
                  </a:outerShdw>
                </a:effectLst>
              </a:rPr>
              <a:t>Growth Rate</a:t>
            </a:r>
          </a:p>
        </p:txBody>
      </p:sp>
      <p:sp>
        <p:nvSpPr>
          <p:cNvPr id="11" name="Rectangle 10">
            <a:extLst>
              <a:ext uri="{FF2B5EF4-FFF2-40B4-BE49-F238E27FC236}">
                <a16:creationId xmlns:a16="http://schemas.microsoft.com/office/drawing/2014/main" id="{903EE491-E8D6-CF95-96F5-90C4C0E5F5D8}"/>
              </a:ext>
            </a:extLst>
          </p:cNvPr>
          <p:cNvSpPr/>
          <p:nvPr/>
        </p:nvSpPr>
        <p:spPr>
          <a:xfrm>
            <a:off x="9034453" y="4747535"/>
            <a:ext cx="2088232" cy="72008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effectLst>
                  <a:outerShdw blurRad="38100" dist="38100" dir="2700000" algn="tl">
                    <a:srgbClr val="000000">
                      <a:alpha val="43137"/>
                    </a:srgbClr>
                  </a:outerShdw>
                </a:effectLst>
              </a:rPr>
              <a:t>Sales Ambition %</a:t>
            </a:r>
          </a:p>
        </p:txBody>
      </p:sp>
      <p:sp>
        <p:nvSpPr>
          <p:cNvPr id="12" name="Rectangle 11">
            <a:extLst>
              <a:ext uri="{FF2B5EF4-FFF2-40B4-BE49-F238E27FC236}">
                <a16:creationId xmlns:a16="http://schemas.microsoft.com/office/drawing/2014/main" id="{BFFA1D87-2984-2F7B-E73F-647F6AEBD96C}"/>
              </a:ext>
            </a:extLst>
          </p:cNvPr>
          <p:cNvSpPr/>
          <p:nvPr/>
        </p:nvSpPr>
        <p:spPr>
          <a:xfrm>
            <a:off x="5647365" y="4209615"/>
            <a:ext cx="2088232"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effectLst>
                  <a:outerShdw blurRad="38100" dist="38100" dir="2700000" algn="tl">
                    <a:srgbClr val="000000">
                      <a:alpha val="43137"/>
                    </a:srgbClr>
                  </a:outerShdw>
                </a:effectLst>
              </a:rPr>
              <a:t>Quantity</a:t>
            </a:r>
          </a:p>
        </p:txBody>
      </p:sp>
      <p:cxnSp>
        <p:nvCxnSpPr>
          <p:cNvPr id="14" name="Connector: Elbow 13">
            <a:extLst>
              <a:ext uri="{FF2B5EF4-FFF2-40B4-BE49-F238E27FC236}">
                <a16:creationId xmlns:a16="http://schemas.microsoft.com/office/drawing/2014/main" id="{AC794AE6-BA63-C9D1-AD3F-781F4B3520EE}"/>
              </a:ext>
            </a:extLst>
          </p:cNvPr>
          <p:cNvCxnSpPr>
            <a:stCxn id="10" idx="1"/>
          </p:cNvCxnSpPr>
          <p:nvPr/>
        </p:nvCxnSpPr>
        <p:spPr>
          <a:xfrm rot="10800000" flipV="1">
            <a:off x="7735597" y="4037133"/>
            <a:ext cx="1298856" cy="36004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Connector: Elbow 15">
            <a:extLst>
              <a:ext uri="{FF2B5EF4-FFF2-40B4-BE49-F238E27FC236}">
                <a16:creationId xmlns:a16="http://schemas.microsoft.com/office/drawing/2014/main" id="{266269A7-3B82-B072-9F19-410DF1F24616}"/>
              </a:ext>
            </a:extLst>
          </p:cNvPr>
          <p:cNvCxnSpPr>
            <a:stCxn id="11" idx="1"/>
            <a:endCxn id="12" idx="3"/>
          </p:cNvCxnSpPr>
          <p:nvPr/>
        </p:nvCxnSpPr>
        <p:spPr>
          <a:xfrm rot="10800000">
            <a:off x="7735597" y="4569655"/>
            <a:ext cx="1298856" cy="53792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2F95B1FD-E0E9-F9D1-403F-1E5F7760AC61}"/>
              </a:ext>
            </a:extLst>
          </p:cNvPr>
          <p:cNvSpPr/>
          <p:nvPr/>
        </p:nvSpPr>
        <p:spPr>
          <a:xfrm>
            <a:off x="2625741" y="3198320"/>
            <a:ext cx="2088232"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effectLst>
                  <a:outerShdw blurRad="38100" dist="38100" dir="2700000" algn="tl">
                    <a:srgbClr val="000000">
                      <a:alpha val="43137"/>
                    </a:srgbClr>
                  </a:outerShdw>
                </a:effectLst>
              </a:rPr>
              <a:t>Gross Sales</a:t>
            </a:r>
          </a:p>
        </p:txBody>
      </p:sp>
      <p:cxnSp>
        <p:nvCxnSpPr>
          <p:cNvPr id="19" name="Connector: Elbow 18">
            <a:extLst>
              <a:ext uri="{FF2B5EF4-FFF2-40B4-BE49-F238E27FC236}">
                <a16:creationId xmlns:a16="http://schemas.microsoft.com/office/drawing/2014/main" id="{BDDE6B24-CA8A-1982-0F5C-DBE0EE83D65A}"/>
              </a:ext>
            </a:extLst>
          </p:cNvPr>
          <p:cNvCxnSpPr>
            <a:stCxn id="7" idx="1"/>
          </p:cNvCxnSpPr>
          <p:nvPr/>
        </p:nvCxnSpPr>
        <p:spPr>
          <a:xfrm rot="10800000" flipV="1">
            <a:off x="4713975" y="2708920"/>
            <a:ext cx="949979" cy="72008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Connector: Elbow 20">
            <a:extLst>
              <a:ext uri="{FF2B5EF4-FFF2-40B4-BE49-F238E27FC236}">
                <a16:creationId xmlns:a16="http://schemas.microsoft.com/office/drawing/2014/main" id="{EF0CD04F-280C-8756-69C0-E07CF52A1674}"/>
              </a:ext>
            </a:extLst>
          </p:cNvPr>
          <p:cNvCxnSpPr>
            <a:stCxn id="12" idx="1"/>
            <a:endCxn id="17" idx="3"/>
          </p:cNvCxnSpPr>
          <p:nvPr/>
        </p:nvCxnSpPr>
        <p:spPr>
          <a:xfrm rot="10800000">
            <a:off x="4713973" y="3558362"/>
            <a:ext cx="933392" cy="101129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0F9208A0-0F03-C55C-583B-8022F23137BB}"/>
              </a:ext>
            </a:extLst>
          </p:cNvPr>
          <p:cNvSpPr/>
          <p:nvPr/>
        </p:nvSpPr>
        <p:spPr>
          <a:xfrm>
            <a:off x="748112" y="4418755"/>
            <a:ext cx="1445583"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effectLst>
                  <a:outerShdw blurRad="38100" dist="38100" dir="2700000" algn="tl">
                    <a:srgbClr val="000000">
                      <a:alpha val="43137"/>
                    </a:srgbClr>
                  </a:outerShdw>
                </a:effectLst>
              </a:rPr>
              <a:t>Net Sales</a:t>
            </a:r>
          </a:p>
        </p:txBody>
      </p:sp>
      <p:cxnSp>
        <p:nvCxnSpPr>
          <p:cNvPr id="24" name="Connector: Elbow 23">
            <a:extLst>
              <a:ext uri="{FF2B5EF4-FFF2-40B4-BE49-F238E27FC236}">
                <a16:creationId xmlns:a16="http://schemas.microsoft.com/office/drawing/2014/main" id="{FB6A6970-DA9E-EC68-6FB5-410C1EFA4978}"/>
              </a:ext>
            </a:extLst>
          </p:cNvPr>
          <p:cNvCxnSpPr>
            <a:stCxn id="17" idx="2"/>
          </p:cNvCxnSpPr>
          <p:nvPr/>
        </p:nvCxnSpPr>
        <p:spPr>
          <a:xfrm rot="5400000">
            <a:off x="2606150" y="3505947"/>
            <a:ext cx="651255" cy="1476163"/>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58A97739-BDEB-DA88-4999-84AF8A6235DC}"/>
              </a:ext>
            </a:extLst>
          </p:cNvPr>
          <p:cNvSpPr/>
          <p:nvPr/>
        </p:nvSpPr>
        <p:spPr>
          <a:xfrm>
            <a:off x="5647365" y="5868563"/>
            <a:ext cx="2088232"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effectLst>
                  <a:outerShdw blurRad="38100" dist="38100" dir="2700000" algn="tl">
                    <a:srgbClr val="000000">
                      <a:alpha val="43137"/>
                    </a:srgbClr>
                  </a:outerShdw>
                </a:effectLst>
              </a:rPr>
              <a:t>Discount</a:t>
            </a:r>
          </a:p>
        </p:txBody>
      </p:sp>
      <p:sp>
        <p:nvSpPr>
          <p:cNvPr id="26" name="Rectangle 25">
            <a:extLst>
              <a:ext uri="{FF2B5EF4-FFF2-40B4-BE49-F238E27FC236}">
                <a16:creationId xmlns:a16="http://schemas.microsoft.com/office/drawing/2014/main" id="{A48BA698-B682-0071-0A53-7D121C1127FF}"/>
              </a:ext>
            </a:extLst>
          </p:cNvPr>
          <p:cNvSpPr/>
          <p:nvPr/>
        </p:nvSpPr>
        <p:spPr>
          <a:xfrm>
            <a:off x="9034453" y="5877272"/>
            <a:ext cx="2088232" cy="72008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effectLst>
                  <a:outerShdw blurRad="38100" dist="38100" dir="2700000" algn="tl">
                    <a:srgbClr val="000000">
                      <a:alpha val="43137"/>
                    </a:srgbClr>
                  </a:outerShdw>
                </a:effectLst>
              </a:rPr>
              <a:t>Discount %</a:t>
            </a:r>
          </a:p>
        </p:txBody>
      </p:sp>
      <p:cxnSp>
        <p:nvCxnSpPr>
          <p:cNvPr id="28" name="Straight Arrow Connector 27">
            <a:extLst>
              <a:ext uri="{FF2B5EF4-FFF2-40B4-BE49-F238E27FC236}">
                <a16:creationId xmlns:a16="http://schemas.microsoft.com/office/drawing/2014/main" id="{086954D1-421B-BAFB-2B9F-070579BA1E39}"/>
              </a:ext>
            </a:extLst>
          </p:cNvPr>
          <p:cNvCxnSpPr>
            <a:stCxn id="26" idx="1"/>
            <a:endCxn id="25" idx="3"/>
          </p:cNvCxnSpPr>
          <p:nvPr/>
        </p:nvCxnSpPr>
        <p:spPr>
          <a:xfrm flipH="1" flipV="1">
            <a:off x="7735597" y="6228604"/>
            <a:ext cx="1298856" cy="87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Connector: Elbow 29">
            <a:extLst>
              <a:ext uri="{FF2B5EF4-FFF2-40B4-BE49-F238E27FC236}">
                <a16:creationId xmlns:a16="http://schemas.microsoft.com/office/drawing/2014/main" id="{174EE0BA-7FEA-D848-5110-251E44FFC0F1}"/>
              </a:ext>
            </a:extLst>
          </p:cNvPr>
          <p:cNvCxnSpPr>
            <a:stCxn id="25" idx="1"/>
            <a:endCxn id="22" idx="3"/>
          </p:cNvCxnSpPr>
          <p:nvPr/>
        </p:nvCxnSpPr>
        <p:spPr>
          <a:xfrm rot="10800000">
            <a:off x="2193696" y="4778795"/>
            <a:ext cx="3453671" cy="144980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916527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0279" y="41354"/>
            <a:ext cx="10969943" cy="711081"/>
          </a:xfrm>
        </p:spPr>
        <p:txBody>
          <a:bodyPr>
            <a:noAutofit/>
          </a:bodyPr>
          <a:lstStyle/>
          <a:p>
            <a:r>
              <a:rPr lang="en-IN" dirty="0">
                <a:solidFill>
                  <a:schemeClr val="tx2">
                    <a:lumMod val="60000"/>
                    <a:lumOff val="40000"/>
                  </a:schemeClr>
                </a:solidFill>
                <a:latin typeface="Patua One" pitchFamily="2" charset="0"/>
              </a:rPr>
              <a:t>VDT – Node Config</a:t>
            </a:r>
          </a:p>
        </p:txBody>
      </p:sp>
      <p:sp>
        <p:nvSpPr>
          <p:cNvPr id="37" name="TextBox 36">
            <a:extLst>
              <a:ext uri="{FF2B5EF4-FFF2-40B4-BE49-F238E27FC236}">
                <a16:creationId xmlns:a16="http://schemas.microsoft.com/office/drawing/2014/main" id="{E8CAC22F-1542-4031-BC6C-A16989886504}"/>
              </a:ext>
            </a:extLst>
          </p:cNvPr>
          <p:cNvSpPr txBox="1"/>
          <p:nvPr/>
        </p:nvSpPr>
        <p:spPr>
          <a:xfrm>
            <a:off x="4943872" y="6550224"/>
            <a:ext cx="3456384" cy="307777"/>
          </a:xfrm>
          <a:prstGeom prst="rect">
            <a:avLst/>
          </a:prstGeom>
          <a:noFill/>
        </p:spPr>
        <p:txBody>
          <a:bodyPr wrap="square" rtlCol="0">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Arial Rounded MT Bold" panose="020F0704030504030204" pitchFamily="34" charset="0"/>
                <a:ea typeface="Arial Unicode MS" panose="020B0604020202020204" pitchFamily="34" charset="-128"/>
                <a:cs typeface="Arial Unicode MS" panose="020B0604020202020204" pitchFamily="34" charset="-128"/>
              </a:rPr>
              <a:t>www.anubhavtrainings.com</a:t>
            </a:r>
            <a:endParaRPr kumimoji="0" lang="en-IN" sz="1400" b="1" i="0" u="none" strike="noStrike" kern="1200" cap="none" spc="0" normalizeH="0" baseline="0" noProof="0" dirty="0">
              <a:ln>
                <a:noFill/>
              </a:ln>
              <a:solidFill>
                <a:prstClr val="black"/>
              </a:solidFill>
              <a:effectLst/>
              <a:uLnTx/>
              <a:uFillTx/>
              <a:latin typeface="Arial Rounded MT Bold" panose="020F0704030504030204" pitchFamily="34" charset="0"/>
              <a:ea typeface="Arial Unicode MS" panose="020B0604020202020204" pitchFamily="34" charset="-128"/>
              <a:cs typeface="Arial Unicode MS" panose="020B0604020202020204" pitchFamily="34" charset="-128"/>
            </a:endParaRPr>
          </a:p>
        </p:txBody>
      </p:sp>
      <p:pic>
        <p:nvPicPr>
          <p:cNvPr id="40" name="Picture 39">
            <a:extLst>
              <a:ext uri="{FF2B5EF4-FFF2-40B4-BE49-F238E27FC236}">
                <a16:creationId xmlns:a16="http://schemas.microsoft.com/office/drawing/2014/main" id="{DA60E6FB-8C44-4FEB-B6E9-83DA90856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4393" y="106009"/>
            <a:ext cx="2335203" cy="762895"/>
          </a:xfrm>
          <a:prstGeom prst="rect">
            <a:avLst/>
          </a:prstGeom>
        </p:spPr>
      </p:pic>
      <p:cxnSp>
        <p:nvCxnSpPr>
          <p:cNvPr id="41" name="Straight Connector 40">
            <a:extLst>
              <a:ext uri="{FF2B5EF4-FFF2-40B4-BE49-F238E27FC236}">
                <a16:creationId xmlns:a16="http://schemas.microsoft.com/office/drawing/2014/main" id="{3B3B7D73-CAE9-45AC-ACCE-FAEF4E505C7A}"/>
              </a:ext>
            </a:extLst>
          </p:cNvPr>
          <p:cNvCxnSpPr/>
          <p:nvPr/>
        </p:nvCxnSpPr>
        <p:spPr>
          <a:xfrm>
            <a:off x="1588" y="764704"/>
            <a:ext cx="6479584" cy="0"/>
          </a:xfrm>
          <a:prstGeom prst="line">
            <a:avLst/>
          </a:prstGeom>
        </p:spPr>
        <p:style>
          <a:lnRef idx="2">
            <a:schemeClr val="accent6"/>
          </a:lnRef>
          <a:fillRef idx="0">
            <a:schemeClr val="accent6"/>
          </a:fillRef>
          <a:effectRef idx="1">
            <a:schemeClr val="accent6"/>
          </a:effectRef>
          <a:fontRef idx="minor">
            <a:schemeClr val="tx1"/>
          </a:fontRef>
        </p:style>
      </p:cxnSp>
      <p:sp>
        <p:nvSpPr>
          <p:cNvPr id="7" name="TextBox 6">
            <a:extLst>
              <a:ext uri="{FF2B5EF4-FFF2-40B4-BE49-F238E27FC236}">
                <a16:creationId xmlns:a16="http://schemas.microsoft.com/office/drawing/2014/main" id="{B3365D75-9289-4388-A1FF-2E650D85DA64}"/>
              </a:ext>
            </a:extLst>
          </p:cNvPr>
          <p:cNvSpPr txBox="1"/>
          <p:nvPr/>
        </p:nvSpPr>
        <p:spPr>
          <a:xfrm>
            <a:off x="139959" y="939313"/>
            <a:ext cx="11819637" cy="1754326"/>
          </a:xfrm>
          <a:prstGeom prst="rect">
            <a:avLst/>
          </a:prstGeom>
          <a:noFill/>
        </p:spPr>
        <p:txBody>
          <a:bodyPr wrap="square">
            <a:spAutoFit/>
          </a:bodyPr>
          <a:lstStyle/>
          <a:p>
            <a:pPr algn="l"/>
            <a:r>
              <a:rPr lang="en-US" sz="1800" b="0" i="0" u="none" strike="noStrike" baseline="0" dirty="0">
                <a:solidFill>
                  <a:srgbClr val="000000"/>
                </a:solidFill>
                <a:latin typeface="ArialMT"/>
              </a:rPr>
              <a:t>A VDT is built by adding multiple nodes to the Node</a:t>
            </a:r>
          </a:p>
          <a:p>
            <a:pPr algn="l"/>
            <a:r>
              <a:rPr lang="en-US" sz="1800" b="0" i="0" u="none" strike="noStrike" baseline="0" dirty="0">
                <a:solidFill>
                  <a:srgbClr val="000000"/>
                </a:solidFill>
                <a:latin typeface="ArialMT"/>
              </a:rPr>
              <a:t>List in the builder panel</a:t>
            </a:r>
          </a:p>
          <a:p>
            <a:pPr algn="l"/>
            <a:r>
              <a:rPr lang="en-US" sz="1800" b="0" i="0" u="none" strike="noStrike" baseline="0" dirty="0">
                <a:solidFill>
                  <a:srgbClr val="F1AC00"/>
                </a:solidFill>
                <a:latin typeface="Wingdings-Regular"/>
              </a:rPr>
              <a:t>▪ </a:t>
            </a:r>
            <a:r>
              <a:rPr lang="en-US" sz="1800" b="0" i="0" u="none" strike="noStrike" baseline="0" dirty="0">
                <a:solidFill>
                  <a:srgbClr val="000000"/>
                </a:solidFill>
                <a:latin typeface="ArialMT"/>
              </a:rPr>
              <a:t>Each new node will inherit the default node configuration</a:t>
            </a:r>
          </a:p>
          <a:p>
            <a:pPr algn="l"/>
            <a:r>
              <a:rPr lang="en-US" sz="1800" b="0" i="0" u="none" strike="noStrike" baseline="0" dirty="0">
                <a:solidFill>
                  <a:srgbClr val="F1AC00"/>
                </a:solidFill>
                <a:latin typeface="Wingdings-Regular"/>
              </a:rPr>
              <a:t>▪ </a:t>
            </a:r>
            <a:r>
              <a:rPr lang="en-US" sz="1800" b="0" i="0" u="none" strike="noStrike" baseline="0" dirty="0">
                <a:solidFill>
                  <a:srgbClr val="000000"/>
                </a:solidFill>
                <a:latin typeface="ArialMT"/>
              </a:rPr>
              <a:t>The configuration can be adjusted for each individual node</a:t>
            </a:r>
          </a:p>
          <a:p>
            <a:pPr algn="l"/>
            <a:r>
              <a:rPr lang="en-US" sz="1800" b="0" i="0" u="none" strike="noStrike" baseline="0" dirty="0">
                <a:solidFill>
                  <a:srgbClr val="F1AC00"/>
                </a:solidFill>
                <a:latin typeface="Wingdings-Regular"/>
              </a:rPr>
              <a:t>▪ </a:t>
            </a:r>
            <a:r>
              <a:rPr lang="en-US" sz="1800" b="0" i="0" u="none" strike="noStrike" baseline="0" dirty="0">
                <a:solidFill>
                  <a:srgbClr val="000000"/>
                </a:solidFill>
                <a:latin typeface="ArialMT"/>
              </a:rPr>
              <a:t>The (visual) relation between the nodes is configured via parent/child properties of each node</a:t>
            </a:r>
          </a:p>
          <a:p>
            <a:pPr algn="l"/>
            <a:r>
              <a:rPr lang="en-US" sz="1800" b="0" i="0" u="none" strike="noStrike" baseline="0" dirty="0">
                <a:solidFill>
                  <a:srgbClr val="F1AC00"/>
                </a:solidFill>
                <a:latin typeface="Wingdings-Regular"/>
              </a:rPr>
              <a:t>▪ </a:t>
            </a:r>
            <a:r>
              <a:rPr lang="en-US" sz="1800" b="0" i="0" u="none" strike="noStrike" baseline="0" dirty="0">
                <a:solidFill>
                  <a:srgbClr val="000000"/>
                </a:solidFill>
                <a:latin typeface="ArialMT"/>
              </a:rPr>
              <a:t>Parent/child nodes are other existing nodes from the node list</a:t>
            </a:r>
            <a:endParaRPr lang="en-US" dirty="0"/>
          </a:p>
        </p:txBody>
      </p:sp>
      <p:pic>
        <p:nvPicPr>
          <p:cNvPr id="4" name="Picture 3">
            <a:extLst>
              <a:ext uri="{FF2B5EF4-FFF2-40B4-BE49-F238E27FC236}">
                <a16:creationId xmlns:a16="http://schemas.microsoft.com/office/drawing/2014/main" id="{89175219-CC96-48E1-BD7A-2FABA7DF5FE9}"/>
              </a:ext>
            </a:extLst>
          </p:cNvPr>
          <p:cNvPicPr>
            <a:picLocks noChangeAspect="1"/>
          </p:cNvPicPr>
          <p:nvPr/>
        </p:nvPicPr>
        <p:blipFill>
          <a:blip r:embed="rId3"/>
          <a:stretch>
            <a:fillRect/>
          </a:stretch>
        </p:blipFill>
        <p:spPr>
          <a:xfrm>
            <a:off x="9040883" y="2381422"/>
            <a:ext cx="2918713" cy="4435224"/>
          </a:xfrm>
          <a:prstGeom prst="rect">
            <a:avLst/>
          </a:prstGeom>
        </p:spPr>
      </p:pic>
    </p:spTree>
    <p:extLst>
      <p:ext uri="{BB962C8B-B14F-4D97-AF65-F5344CB8AC3E}">
        <p14:creationId xmlns:p14="http://schemas.microsoft.com/office/powerpoint/2010/main" val="3465972527"/>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0279" y="41354"/>
            <a:ext cx="10969943" cy="711081"/>
          </a:xfrm>
        </p:spPr>
        <p:txBody>
          <a:bodyPr>
            <a:noAutofit/>
          </a:bodyPr>
          <a:lstStyle/>
          <a:p>
            <a:r>
              <a:rPr lang="en-IN" dirty="0">
                <a:solidFill>
                  <a:schemeClr val="tx2">
                    <a:lumMod val="60000"/>
                    <a:lumOff val="40000"/>
                  </a:schemeClr>
                </a:solidFill>
                <a:latin typeface="Patua One" pitchFamily="2" charset="0"/>
              </a:rPr>
              <a:t>VDT</a:t>
            </a:r>
          </a:p>
        </p:txBody>
      </p:sp>
      <p:sp>
        <p:nvSpPr>
          <p:cNvPr id="37" name="TextBox 36">
            <a:extLst>
              <a:ext uri="{FF2B5EF4-FFF2-40B4-BE49-F238E27FC236}">
                <a16:creationId xmlns:a16="http://schemas.microsoft.com/office/drawing/2014/main" id="{E8CAC22F-1542-4031-BC6C-A16989886504}"/>
              </a:ext>
            </a:extLst>
          </p:cNvPr>
          <p:cNvSpPr txBox="1"/>
          <p:nvPr/>
        </p:nvSpPr>
        <p:spPr>
          <a:xfrm>
            <a:off x="4943872" y="6550224"/>
            <a:ext cx="3456384" cy="307777"/>
          </a:xfrm>
          <a:prstGeom prst="rect">
            <a:avLst/>
          </a:prstGeom>
          <a:noFill/>
        </p:spPr>
        <p:txBody>
          <a:bodyPr wrap="square" rtlCol="0">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Arial Rounded MT Bold" panose="020F0704030504030204" pitchFamily="34" charset="0"/>
                <a:ea typeface="Arial Unicode MS" panose="020B0604020202020204" pitchFamily="34" charset="-128"/>
                <a:cs typeface="Arial Unicode MS" panose="020B0604020202020204" pitchFamily="34" charset="-128"/>
              </a:rPr>
              <a:t>www.anubhavtrainings.com</a:t>
            </a:r>
            <a:endParaRPr kumimoji="0" lang="en-IN" sz="1400" b="1" i="0" u="none" strike="noStrike" kern="1200" cap="none" spc="0" normalizeH="0" baseline="0" noProof="0" dirty="0">
              <a:ln>
                <a:noFill/>
              </a:ln>
              <a:solidFill>
                <a:prstClr val="black"/>
              </a:solidFill>
              <a:effectLst/>
              <a:uLnTx/>
              <a:uFillTx/>
              <a:latin typeface="Arial Rounded MT Bold" panose="020F0704030504030204" pitchFamily="34" charset="0"/>
              <a:ea typeface="Arial Unicode MS" panose="020B0604020202020204" pitchFamily="34" charset="-128"/>
              <a:cs typeface="Arial Unicode MS" panose="020B0604020202020204" pitchFamily="34" charset="-128"/>
            </a:endParaRPr>
          </a:p>
        </p:txBody>
      </p:sp>
      <p:pic>
        <p:nvPicPr>
          <p:cNvPr id="40" name="Picture 39">
            <a:extLst>
              <a:ext uri="{FF2B5EF4-FFF2-40B4-BE49-F238E27FC236}">
                <a16:creationId xmlns:a16="http://schemas.microsoft.com/office/drawing/2014/main" id="{DA60E6FB-8C44-4FEB-B6E9-83DA90856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4393" y="106009"/>
            <a:ext cx="2335203" cy="762895"/>
          </a:xfrm>
          <a:prstGeom prst="rect">
            <a:avLst/>
          </a:prstGeom>
        </p:spPr>
      </p:pic>
      <p:cxnSp>
        <p:nvCxnSpPr>
          <p:cNvPr id="41" name="Straight Connector 40">
            <a:extLst>
              <a:ext uri="{FF2B5EF4-FFF2-40B4-BE49-F238E27FC236}">
                <a16:creationId xmlns:a16="http://schemas.microsoft.com/office/drawing/2014/main" id="{3B3B7D73-CAE9-45AC-ACCE-FAEF4E505C7A}"/>
              </a:ext>
            </a:extLst>
          </p:cNvPr>
          <p:cNvCxnSpPr/>
          <p:nvPr/>
        </p:nvCxnSpPr>
        <p:spPr>
          <a:xfrm>
            <a:off x="1588" y="764704"/>
            <a:ext cx="6479584" cy="0"/>
          </a:xfrm>
          <a:prstGeom prst="line">
            <a:avLst/>
          </a:prstGeom>
        </p:spPr>
        <p:style>
          <a:lnRef idx="2">
            <a:schemeClr val="accent6"/>
          </a:lnRef>
          <a:fillRef idx="0">
            <a:schemeClr val="accent6"/>
          </a:fillRef>
          <a:effectRef idx="1">
            <a:schemeClr val="accent6"/>
          </a:effectRef>
          <a:fontRef idx="minor">
            <a:schemeClr val="tx1"/>
          </a:fontRef>
        </p:style>
      </p:cxnSp>
      <p:pic>
        <p:nvPicPr>
          <p:cNvPr id="3" name="Picture 2">
            <a:extLst>
              <a:ext uri="{FF2B5EF4-FFF2-40B4-BE49-F238E27FC236}">
                <a16:creationId xmlns:a16="http://schemas.microsoft.com/office/drawing/2014/main" id="{220E7B97-176F-436A-9D13-AD0D03A2E2FB}"/>
              </a:ext>
            </a:extLst>
          </p:cNvPr>
          <p:cNvPicPr>
            <a:picLocks noChangeAspect="1"/>
          </p:cNvPicPr>
          <p:nvPr/>
        </p:nvPicPr>
        <p:blipFill>
          <a:blip r:embed="rId3"/>
          <a:stretch>
            <a:fillRect/>
          </a:stretch>
        </p:blipFill>
        <p:spPr>
          <a:xfrm>
            <a:off x="7259652" y="1576876"/>
            <a:ext cx="4729481" cy="4829311"/>
          </a:xfrm>
          <a:prstGeom prst="rect">
            <a:avLst/>
          </a:prstGeom>
        </p:spPr>
      </p:pic>
      <p:sp>
        <p:nvSpPr>
          <p:cNvPr id="9" name="TextBox 8">
            <a:extLst>
              <a:ext uri="{FF2B5EF4-FFF2-40B4-BE49-F238E27FC236}">
                <a16:creationId xmlns:a16="http://schemas.microsoft.com/office/drawing/2014/main" id="{377390EA-5C77-4969-AFB8-86775BC99CDE}"/>
              </a:ext>
            </a:extLst>
          </p:cNvPr>
          <p:cNvSpPr txBox="1"/>
          <p:nvPr/>
        </p:nvSpPr>
        <p:spPr>
          <a:xfrm>
            <a:off x="202867" y="1070903"/>
            <a:ext cx="6186196" cy="3139321"/>
          </a:xfrm>
          <a:prstGeom prst="rect">
            <a:avLst/>
          </a:prstGeom>
          <a:noFill/>
        </p:spPr>
        <p:txBody>
          <a:bodyPr wrap="square">
            <a:spAutoFit/>
          </a:bodyPr>
          <a:lstStyle/>
          <a:p>
            <a:pPr algn="l"/>
            <a:r>
              <a:rPr lang="en-US" sz="1800" b="0" i="0" u="none" strike="noStrike" baseline="0" dirty="0">
                <a:solidFill>
                  <a:srgbClr val="F1AC00"/>
                </a:solidFill>
                <a:latin typeface="Wingdings-Regular"/>
              </a:rPr>
              <a:t>▪ </a:t>
            </a:r>
            <a:r>
              <a:rPr lang="en-US" sz="1800" b="0" i="0" u="none" strike="noStrike" baseline="0" dirty="0">
                <a:solidFill>
                  <a:srgbClr val="000000"/>
                </a:solidFill>
                <a:latin typeface="Arial" panose="020B0604020202020204" pitchFamily="34" charset="0"/>
              </a:rPr>
              <a:t>For each node in the tree, the following parameters</a:t>
            </a:r>
          </a:p>
          <a:p>
            <a:pPr algn="l"/>
            <a:r>
              <a:rPr lang="en-US" sz="1800" b="0" i="0" u="none" strike="noStrike" baseline="0" dirty="0">
                <a:solidFill>
                  <a:srgbClr val="000000"/>
                </a:solidFill>
                <a:latin typeface="Arial" panose="020B0604020202020204" pitchFamily="34" charset="0"/>
              </a:rPr>
              <a:t>can be configured:</a:t>
            </a:r>
          </a:p>
          <a:p>
            <a:pPr algn="l"/>
            <a:r>
              <a:rPr lang="en-US" sz="1800" b="0" i="0" u="none" strike="noStrike" baseline="0" dirty="0">
                <a:solidFill>
                  <a:srgbClr val="000000"/>
                </a:solidFill>
                <a:latin typeface="SymbolMT"/>
              </a:rPr>
              <a:t>− </a:t>
            </a:r>
            <a:r>
              <a:rPr lang="en-US" sz="1800" b="1" i="0" u="none" strike="noStrike" baseline="0" dirty="0">
                <a:solidFill>
                  <a:srgbClr val="000000"/>
                </a:solidFill>
                <a:latin typeface="Arial" panose="020B0604020202020204" pitchFamily="34" charset="0"/>
              </a:rPr>
              <a:t>Measure</a:t>
            </a:r>
            <a:r>
              <a:rPr lang="en-US" sz="1800" b="0" i="0" u="none" strike="noStrike" baseline="0" dirty="0">
                <a:solidFill>
                  <a:srgbClr val="000000"/>
                </a:solidFill>
                <a:latin typeface="Arial" panose="020B0604020202020204" pitchFamily="34" charset="0"/>
              </a:rPr>
              <a:t>: KPI to be shown (member of the</a:t>
            </a:r>
          </a:p>
          <a:p>
            <a:pPr algn="l"/>
            <a:r>
              <a:rPr lang="en-US" sz="1800" b="0" i="0" u="none" strike="noStrike" baseline="0" dirty="0">
                <a:solidFill>
                  <a:srgbClr val="000000"/>
                </a:solidFill>
                <a:latin typeface="Arial" panose="020B0604020202020204" pitchFamily="34" charset="0"/>
              </a:rPr>
              <a:t>account dimension)</a:t>
            </a:r>
          </a:p>
          <a:p>
            <a:pPr algn="l"/>
            <a:r>
              <a:rPr lang="en-US" sz="1800" b="0" i="0" u="none" strike="noStrike" baseline="0" dirty="0">
                <a:solidFill>
                  <a:srgbClr val="000000"/>
                </a:solidFill>
                <a:latin typeface="SymbolMT"/>
              </a:rPr>
              <a:t>− </a:t>
            </a:r>
            <a:r>
              <a:rPr lang="en-US" sz="1800" b="1" i="0" u="none" strike="noStrike" baseline="0" dirty="0">
                <a:solidFill>
                  <a:srgbClr val="000000"/>
                </a:solidFill>
                <a:latin typeface="Arial" panose="020B0604020202020204" pitchFamily="34" charset="0"/>
              </a:rPr>
              <a:t>Cross Calculation</a:t>
            </a:r>
            <a:r>
              <a:rPr lang="en-US" sz="1800" b="0" i="0" u="none" strike="noStrike" baseline="0" dirty="0">
                <a:solidFill>
                  <a:srgbClr val="000000"/>
                </a:solidFill>
                <a:latin typeface="Arial" panose="020B0604020202020204" pitchFamily="34" charset="0"/>
              </a:rPr>
              <a:t>: Additional measures based</a:t>
            </a:r>
          </a:p>
          <a:p>
            <a:pPr algn="l"/>
            <a:r>
              <a:rPr lang="en-US" sz="1800" b="0" i="0" u="none" strike="noStrike" baseline="0" dirty="0">
                <a:solidFill>
                  <a:srgbClr val="000000"/>
                </a:solidFill>
                <a:latin typeface="Arial" panose="020B0604020202020204" pitchFamily="34" charset="0"/>
              </a:rPr>
              <a:t>on the base KPI (e.g. different currencies)</a:t>
            </a:r>
          </a:p>
          <a:p>
            <a:pPr algn="l"/>
            <a:r>
              <a:rPr lang="en-US" sz="1800" b="0" i="0" u="none" strike="noStrike" baseline="0" dirty="0">
                <a:solidFill>
                  <a:srgbClr val="000000"/>
                </a:solidFill>
                <a:latin typeface="SymbolMT"/>
              </a:rPr>
              <a:t>− </a:t>
            </a:r>
            <a:r>
              <a:rPr lang="en-US" sz="1800" b="1" i="0" u="none" strike="noStrike" baseline="0" dirty="0">
                <a:solidFill>
                  <a:srgbClr val="000000"/>
                </a:solidFill>
                <a:latin typeface="Arial" panose="020B0604020202020204" pitchFamily="34" charset="0"/>
              </a:rPr>
              <a:t>Filter</a:t>
            </a:r>
            <a:r>
              <a:rPr lang="en-US" sz="1800" b="0" i="0" u="none" strike="noStrike" baseline="0" dirty="0">
                <a:solidFill>
                  <a:srgbClr val="000000"/>
                </a:solidFill>
                <a:latin typeface="Arial" panose="020B0604020202020204" pitchFamily="34" charset="0"/>
              </a:rPr>
              <a:t>: Scope definition for the KPI</a:t>
            </a:r>
          </a:p>
          <a:p>
            <a:pPr algn="l"/>
            <a:r>
              <a:rPr lang="en-US" sz="1800" b="0" i="0" u="none" strike="noStrike" baseline="0" dirty="0">
                <a:solidFill>
                  <a:srgbClr val="000000"/>
                </a:solidFill>
                <a:latin typeface="SymbolMT"/>
              </a:rPr>
              <a:t>− </a:t>
            </a:r>
            <a:r>
              <a:rPr lang="en-US" sz="1800" b="1" i="0" u="none" strike="noStrike" baseline="0" dirty="0">
                <a:solidFill>
                  <a:srgbClr val="000000"/>
                </a:solidFill>
                <a:latin typeface="Arial" panose="020B0604020202020204" pitchFamily="34" charset="0"/>
              </a:rPr>
              <a:t>Presentation Date</a:t>
            </a:r>
            <a:r>
              <a:rPr lang="en-US" sz="1800" b="0" i="0" u="none" strike="noStrike" baseline="0" dirty="0">
                <a:solidFill>
                  <a:srgbClr val="000000"/>
                </a:solidFill>
                <a:latin typeface="Arial" panose="020B0604020202020204" pitchFamily="34" charset="0"/>
              </a:rPr>
              <a:t>: Time horizon displayed in</a:t>
            </a:r>
          </a:p>
          <a:p>
            <a:pPr algn="l"/>
            <a:r>
              <a:rPr lang="en-US" sz="1800" b="0" i="0" u="none" strike="noStrike" baseline="0" dirty="0">
                <a:solidFill>
                  <a:srgbClr val="000000"/>
                </a:solidFill>
                <a:latin typeface="Arial" panose="020B0604020202020204" pitchFamily="34" charset="0"/>
              </a:rPr>
              <a:t>the node</a:t>
            </a:r>
          </a:p>
          <a:p>
            <a:pPr algn="l"/>
            <a:r>
              <a:rPr lang="en-US" sz="1800" b="0" i="0" u="none" strike="noStrike" baseline="0" dirty="0">
                <a:solidFill>
                  <a:srgbClr val="000000"/>
                </a:solidFill>
                <a:latin typeface="SymbolMT"/>
              </a:rPr>
              <a:t>− </a:t>
            </a:r>
            <a:r>
              <a:rPr lang="en-US" sz="1800" b="1" i="0" u="none" strike="noStrike" baseline="0" dirty="0">
                <a:solidFill>
                  <a:srgbClr val="000000"/>
                </a:solidFill>
                <a:latin typeface="Arial" panose="020B0604020202020204" pitchFamily="34" charset="0"/>
              </a:rPr>
              <a:t>Relationships</a:t>
            </a:r>
            <a:r>
              <a:rPr lang="en-US" sz="1800" b="0" i="0" u="none" strike="noStrike" baseline="0" dirty="0">
                <a:solidFill>
                  <a:srgbClr val="000000"/>
                </a:solidFill>
                <a:latin typeface="Arial" panose="020B0604020202020204" pitchFamily="34" charset="0"/>
              </a:rPr>
              <a:t>: Parent and child nodes in the</a:t>
            </a:r>
          </a:p>
          <a:p>
            <a:pPr algn="l"/>
            <a:r>
              <a:rPr lang="en-US" sz="1800" b="0" i="0" u="none" strike="noStrike" baseline="0" dirty="0">
                <a:solidFill>
                  <a:srgbClr val="000000"/>
                </a:solidFill>
                <a:latin typeface="Arial" panose="020B0604020202020204" pitchFamily="34" charset="0"/>
              </a:rPr>
              <a:t>tree</a:t>
            </a:r>
            <a:endParaRPr lang="en-US" dirty="0"/>
          </a:p>
        </p:txBody>
      </p:sp>
    </p:spTree>
    <p:extLst>
      <p:ext uri="{BB962C8B-B14F-4D97-AF65-F5344CB8AC3E}">
        <p14:creationId xmlns:p14="http://schemas.microsoft.com/office/powerpoint/2010/main" val="1835090677"/>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3309076-42D5-1865-E12D-562955C97C37}"/>
              </a:ext>
            </a:extLst>
          </p:cNvPr>
          <p:cNvSpPr txBox="1"/>
          <p:nvPr/>
        </p:nvSpPr>
        <p:spPr>
          <a:xfrm>
            <a:off x="191344" y="141825"/>
            <a:ext cx="11377264" cy="553998"/>
          </a:xfrm>
          <a:prstGeom prst="rect">
            <a:avLst/>
          </a:prstGeom>
          <a:noFill/>
        </p:spPr>
        <p:txBody>
          <a:bodyPr wrap="square" lIns="0" tIns="0" rIns="0" bIns="0" rtlCol="0" anchor="ctr">
            <a:spAutoFit/>
          </a:bodyPr>
          <a:lstStyle/>
          <a:p>
            <a:pPr>
              <a:lnSpc>
                <a:spcPct val="90000"/>
              </a:lnSpc>
            </a:pPr>
            <a:r>
              <a:rPr lang="en-US" sz="4000" b="1" dirty="0">
                <a:solidFill>
                  <a:schemeClr val="accent1"/>
                </a:solidFill>
                <a:latin typeface="Cooper Black" panose="0208090404030B020404" pitchFamily="18" charset="0"/>
              </a:rPr>
              <a:t>New Model</a:t>
            </a:r>
            <a:endParaRPr lang="en-IN" sz="4000" b="1" dirty="0">
              <a:solidFill>
                <a:schemeClr val="accent1"/>
              </a:solidFill>
              <a:latin typeface="Cooper Black" panose="0208090404030B020404" pitchFamily="18" charset="0"/>
            </a:endParaRPr>
          </a:p>
        </p:txBody>
      </p:sp>
      <p:pic>
        <p:nvPicPr>
          <p:cNvPr id="3" name="Picture 2">
            <a:extLst>
              <a:ext uri="{FF2B5EF4-FFF2-40B4-BE49-F238E27FC236}">
                <a16:creationId xmlns:a16="http://schemas.microsoft.com/office/drawing/2014/main" id="{222140CB-E9BD-A33E-9AF3-6DC03495B9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712624" y="6758"/>
            <a:ext cx="417196" cy="412067"/>
          </a:xfrm>
          <a:prstGeom prst="rect">
            <a:avLst/>
          </a:prstGeom>
        </p:spPr>
      </p:pic>
      <p:sp>
        <p:nvSpPr>
          <p:cNvPr id="5" name="TextBox 4">
            <a:extLst>
              <a:ext uri="{FF2B5EF4-FFF2-40B4-BE49-F238E27FC236}">
                <a16:creationId xmlns:a16="http://schemas.microsoft.com/office/drawing/2014/main" id="{2126F35F-25C1-5A6A-0791-F7DED3DF3677}"/>
              </a:ext>
            </a:extLst>
          </p:cNvPr>
          <p:cNvSpPr txBox="1"/>
          <p:nvPr/>
        </p:nvSpPr>
        <p:spPr>
          <a:xfrm>
            <a:off x="5002005" y="6505164"/>
            <a:ext cx="2187991" cy="276999"/>
          </a:xfrm>
          <a:prstGeom prst="rect">
            <a:avLst/>
          </a:prstGeom>
          <a:noFill/>
        </p:spPr>
        <p:txBody>
          <a:bodyPr wrap="square" rtlCol="0">
            <a:spAutoFit/>
          </a:bodyPr>
          <a:lstStyle/>
          <a:p>
            <a:r>
              <a:rPr lang="en-US" sz="1200" dirty="0"/>
              <a:t>www.anubhavtrainings.com</a:t>
            </a:r>
            <a:endParaRPr lang="en-IN" sz="1200" dirty="0"/>
          </a:p>
        </p:txBody>
      </p:sp>
      <p:sp>
        <p:nvSpPr>
          <p:cNvPr id="6" name="TextBox 5">
            <a:extLst>
              <a:ext uri="{FF2B5EF4-FFF2-40B4-BE49-F238E27FC236}">
                <a16:creationId xmlns:a16="http://schemas.microsoft.com/office/drawing/2014/main" id="{FB45F93A-BB87-DC60-6E04-612D78D9F731}"/>
              </a:ext>
            </a:extLst>
          </p:cNvPr>
          <p:cNvSpPr txBox="1"/>
          <p:nvPr/>
        </p:nvSpPr>
        <p:spPr>
          <a:xfrm>
            <a:off x="1415480" y="908720"/>
            <a:ext cx="9721080" cy="369332"/>
          </a:xfrm>
          <a:prstGeom prst="rect">
            <a:avLst/>
          </a:prstGeom>
          <a:noFill/>
        </p:spPr>
        <p:txBody>
          <a:bodyPr wrap="square" rtlCol="0">
            <a:spAutoFit/>
          </a:bodyPr>
          <a:lstStyle/>
          <a:p>
            <a:r>
              <a:rPr lang="en-US" b="1" dirty="0"/>
              <a:t>Classic Model				New Model</a:t>
            </a:r>
          </a:p>
        </p:txBody>
      </p:sp>
      <p:cxnSp>
        <p:nvCxnSpPr>
          <p:cNvPr id="8" name="Straight Connector 7">
            <a:extLst>
              <a:ext uri="{FF2B5EF4-FFF2-40B4-BE49-F238E27FC236}">
                <a16:creationId xmlns:a16="http://schemas.microsoft.com/office/drawing/2014/main" id="{16EA41DE-AFD7-1934-AD23-C634609948A6}"/>
              </a:ext>
            </a:extLst>
          </p:cNvPr>
          <p:cNvCxnSpPr>
            <a:cxnSpLocks/>
          </p:cNvCxnSpPr>
          <p:nvPr/>
        </p:nvCxnSpPr>
        <p:spPr>
          <a:xfrm>
            <a:off x="5915981" y="891548"/>
            <a:ext cx="36004" cy="5596443"/>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29BB285C-128B-2A23-12E4-47F452ACE630}"/>
              </a:ext>
            </a:extLst>
          </p:cNvPr>
          <p:cNvSpPr txBox="1"/>
          <p:nvPr/>
        </p:nvSpPr>
        <p:spPr>
          <a:xfrm>
            <a:off x="191345" y="1628801"/>
            <a:ext cx="5724637" cy="3477875"/>
          </a:xfrm>
          <a:prstGeom prst="rect">
            <a:avLst/>
          </a:prstGeom>
          <a:noFill/>
        </p:spPr>
        <p:txBody>
          <a:bodyPr wrap="square" rtlCol="0">
            <a:spAutoFit/>
          </a:bodyPr>
          <a:lstStyle/>
          <a:p>
            <a:pPr marL="342900" indent="-342900">
              <a:buFont typeface="Arial" panose="020B0604020202020204" pitchFamily="34" charset="0"/>
              <a:buChar char="•"/>
            </a:pPr>
            <a:r>
              <a:rPr lang="en-US" sz="2000" dirty="0"/>
              <a:t>We have only one measure which is an account measure, that contains all the values combining together.</a:t>
            </a:r>
          </a:p>
          <a:p>
            <a:pPr marL="342900" indent="-342900">
              <a:buFont typeface="Arial" panose="020B0604020202020204" pitchFamily="34" charset="0"/>
              <a:buChar char="•"/>
            </a:pPr>
            <a:r>
              <a:rPr lang="en-US" sz="2000" dirty="0"/>
              <a:t>We cannot add calculated measure while building this model.</a:t>
            </a:r>
          </a:p>
          <a:p>
            <a:pPr marL="342900" indent="-342900">
              <a:buFont typeface="Arial" panose="020B0604020202020204" pitchFamily="34" charset="0"/>
              <a:buChar char="•"/>
            </a:pPr>
            <a:r>
              <a:rPr lang="en-US" sz="2000" dirty="0"/>
              <a:t>The account dimension concept resembles from old BI tools.</a:t>
            </a:r>
          </a:p>
          <a:p>
            <a:pPr marL="342900" indent="-342900">
              <a:buFont typeface="Arial" panose="020B0604020202020204" pitchFamily="34" charset="0"/>
              <a:buChar char="•"/>
            </a:pPr>
            <a:r>
              <a:rPr lang="en-US" sz="2000" dirty="0"/>
              <a:t>Data mapping is old style and tell about the errors only at the final creation steps.</a:t>
            </a:r>
          </a:p>
          <a:p>
            <a:pPr marL="342900" indent="-342900">
              <a:buFont typeface="Arial" panose="020B0604020202020204" pitchFamily="34" charset="0"/>
              <a:buChar char="•"/>
            </a:pPr>
            <a:r>
              <a:rPr lang="en-US" sz="2000" dirty="0"/>
              <a:t>A default measure with name called value gets created.</a:t>
            </a:r>
          </a:p>
        </p:txBody>
      </p:sp>
      <p:sp>
        <p:nvSpPr>
          <p:cNvPr id="10" name="TextBox 9">
            <a:extLst>
              <a:ext uri="{FF2B5EF4-FFF2-40B4-BE49-F238E27FC236}">
                <a16:creationId xmlns:a16="http://schemas.microsoft.com/office/drawing/2014/main" id="{1C5808C2-C124-5E1E-2AA4-819EF3E531BE}"/>
              </a:ext>
            </a:extLst>
          </p:cNvPr>
          <p:cNvSpPr txBox="1"/>
          <p:nvPr/>
        </p:nvSpPr>
        <p:spPr>
          <a:xfrm>
            <a:off x="6162172" y="1583282"/>
            <a:ext cx="5993828" cy="4093428"/>
          </a:xfrm>
          <a:prstGeom prst="rect">
            <a:avLst/>
          </a:prstGeom>
          <a:noFill/>
        </p:spPr>
        <p:txBody>
          <a:bodyPr wrap="square" rtlCol="0">
            <a:spAutoFit/>
          </a:bodyPr>
          <a:lstStyle/>
          <a:p>
            <a:pPr marL="342900" indent="-342900">
              <a:buFont typeface="Arial" panose="020B0604020202020204" pitchFamily="34" charset="0"/>
              <a:buChar char="•"/>
            </a:pPr>
            <a:r>
              <a:rPr lang="en-US" sz="2000" dirty="0"/>
              <a:t>We can have individual measures along with account dimension also. While building the model, based on preference, we can choose structural priority.</a:t>
            </a:r>
          </a:p>
          <a:p>
            <a:pPr marL="342900" indent="-342900">
              <a:buFont typeface="Arial" panose="020B0604020202020204" pitchFamily="34" charset="0"/>
              <a:buChar char="•"/>
            </a:pPr>
            <a:r>
              <a:rPr lang="en-US" sz="2000" dirty="0"/>
              <a:t>We can add a calculated measure while building the model.</a:t>
            </a:r>
          </a:p>
          <a:p>
            <a:pPr marL="342900" indent="-342900">
              <a:buFont typeface="Arial" panose="020B0604020202020204" pitchFamily="34" charset="0"/>
              <a:buChar char="•"/>
            </a:pPr>
            <a:r>
              <a:rPr lang="en-US" sz="2000" dirty="0"/>
              <a:t>We can develop model which look exactly same as database table in your source system.</a:t>
            </a:r>
          </a:p>
          <a:p>
            <a:pPr marL="342900" indent="-342900">
              <a:buFont typeface="Arial" panose="020B0604020202020204" pitchFamily="34" charset="0"/>
              <a:buChar char="•"/>
            </a:pPr>
            <a:r>
              <a:rPr lang="en-US" sz="2000" dirty="0"/>
              <a:t>We use a enhanced mapping tool which will show a guided flow and unearthed the errors in early phase.</a:t>
            </a:r>
          </a:p>
          <a:p>
            <a:pPr marL="342900" indent="-342900">
              <a:buFont typeface="Arial" panose="020B0604020202020204" pitchFamily="34" charset="0"/>
              <a:buChar char="•"/>
            </a:pPr>
            <a:r>
              <a:rPr lang="en-US" sz="2000" dirty="0"/>
              <a:t>The name of the measure will be same name as column name from the source.</a:t>
            </a:r>
          </a:p>
          <a:p>
            <a:pPr marL="342900" indent="-342900">
              <a:buFont typeface="Arial" panose="020B0604020202020204" pitchFamily="34" charset="0"/>
              <a:buChar char="•"/>
            </a:pPr>
            <a:r>
              <a:rPr lang="en-US" sz="2000" dirty="0"/>
              <a:t>The main purpose is to avoid confusion related to the account dimension in data model for layman.</a:t>
            </a:r>
          </a:p>
        </p:txBody>
      </p:sp>
    </p:spTree>
    <p:extLst>
      <p:ext uri="{BB962C8B-B14F-4D97-AF65-F5344CB8AC3E}">
        <p14:creationId xmlns:p14="http://schemas.microsoft.com/office/powerpoint/2010/main" val="18015421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F72A043-4B2E-3386-CB3D-623961308C54}"/>
              </a:ext>
            </a:extLst>
          </p:cNvPr>
          <p:cNvPicPr>
            <a:picLocks noChangeAspect="1"/>
          </p:cNvPicPr>
          <p:nvPr/>
        </p:nvPicPr>
        <p:blipFill>
          <a:blip r:embed="rId2"/>
          <a:stretch>
            <a:fillRect/>
          </a:stretch>
        </p:blipFill>
        <p:spPr>
          <a:xfrm>
            <a:off x="1290637" y="1033462"/>
            <a:ext cx="9610725" cy="4791075"/>
          </a:xfrm>
          <a:prstGeom prst="rect">
            <a:avLst/>
          </a:prstGeom>
        </p:spPr>
      </p:pic>
      <p:sp>
        <p:nvSpPr>
          <p:cNvPr id="6" name="TextBox 5">
            <a:extLst>
              <a:ext uri="{FF2B5EF4-FFF2-40B4-BE49-F238E27FC236}">
                <a16:creationId xmlns:a16="http://schemas.microsoft.com/office/drawing/2014/main" id="{A0077FF2-F9C3-E33A-57CC-4111944B84BF}"/>
              </a:ext>
            </a:extLst>
          </p:cNvPr>
          <p:cNvSpPr txBox="1"/>
          <p:nvPr/>
        </p:nvSpPr>
        <p:spPr>
          <a:xfrm>
            <a:off x="191344" y="141825"/>
            <a:ext cx="11377264" cy="553998"/>
          </a:xfrm>
          <a:prstGeom prst="rect">
            <a:avLst/>
          </a:prstGeom>
          <a:noFill/>
        </p:spPr>
        <p:txBody>
          <a:bodyPr wrap="square" lIns="0" tIns="0" rIns="0" bIns="0" rtlCol="0" anchor="ctr">
            <a:spAutoFit/>
          </a:bodyPr>
          <a:lstStyle/>
          <a:p>
            <a:pPr>
              <a:lnSpc>
                <a:spcPct val="90000"/>
              </a:lnSpc>
            </a:pPr>
            <a:r>
              <a:rPr lang="en-US" sz="4000" b="1" dirty="0">
                <a:solidFill>
                  <a:schemeClr val="accent1"/>
                </a:solidFill>
                <a:latin typeface="Cooper Black" panose="0208090404030B020404" pitchFamily="18" charset="0"/>
              </a:rPr>
              <a:t>New Model</a:t>
            </a:r>
            <a:endParaRPr lang="en-IN" sz="4000" b="1" dirty="0">
              <a:solidFill>
                <a:schemeClr val="accent1"/>
              </a:solidFill>
              <a:latin typeface="Cooper Black" panose="0208090404030B020404" pitchFamily="18" charset="0"/>
            </a:endParaRPr>
          </a:p>
        </p:txBody>
      </p:sp>
    </p:spTree>
    <p:extLst>
      <p:ext uri="{BB962C8B-B14F-4D97-AF65-F5344CB8AC3E}">
        <p14:creationId xmlns:p14="http://schemas.microsoft.com/office/powerpoint/2010/main" val="39641955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0279" y="41354"/>
            <a:ext cx="10969943" cy="711081"/>
          </a:xfrm>
        </p:spPr>
        <p:txBody>
          <a:bodyPr>
            <a:noAutofit/>
          </a:bodyPr>
          <a:lstStyle/>
          <a:p>
            <a:r>
              <a:rPr lang="en-IN" dirty="0">
                <a:solidFill>
                  <a:schemeClr val="tx2">
                    <a:lumMod val="60000"/>
                    <a:lumOff val="40000"/>
                  </a:schemeClr>
                </a:solidFill>
                <a:latin typeface="Patua One" pitchFamily="2" charset="0"/>
              </a:rPr>
              <a:t>Data Actions</a:t>
            </a:r>
          </a:p>
        </p:txBody>
      </p:sp>
      <p:sp>
        <p:nvSpPr>
          <p:cNvPr id="37" name="TextBox 36">
            <a:extLst>
              <a:ext uri="{FF2B5EF4-FFF2-40B4-BE49-F238E27FC236}">
                <a16:creationId xmlns:a16="http://schemas.microsoft.com/office/drawing/2014/main" id="{E8CAC22F-1542-4031-BC6C-A16989886504}"/>
              </a:ext>
            </a:extLst>
          </p:cNvPr>
          <p:cNvSpPr txBox="1"/>
          <p:nvPr/>
        </p:nvSpPr>
        <p:spPr>
          <a:xfrm>
            <a:off x="4943872" y="6550224"/>
            <a:ext cx="3456384" cy="307777"/>
          </a:xfrm>
          <a:prstGeom prst="rect">
            <a:avLst/>
          </a:prstGeom>
          <a:noFill/>
        </p:spPr>
        <p:txBody>
          <a:bodyPr wrap="square" rtlCol="0">
            <a:spAutoFit/>
          </a:bodyPr>
          <a:lstStyle/>
          <a:p>
            <a:pPr defTabSz="1218987">
              <a:defRPr/>
            </a:pPr>
            <a:r>
              <a:rPr lang="en-US"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rPr>
              <a:t>www.anubhavtrainings.com</a:t>
            </a:r>
            <a:endParaRPr lang="en-IN"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endParaRPr>
          </a:p>
        </p:txBody>
      </p:sp>
      <p:pic>
        <p:nvPicPr>
          <p:cNvPr id="40" name="Picture 39">
            <a:extLst>
              <a:ext uri="{FF2B5EF4-FFF2-40B4-BE49-F238E27FC236}">
                <a16:creationId xmlns:a16="http://schemas.microsoft.com/office/drawing/2014/main" id="{DA60E6FB-8C44-4FEB-B6E9-83DA90856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4393" y="106009"/>
            <a:ext cx="2335203" cy="762895"/>
          </a:xfrm>
          <a:prstGeom prst="rect">
            <a:avLst/>
          </a:prstGeom>
        </p:spPr>
      </p:pic>
      <p:cxnSp>
        <p:nvCxnSpPr>
          <p:cNvPr id="41" name="Straight Connector 40">
            <a:extLst>
              <a:ext uri="{FF2B5EF4-FFF2-40B4-BE49-F238E27FC236}">
                <a16:creationId xmlns:a16="http://schemas.microsoft.com/office/drawing/2014/main" id="{3B3B7D73-CAE9-45AC-ACCE-FAEF4E505C7A}"/>
              </a:ext>
            </a:extLst>
          </p:cNvPr>
          <p:cNvCxnSpPr/>
          <p:nvPr/>
        </p:nvCxnSpPr>
        <p:spPr>
          <a:xfrm>
            <a:off x="1588" y="764704"/>
            <a:ext cx="6479584" cy="0"/>
          </a:xfrm>
          <a:prstGeom prst="line">
            <a:avLst/>
          </a:prstGeom>
        </p:spPr>
        <p:style>
          <a:lnRef idx="2">
            <a:schemeClr val="accent6"/>
          </a:lnRef>
          <a:fillRef idx="0">
            <a:schemeClr val="accent6"/>
          </a:fillRef>
          <a:effectRef idx="1">
            <a:schemeClr val="accent6"/>
          </a:effectRef>
          <a:fontRef idx="minor">
            <a:schemeClr val="tx1"/>
          </a:fontRef>
        </p:style>
      </p:cxnSp>
      <p:sp>
        <p:nvSpPr>
          <p:cNvPr id="2" name="TextBox 1">
            <a:extLst>
              <a:ext uri="{FF2B5EF4-FFF2-40B4-BE49-F238E27FC236}">
                <a16:creationId xmlns:a16="http://schemas.microsoft.com/office/drawing/2014/main" id="{325F36DD-F600-441C-B874-CB9077882A5A}"/>
              </a:ext>
            </a:extLst>
          </p:cNvPr>
          <p:cNvSpPr txBox="1"/>
          <p:nvPr/>
        </p:nvSpPr>
        <p:spPr>
          <a:xfrm>
            <a:off x="152401" y="990600"/>
            <a:ext cx="11807195" cy="5262979"/>
          </a:xfrm>
          <a:prstGeom prst="rect">
            <a:avLst/>
          </a:prstGeom>
          <a:noFill/>
        </p:spPr>
        <p:txBody>
          <a:bodyPr wrap="square" rtlCol="0">
            <a:spAutoFit/>
          </a:bodyPr>
          <a:lstStyle/>
          <a:p>
            <a:r>
              <a:rPr lang="en-US" sz="2800" dirty="0"/>
              <a:t>Used for automating work in SAC planning. They helps end users/planning experts to perform complex tasks with the click of a button. </a:t>
            </a:r>
          </a:p>
          <a:p>
            <a:r>
              <a:rPr lang="en-US" sz="2800" dirty="0"/>
              <a:t>e.g. if we would like to distribute, allocate, copy, calculate data in planning model, the user needs to do that manually by changing values in report, or needs to have deep understanding of SAC.</a:t>
            </a:r>
          </a:p>
          <a:p>
            <a:r>
              <a:rPr lang="en-US" sz="2800" dirty="0"/>
              <a:t>You as SAC planning consultant can automate this work with data actions. End user, will just click on a button and the work will be done.</a:t>
            </a:r>
          </a:p>
          <a:p>
            <a:endParaRPr lang="en-US" sz="2800" dirty="0"/>
          </a:p>
          <a:p>
            <a:r>
              <a:rPr lang="en-US" sz="2800" dirty="0">
                <a:hlinkClick r:id="rId3"/>
              </a:rPr>
              <a:t>https://help.sap.com/viewer/00f68c2e08b941f081002fd3691d86a7/release/en-US/afe93e3cf1414a7b8419baad11cc066e.html#loioafe93e3cf1414a7b8419baad11cc066e__data_resultlookup</a:t>
            </a:r>
            <a:endParaRPr lang="en-US" sz="2800" dirty="0"/>
          </a:p>
          <a:p>
            <a:endParaRPr lang="en-US" sz="2800" dirty="0"/>
          </a:p>
        </p:txBody>
      </p:sp>
    </p:spTree>
    <p:extLst>
      <p:ext uri="{BB962C8B-B14F-4D97-AF65-F5344CB8AC3E}">
        <p14:creationId xmlns:p14="http://schemas.microsoft.com/office/powerpoint/2010/main" val="2317432871"/>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1" i="0" u="none" strike="noStrike" kern="1200" cap="none" spc="0" normalizeH="0" baseline="0" noProof="0" dirty="0">
                <a:ln>
                  <a:noFill/>
                </a:ln>
                <a:solidFill>
                  <a:prstClr val="black"/>
                </a:solidFill>
                <a:effectLst/>
                <a:uLnTx/>
                <a:uFillTx/>
                <a:latin typeface="Calibri Light" panose="020F0302020204030204"/>
                <a:ea typeface="+mj-ea"/>
                <a:cs typeface="+mj-cs"/>
              </a:rPr>
              <a:t>Agenda – Day 7</a:t>
            </a:r>
          </a:p>
        </p:txBody>
      </p:sp>
      <p:sp>
        <p:nvSpPr>
          <p:cNvPr id="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Anubhav trainings</a:t>
            </a:r>
          </a:p>
        </p:txBody>
      </p:sp>
      <p:sp>
        <p:nvSpPr>
          <p:cNvPr id="5" name="TextBox 4">
            <a:extLst>
              <a:ext uri="{FF2B5EF4-FFF2-40B4-BE49-F238E27FC236}">
                <a16:creationId xmlns:a16="http://schemas.microsoft.com/office/drawing/2014/main" id="{27E5B41D-1DDF-48C9-A5AF-075F84492B68}"/>
              </a:ext>
            </a:extLst>
          </p:cNvPr>
          <p:cNvSpPr txBox="1"/>
          <p:nvPr/>
        </p:nvSpPr>
        <p:spPr>
          <a:xfrm>
            <a:off x="247878" y="982353"/>
            <a:ext cx="11696243" cy="4462760"/>
          </a:xfrm>
          <a:prstGeom prst="rect">
            <a:avLst/>
          </a:prstGeom>
          <a:noFill/>
        </p:spPr>
        <p:txBody>
          <a:bodyPr wrap="square" rtlCol="0">
            <a:spAutoFit/>
          </a:bodyPr>
          <a:lstStyle/>
          <a:p>
            <a:pPr marL="0" marR="0" indent="0" algn="l" rtl="0" eaLnBrk="1" fontAlgn="auto" latinLnBrk="0" hangingPunct="1">
              <a:spcBef>
                <a:spcPts val="0"/>
              </a:spcBef>
              <a:spcAft>
                <a:spcPts val="0"/>
              </a:spcAft>
            </a:pPr>
            <a:r>
              <a:rPr lang="en-US" sz="1600" b="1" dirty="0">
                <a:effectLst/>
              </a:rPr>
              <a:t>Planning scenarios</a:t>
            </a:r>
          </a:p>
          <a:p>
            <a:pPr marL="0" marR="0" indent="0" algn="l" rtl="0" eaLnBrk="1" fontAlgn="auto" latinLnBrk="0" hangingPunct="1">
              <a:spcBef>
                <a:spcPts val="0"/>
              </a:spcBef>
              <a:spcAft>
                <a:spcPts val="0"/>
              </a:spcAft>
            </a:pPr>
            <a:endParaRPr lang="en-US" sz="1600" dirty="0">
              <a:effectLst/>
            </a:endParaRPr>
          </a:p>
          <a:p>
            <a:pPr marL="0" marR="0" indent="0" algn="l" rtl="0" eaLnBrk="1" fontAlgn="auto" latinLnBrk="0" hangingPunct="1">
              <a:spcBef>
                <a:spcPts val="0"/>
              </a:spcBef>
              <a:spcAft>
                <a:spcPts val="0"/>
              </a:spcAft>
            </a:pPr>
            <a:r>
              <a:rPr lang="en-US" sz="1800" b="0" i="0" kern="1200" spc="0" baseline="0" dirty="0">
                <a:ln>
                  <a:noFill/>
                </a:ln>
                <a:solidFill>
                  <a:srgbClr val="000000"/>
                </a:solidFill>
                <a:effectLst/>
                <a:latin typeface="Calibri" panose="020F0502020204030204" pitchFamily="34" charset="0"/>
                <a:ea typeface="+mn-ea"/>
                <a:cs typeface="+mn-cs"/>
              </a:rPr>
              <a:t>	- </a:t>
            </a:r>
            <a:r>
              <a:rPr lang="en-US" sz="1800" kern="1200" dirty="0">
                <a:solidFill>
                  <a:srgbClr val="000000"/>
                </a:solidFill>
                <a:effectLst/>
                <a:latin typeface="Calibri" panose="020F0502020204030204" pitchFamily="34" charset="0"/>
                <a:ea typeface="+mn-ea"/>
                <a:cs typeface="+mn-cs"/>
              </a:rPr>
              <a:t>What If Scenario</a:t>
            </a:r>
            <a:endParaRPr lang="en-US" sz="1600" dirty="0">
              <a:effectLst/>
            </a:endParaRPr>
          </a:p>
          <a:p>
            <a:pPr marL="0" marR="0" indent="0" algn="l" rtl="0" eaLnBrk="1" fontAlgn="auto" latinLnBrk="0" hangingPunct="1">
              <a:spcBef>
                <a:spcPts val="0"/>
              </a:spcBef>
              <a:spcAft>
                <a:spcPts val="0"/>
              </a:spcAft>
            </a:pPr>
            <a:r>
              <a:rPr lang="en-US" sz="1800" b="0" i="0" kern="1200" spc="0" baseline="0" dirty="0">
                <a:ln>
                  <a:noFill/>
                </a:ln>
                <a:solidFill>
                  <a:srgbClr val="000000"/>
                </a:solidFill>
                <a:effectLst/>
                <a:latin typeface="Calibri" panose="020F0502020204030204" pitchFamily="34" charset="0"/>
                <a:ea typeface="+mn-ea"/>
                <a:cs typeface="+mn-cs"/>
              </a:rPr>
              <a:t>	-</a:t>
            </a:r>
            <a:r>
              <a:rPr lang="en-US" sz="1800" kern="1200" dirty="0">
                <a:solidFill>
                  <a:srgbClr val="000000"/>
                </a:solidFill>
                <a:effectLst/>
                <a:latin typeface="Calibri" panose="020F0502020204030204" pitchFamily="34" charset="0"/>
                <a:ea typeface="+mn-ea"/>
                <a:cs typeface="+mn-cs"/>
              </a:rPr>
              <a:t> Update scenario</a:t>
            </a:r>
            <a:endParaRPr lang="en-US" sz="1600" dirty="0">
              <a:effectLst/>
            </a:endParaRPr>
          </a:p>
          <a:p>
            <a:pPr marL="0" marR="0" indent="0" algn="l" rtl="0" eaLnBrk="1" fontAlgn="auto" latinLnBrk="0" hangingPunct="1">
              <a:spcBef>
                <a:spcPts val="0"/>
              </a:spcBef>
              <a:spcAft>
                <a:spcPts val="0"/>
              </a:spcAft>
            </a:pPr>
            <a:r>
              <a:rPr lang="en-US" sz="1800" b="0" i="0" kern="1200" spc="0" baseline="0" dirty="0">
                <a:ln>
                  <a:noFill/>
                </a:ln>
                <a:solidFill>
                  <a:srgbClr val="000000"/>
                </a:solidFill>
                <a:effectLst/>
                <a:latin typeface="Calibri" panose="020F0502020204030204" pitchFamily="34" charset="0"/>
                <a:ea typeface="+mn-ea"/>
                <a:cs typeface="+mn-cs"/>
              </a:rPr>
              <a:t>	- Distribution and Spreading</a:t>
            </a:r>
            <a:endParaRPr lang="en-US" sz="1600" dirty="0">
              <a:effectLst/>
            </a:endParaRPr>
          </a:p>
          <a:p>
            <a:pPr marL="0" marR="0" indent="0" algn="l" rtl="0" eaLnBrk="1" fontAlgn="auto" latinLnBrk="0" hangingPunct="1">
              <a:spcBef>
                <a:spcPts val="0"/>
              </a:spcBef>
              <a:spcAft>
                <a:spcPts val="0"/>
              </a:spcAft>
            </a:pPr>
            <a:r>
              <a:rPr lang="en-US" sz="1800" kern="1200" dirty="0">
                <a:solidFill>
                  <a:srgbClr val="000000"/>
                </a:solidFill>
                <a:effectLst/>
                <a:latin typeface="Calibri" panose="020F0502020204030204" pitchFamily="34" charset="0"/>
                <a:ea typeface="+mn-ea"/>
                <a:cs typeface="+mn-cs"/>
              </a:rPr>
              <a:t>	- Asymmetric Report</a:t>
            </a:r>
            <a:endParaRPr lang="en-US" sz="1600" dirty="0">
              <a:effectLst/>
            </a:endParaRPr>
          </a:p>
          <a:p>
            <a:pPr marL="0" marR="0" indent="0" algn="l" rtl="0" eaLnBrk="1" fontAlgn="auto" latinLnBrk="0" hangingPunct="1">
              <a:spcBef>
                <a:spcPts val="0"/>
              </a:spcBef>
              <a:spcAft>
                <a:spcPts val="0"/>
              </a:spcAft>
            </a:pPr>
            <a:r>
              <a:rPr lang="en-US" sz="1800" b="0" i="0" kern="1200" spc="0" baseline="0" dirty="0">
                <a:ln>
                  <a:noFill/>
                </a:ln>
                <a:solidFill>
                  <a:srgbClr val="000000"/>
                </a:solidFill>
                <a:effectLst/>
                <a:latin typeface="Calibri" panose="020F0502020204030204" pitchFamily="34" charset="0"/>
                <a:ea typeface="+mn-ea"/>
                <a:cs typeface="+mn-cs"/>
              </a:rPr>
              <a:t>	- Allocation</a:t>
            </a:r>
            <a:endParaRPr lang="en-US" sz="1600" dirty="0">
              <a:effectLst/>
            </a:endParaRPr>
          </a:p>
          <a:p>
            <a:pPr marL="0" marR="0" indent="0" algn="l" rtl="0" eaLnBrk="1" fontAlgn="auto" latinLnBrk="0" hangingPunct="1">
              <a:spcBef>
                <a:spcPts val="0"/>
              </a:spcBef>
              <a:spcAft>
                <a:spcPts val="0"/>
              </a:spcAft>
            </a:pPr>
            <a:r>
              <a:rPr lang="en-US" sz="1800" b="0" i="0" kern="1200" spc="0" baseline="0" dirty="0">
                <a:ln>
                  <a:noFill/>
                </a:ln>
                <a:solidFill>
                  <a:srgbClr val="000000"/>
                </a:solidFill>
                <a:effectLst/>
                <a:latin typeface="Calibri" panose="020F0502020204030204" pitchFamily="34" charset="0"/>
                <a:ea typeface="+mn-ea"/>
                <a:cs typeface="+mn-cs"/>
              </a:rPr>
              <a:t>---Break---</a:t>
            </a:r>
            <a:endParaRPr lang="en-US" sz="1600" dirty="0">
              <a:effectLst/>
            </a:endParaRPr>
          </a:p>
          <a:p>
            <a:pPr marL="0" marR="0" indent="0" algn="l" rtl="0" eaLnBrk="1" fontAlgn="auto" latinLnBrk="0" hangingPunct="1">
              <a:spcBef>
                <a:spcPts val="0"/>
              </a:spcBef>
              <a:spcAft>
                <a:spcPts val="0"/>
              </a:spcAft>
            </a:pPr>
            <a:r>
              <a:rPr lang="en-US" sz="1800" b="1" i="0" kern="1200" spc="0" baseline="0" dirty="0">
                <a:ln>
                  <a:noFill/>
                </a:ln>
                <a:solidFill>
                  <a:srgbClr val="000000"/>
                </a:solidFill>
                <a:effectLst/>
                <a:latin typeface="Calibri" panose="020F0502020204030204" pitchFamily="34" charset="0"/>
                <a:ea typeface="+mn-ea"/>
                <a:cs typeface="+mn-cs"/>
              </a:rPr>
              <a:t>Value Driver Tree</a:t>
            </a:r>
            <a:endParaRPr lang="en-US" sz="1600" dirty="0">
              <a:effectLst/>
            </a:endParaRPr>
          </a:p>
          <a:p>
            <a:pPr marL="0" marR="0" indent="0" algn="l" rtl="0" eaLnBrk="1" fontAlgn="auto" latinLnBrk="0" hangingPunct="1">
              <a:spcBef>
                <a:spcPts val="0"/>
              </a:spcBef>
              <a:spcAft>
                <a:spcPts val="0"/>
              </a:spcAft>
            </a:pPr>
            <a:r>
              <a:rPr lang="en-US" sz="1800" b="0" i="0" kern="1200" spc="0" baseline="0" dirty="0">
                <a:ln>
                  <a:noFill/>
                </a:ln>
                <a:solidFill>
                  <a:srgbClr val="000000"/>
                </a:solidFill>
                <a:effectLst/>
                <a:latin typeface="Calibri" panose="020F0502020204030204" pitchFamily="34" charset="0"/>
                <a:ea typeface="+mn-ea"/>
                <a:cs typeface="+mn-cs"/>
              </a:rPr>
              <a:t>                    - VDT</a:t>
            </a:r>
            <a:endParaRPr lang="en-US" sz="1600" dirty="0">
              <a:effectLst/>
            </a:endParaRPr>
          </a:p>
          <a:p>
            <a:pPr marL="0" marR="0" indent="0" algn="l" rtl="0" eaLnBrk="1" fontAlgn="auto" latinLnBrk="0" hangingPunct="1">
              <a:spcBef>
                <a:spcPts val="0"/>
              </a:spcBef>
              <a:spcAft>
                <a:spcPts val="0"/>
              </a:spcAft>
            </a:pPr>
            <a:r>
              <a:rPr lang="en-US" sz="1800" kern="1200" dirty="0">
                <a:solidFill>
                  <a:srgbClr val="000000"/>
                </a:solidFill>
                <a:effectLst/>
                <a:latin typeface="Calibri" panose="020F0502020204030204" pitchFamily="34" charset="0"/>
                <a:ea typeface="+mn-ea"/>
                <a:cs typeface="+mn-cs"/>
              </a:rPr>
              <a:t>	- </a:t>
            </a:r>
            <a:r>
              <a:rPr lang="en-US" sz="1800" b="0" i="0" kern="1200" spc="0" baseline="0" dirty="0">
                <a:ln>
                  <a:noFill/>
                </a:ln>
                <a:solidFill>
                  <a:srgbClr val="000000"/>
                </a:solidFill>
                <a:effectLst/>
                <a:latin typeface="Calibri" panose="020F0502020204030204" pitchFamily="34" charset="0"/>
                <a:ea typeface="+mn-ea"/>
                <a:cs typeface="+mn-cs"/>
              </a:rPr>
              <a:t>Type of VDT</a:t>
            </a:r>
            <a:endParaRPr lang="en-US" sz="1600" dirty="0">
              <a:effectLst/>
            </a:endParaRPr>
          </a:p>
          <a:p>
            <a:pPr marL="0" marR="0" indent="0" algn="l" rtl="0" eaLnBrk="1" fontAlgn="auto" latinLnBrk="0" hangingPunct="1">
              <a:spcBef>
                <a:spcPts val="0"/>
              </a:spcBef>
              <a:spcAft>
                <a:spcPts val="0"/>
              </a:spcAft>
            </a:pPr>
            <a:r>
              <a:rPr lang="en-US" sz="1800" b="0" i="0" kern="1200" spc="0" baseline="0" dirty="0">
                <a:ln>
                  <a:noFill/>
                </a:ln>
                <a:solidFill>
                  <a:srgbClr val="000000"/>
                </a:solidFill>
                <a:effectLst/>
                <a:latin typeface="Calibri" panose="020F0502020204030204" pitchFamily="34" charset="0"/>
                <a:ea typeface="+mn-ea"/>
                <a:cs typeface="+mn-cs"/>
              </a:rPr>
              <a:t>	- </a:t>
            </a:r>
            <a:r>
              <a:rPr lang="en-US" sz="1800" kern="1200" dirty="0">
                <a:solidFill>
                  <a:srgbClr val="000000"/>
                </a:solidFill>
                <a:effectLst/>
                <a:latin typeface="Calibri" panose="020F0502020204030204" pitchFamily="34" charset="0"/>
                <a:ea typeface="+mn-ea"/>
                <a:cs typeface="+mn-cs"/>
              </a:rPr>
              <a:t>Create from Blank Model</a:t>
            </a:r>
            <a:endParaRPr lang="en-US" sz="1600" dirty="0">
              <a:effectLst/>
            </a:endParaRPr>
          </a:p>
          <a:p>
            <a:pPr marL="0" marR="0" indent="0" algn="l" rtl="0" eaLnBrk="1" fontAlgn="auto" latinLnBrk="0" hangingPunct="1">
              <a:spcBef>
                <a:spcPts val="0"/>
              </a:spcBef>
              <a:spcAft>
                <a:spcPts val="0"/>
              </a:spcAft>
            </a:pPr>
            <a:r>
              <a:rPr lang="en-US" sz="1800" b="0" i="0" kern="1200" spc="0" baseline="0" dirty="0">
                <a:ln>
                  <a:noFill/>
                </a:ln>
                <a:solidFill>
                  <a:srgbClr val="000000"/>
                </a:solidFill>
                <a:effectLst/>
                <a:latin typeface="Calibri" panose="020F0502020204030204" pitchFamily="34" charset="0"/>
                <a:ea typeface="+mn-ea"/>
                <a:cs typeface="+mn-cs"/>
              </a:rPr>
              <a:t>	- Desig</a:t>
            </a:r>
            <a:r>
              <a:rPr lang="en-US" sz="1800" kern="1200" dirty="0">
                <a:solidFill>
                  <a:srgbClr val="000000"/>
                </a:solidFill>
                <a:effectLst/>
                <a:latin typeface="Calibri" panose="020F0502020204030204" pitchFamily="34" charset="0"/>
                <a:ea typeface="+mn-ea"/>
                <a:cs typeface="+mn-cs"/>
              </a:rPr>
              <a:t>n VDT</a:t>
            </a:r>
            <a:endParaRPr lang="en-US" sz="1600" dirty="0">
              <a:effectLst/>
            </a:endParaRPr>
          </a:p>
          <a:p>
            <a:pPr marL="0" marR="0" indent="0" algn="l" rtl="0" eaLnBrk="1" fontAlgn="auto" latinLnBrk="0" hangingPunct="1">
              <a:spcBef>
                <a:spcPts val="0"/>
              </a:spcBef>
              <a:spcAft>
                <a:spcPts val="0"/>
              </a:spcAft>
            </a:pPr>
            <a:r>
              <a:rPr lang="en-US" sz="1800" b="0" i="0" kern="1200" spc="0" baseline="0" dirty="0">
                <a:ln>
                  <a:noFill/>
                </a:ln>
                <a:solidFill>
                  <a:srgbClr val="000000"/>
                </a:solidFill>
                <a:effectLst/>
                <a:latin typeface="Calibri" panose="020F0502020204030204" pitchFamily="34" charset="0"/>
                <a:ea typeface="+mn-ea"/>
                <a:cs typeface="+mn-cs"/>
              </a:rPr>
              <a:t>	- Create New Model</a:t>
            </a:r>
            <a:endParaRPr lang="en-US" sz="1600" dirty="0">
              <a:effectLst/>
            </a:endParaRPr>
          </a:p>
          <a:p>
            <a:pPr marL="0" algn="l" rtl="0" eaLnBrk="1" latinLnBrk="0" hangingPunct="1">
              <a:spcBef>
                <a:spcPts val="0"/>
              </a:spcBef>
              <a:spcAft>
                <a:spcPts val="0"/>
              </a:spcAft>
            </a:pPr>
            <a:r>
              <a:rPr lang="en-US" sz="1800" kern="1200" dirty="0">
                <a:solidFill>
                  <a:srgbClr val="000000"/>
                </a:solidFill>
                <a:effectLst/>
                <a:latin typeface="Calibri" panose="020F0502020204030204" pitchFamily="34" charset="0"/>
                <a:ea typeface="+mn-ea"/>
                <a:cs typeface="+mn-cs"/>
              </a:rPr>
              <a:t>	</a:t>
            </a:r>
            <a:endParaRPr lang="en-US" sz="1600" dirty="0">
              <a:effectLst/>
            </a:endParaRPr>
          </a:p>
          <a:p>
            <a:pPr marL="0" marR="0" indent="0" algn="l" rtl="0" eaLnBrk="1" fontAlgn="auto" latinLnBrk="0" hangingPunct="1">
              <a:spcBef>
                <a:spcPts val="0"/>
              </a:spcBef>
              <a:spcAft>
                <a:spcPts val="0"/>
              </a:spcAft>
            </a:pPr>
            <a:r>
              <a:rPr lang="en-US" sz="1800" kern="1200" dirty="0">
                <a:solidFill>
                  <a:srgbClr val="000000"/>
                </a:solidFill>
                <a:effectLst/>
                <a:latin typeface="Calibri" panose="020F0502020204030204" pitchFamily="34" charset="0"/>
                <a:ea typeface="+mn-ea"/>
                <a:cs typeface="+mn-cs"/>
              </a:rPr>
              <a:t>	</a:t>
            </a:r>
            <a:endParaRPr lang="en-US" sz="1600" dirty="0">
              <a:effectLst/>
            </a:endParaRPr>
          </a:p>
        </p:txBody>
      </p:sp>
    </p:spTree>
    <p:extLst>
      <p:ext uri="{BB962C8B-B14F-4D97-AF65-F5344CB8AC3E}">
        <p14:creationId xmlns:p14="http://schemas.microsoft.com/office/powerpoint/2010/main" val="23218573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0279" y="41354"/>
            <a:ext cx="10969943" cy="711081"/>
          </a:xfrm>
        </p:spPr>
        <p:txBody>
          <a:bodyPr>
            <a:noAutofit/>
          </a:bodyPr>
          <a:lstStyle/>
          <a:p>
            <a:r>
              <a:rPr lang="en-IN" dirty="0">
                <a:solidFill>
                  <a:schemeClr val="tx2">
                    <a:lumMod val="60000"/>
                    <a:lumOff val="40000"/>
                  </a:schemeClr>
                </a:solidFill>
                <a:latin typeface="Patua One" pitchFamily="2" charset="0"/>
              </a:rPr>
              <a:t>Requirement 1: Copy Data Action</a:t>
            </a:r>
          </a:p>
        </p:txBody>
      </p:sp>
      <p:sp>
        <p:nvSpPr>
          <p:cNvPr id="37" name="TextBox 36">
            <a:extLst>
              <a:ext uri="{FF2B5EF4-FFF2-40B4-BE49-F238E27FC236}">
                <a16:creationId xmlns:a16="http://schemas.microsoft.com/office/drawing/2014/main" id="{E8CAC22F-1542-4031-BC6C-A16989886504}"/>
              </a:ext>
            </a:extLst>
          </p:cNvPr>
          <p:cNvSpPr txBox="1"/>
          <p:nvPr/>
        </p:nvSpPr>
        <p:spPr>
          <a:xfrm>
            <a:off x="4943872" y="6550224"/>
            <a:ext cx="3456384" cy="307777"/>
          </a:xfrm>
          <a:prstGeom prst="rect">
            <a:avLst/>
          </a:prstGeom>
          <a:noFill/>
        </p:spPr>
        <p:txBody>
          <a:bodyPr wrap="square" rtlCol="0">
            <a:spAutoFit/>
          </a:bodyPr>
          <a:lstStyle/>
          <a:p>
            <a:pPr defTabSz="1218987">
              <a:defRPr/>
            </a:pPr>
            <a:r>
              <a:rPr lang="en-US"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rPr>
              <a:t>www.anubhavtrainings.com</a:t>
            </a:r>
            <a:endParaRPr lang="en-IN"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endParaRPr>
          </a:p>
        </p:txBody>
      </p:sp>
      <p:pic>
        <p:nvPicPr>
          <p:cNvPr id="40" name="Picture 39">
            <a:extLst>
              <a:ext uri="{FF2B5EF4-FFF2-40B4-BE49-F238E27FC236}">
                <a16:creationId xmlns:a16="http://schemas.microsoft.com/office/drawing/2014/main" id="{DA60E6FB-8C44-4FEB-B6E9-83DA90856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4393" y="106009"/>
            <a:ext cx="2335203" cy="762895"/>
          </a:xfrm>
          <a:prstGeom prst="rect">
            <a:avLst/>
          </a:prstGeom>
        </p:spPr>
      </p:pic>
      <p:cxnSp>
        <p:nvCxnSpPr>
          <p:cNvPr id="41" name="Straight Connector 40">
            <a:extLst>
              <a:ext uri="{FF2B5EF4-FFF2-40B4-BE49-F238E27FC236}">
                <a16:creationId xmlns:a16="http://schemas.microsoft.com/office/drawing/2014/main" id="{3B3B7D73-CAE9-45AC-ACCE-FAEF4E505C7A}"/>
              </a:ext>
            </a:extLst>
          </p:cNvPr>
          <p:cNvCxnSpPr/>
          <p:nvPr/>
        </p:nvCxnSpPr>
        <p:spPr>
          <a:xfrm>
            <a:off x="1588" y="764704"/>
            <a:ext cx="6479584" cy="0"/>
          </a:xfrm>
          <a:prstGeom prst="line">
            <a:avLst/>
          </a:prstGeom>
        </p:spPr>
        <p:style>
          <a:lnRef idx="2">
            <a:schemeClr val="accent6"/>
          </a:lnRef>
          <a:fillRef idx="0">
            <a:schemeClr val="accent6"/>
          </a:fillRef>
          <a:effectRef idx="1">
            <a:schemeClr val="accent6"/>
          </a:effectRef>
          <a:fontRef idx="minor">
            <a:schemeClr val="tx1"/>
          </a:fontRef>
        </p:style>
      </p:cxnSp>
      <p:sp>
        <p:nvSpPr>
          <p:cNvPr id="2" name="TextBox 1">
            <a:extLst>
              <a:ext uri="{FF2B5EF4-FFF2-40B4-BE49-F238E27FC236}">
                <a16:creationId xmlns:a16="http://schemas.microsoft.com/office/drawing/2014/main" id="{325F36DD-F600-441C-B874-CB9077882A5A}"/>
              </a:ext>
            </a:extLst>
          </p:cNvPr>
          <p:cNvSpPr txBox="1"/>
          <p:nvPr/>
        </p:nvSpPr>
        <p:spPr>
          <a:xfrm>
            <a:off x="152401" y="990600"/>
            <a:ext cx="11807195" cy="369332"/>
          </a:xfrm>
          <a:prstGeom prst="rect">
            <a:avLst/>
          </a:prstGeom>
          <a:noFill/>
        </p:spPr>
        <p:txBody>
          <a:bodyPr wrap="square" rtlCol="0">
            <a:spAutoFit/>
          </a:bodyPr>
          <a:lstStyle/>
          <a:p>
            <a:pPr algn="l"/>
            <a:r>
              <a:rPr lang="en-US" sz="1800" b="0" i="0" u="none" strike="noStrike" baseline="0" dirty="0">
                <a:latin typeface="CIDFont+F6"/>
              </a:rPr>
              <a:t>Create Story action to copy the data of 2017 headcount to 2018 plan version</a:t>
            </a:r>
            <a:endParaRPr lang="en-US" sz="2800" dirty="0"/>
          </a:p>
        </p:txBody>
      </p:sp>
      <p:pic>
        <p:nvPicPr>
          <p:cNvPr id="4" name="Picture 3">
            <a:extLst>
              <a:ext uri="{FF2B5EF4-FFF2-40B4-BE49-F238E27FC236}">
                <a16:creationId xmlns:a16="http://schemas.microsoft.com/office/drawing/2014/main" id="{AF89EB18-EA81-45EC-A029-3DA7CC907E5A}"/>
              </a:ext>
            </a:extLst>
          </p:cNvPr>
          <p:cNvPicPr>
            <a:picLocks noChangeAspect="1"/>
          </p:cNvPicPr>
          <p:nvPr/>
        </p:nvPicPr>
        <p:blipFill>
          <a:blip r:embed="rId3"/>
          <a:stretch>
            <a:fillRect/>
          </a:stretch>
        </p:blipFill>
        <p:spPr>
          <a:xfrm>
            <a:off x="364580" y="1585826"/>
            <a:ext cx="7630810" cy="4042813"/>
          </a:xfrm>
          <a:prstGeom prst="rect">
            <a:avLst/>
          </a:prstGeom>
        </p:spPr>
      </p:pic>
    </p:spTree>
    <p:extLst>
      <p:ext uri="{BB962C8B-B14F-4D97-AF65-F5344CB8AC3E}">
        <p14:creationId xmlns:p14="http://schemas.microsoft.com/office/powerpoint/2010/main" val="1862016574"/>
      </p:ext>
    </p:extLst>
  </p:cSld>
  <p:clrMapOvr>
    <a:masterClrMapping/>
  </p:clrMapOvr>
  <p:transition spd="slow">
    <p:push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0279" y="41354"/>
            <a:ext cx="10969943" cy="711081"/>
          </a:xfrm>
        </p:spPr>
        <p:txBody>
          <a:bodyPr>
            <a:noAutofit/>
          </a:bodyPr>
          <a:lstStyle/>
          <a:p>
            <a:r>
              <a:rPr lang="en-IN" sz="2000" dirty="0">
                <a:solidFill>
                  <a:schemeClr val="tx2">
                    <a:lumMod val="60000"/>
                    <a:lumOff val="40000"/>
                  </a:schemeClr>
                </a:solidFill>
                <a:latin typeface="Patua One" pitchFamily="2" charset="0"/>
              </a:rPr>
              <a:t>Requirement 2: </a:t>
            </a:r>
            <a:r>
              <a:rPr lang="en-US" sz="2000" dirty="0">
                <a:solidFill>
                  <a:schemeClr val="tx2">
                    <a:lumMod val="60000"/>
                    <a:lumOff val="40000"/>
                  </a:schemeClr>
                </a:solidFill>
                <a:latin typeface="Patua One" pitchFamily="2" charset="0"/>
              </a:rPr>
              <a:t>Auto calculate headcounts based on Scripting based actions</a:t>
            </a:r>
            <a:endParaRPr lang="en-IN" sz="2000" dirty="0">
              <a:solidFill>
                <a:schemeClr val="tx2">
                  <a:lumMod val="60000"/>
                  <a:lumOff val="40000"/>
                </a:schemeClr>
              </a:solidFill>
              <a:latin typeface="Patua One" pitchFamily="2" charset="0"/>
            </a:endParaRPr>
          </a:p>
        </p:txBody>
      </p:sp>
      <p:sp>
        <p:nvSpPr>
          <p:cNvPr id="37" name="TextBox 36">
            <a:extLst>
              <a:ext uri="{FF2B5EF4-FFF2-40B4-BE49-F238E27FC236}">
                <a16:creationId xmlns:a16="http://schemas.microsoft.com/office/drawing/2014/main" id="{E8CAC22F-1542-4031-BC6C-A16989886504}"/>
              </a:ext>
            </a:extLst>
          </p:cNvPr>
          <p:cNvSpPr txBox="1"/>
          <p:nvPr/>
        </p:nvSpPr>
        <p:spPr>
          <a:xfrm>
            <a:off x="4943872" y="6550224"/>
            <a:ext cx="3456384" cy="307777"/>
          </a:xfrm>
          <a:prstGeom prst="rect">
            <a:avLst/>
          </a:prstGeom>
          <a:noFill/>
        </p:spPr>
        <p:txBody>
          <a:bodyPr wrap="square" rtlCol="0">
            <a:spAutoFit/>
          </a:bodyPr>
          <a:lstStyle/>
          <a:p>
            <a:pPr defTabSz="1218987">
              <a:defRPr/>
            </a:pPr>
            <a:r>
              <a:rPr lang="en-US"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rPr>
              <a:t>www.anubhavtrainings.com</a:t>
            </a:r>
            <a:endParaRPr lang="en-IN"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endParaRPr>
          </a:p>
        </p:txBody>
      </p:sp>
      <p:pic>
        <p:nvPicPr>
          <p:cNvPr id="40" name="Picture 39">
            <a:extLst>
              <a:ext uri="{FF2B5EF4-FFF2-40B4-BE49-F238E27FC236}">
                <a16:creationId xmlns:a16="http://schemas.microsoft.com/office/drawing/2014/main" id="{DA60E6FB-8C44-4FEB-B6E9-83DA90856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4393" y="106009"/>
            <a:ext cx="2335203" cy="762895"/>
          </a:xfrm>
          <a:prstGeom prst="rect">
            <a:avLst/>
          </a:prstGeom>
        </p:spPr>
      </p:pic>
      <p:cxnSp>
        <p:nvCxnSpPr>
          <p:cNvPr id="41" name="Straight Connector 40">
            <a:extLst>
              <a:ext uri="{FF2B5EF4-FFF2-40B4-BE49-F238E27FC236}">
                <a16:creationId xmlns:a16="http://schemas.microsoft.com/office/drawing/2014/main" id="{3B3B7D73-CAE9-45AC-ACCE-FAEF4E505C7A}"/>
              </a:ext>
            </a:extLst>
          </p:cNvPr>
          <p:cNvCxnSpPr/>
          <p:nvPr/>
        </p:nvCxnSpPr>
        <p:spPr>
          <a:xfrm>
            <a:off x="1588" y="764704"/>
            <a:ext cx="6479584" cy="0"/>
          </a:xfrm>
          <a:prstGeom prst="line">
            <a:avLst/>
          </a:prstGeom>
        </p:spPr>
        <p:style>
          <a:lnRef idx="2">
            <a:schemeClr val="accent6"/>
          </a:lnRef>
          <a:fillRef idx="0">
            <a:schemeClr val="accent6"/>
          </a:fillRef>
          <a:effectRef idx="1">
            <a:schemeClr val="accent6"/>
          </a:effectRef>
          <a:fontRef idx="minor">
            <a:schemeClr val="tx1"/>
          </a:fontRef>
        </p:style>
      </p:cxnSp>
      <p:sp>
        <p:nvSpPr>
          <p:cNvPr id="2" name="TextBox 1">
            <a:extLst>
              <a:ext uri="{FF2B5EF4-FFF2-40B4-BE49-F238E27FC236}">
                <a16:creationId xmlns:a16="http://schemas.microsoft.com/office/drawing/2014/main" id="{325F36DD-F600-441C-B874-CB9077882A5A}"/>
              </a:ext>
            </a:extLst>
          </p:cNvPr>
          <p:cNvSpPr txBox="1"/>
          <p:nvPr/>
        </p:nvSpPr>
        <p:spPr>
          <a:xfrm>
            <a:off x="152401" y="990600"/>
            <a:ext cx="11807195" cy="4524315"/>
          </a:xfrm>
          <a:prstGeom prst="rect">
            <a:avLst/>
          </a:prstGeom>
          <a:noFill/>
        </p:spPr>
        <p:txBody>
          <a:bodyPr wrap="square" rtlCol="0">
            <a:spAutoFit/>
          </a:bodyPr>
          <a:lstStyle/>
          <a:p>
            <a:pPr algn="l"/>
            <a:r>
              <a:rPr lang="en-US" sz="1800" b="0" i="0" u="none" strike="noStrike" baseline="0" dirty="0">
                <a:latin typeface="CIDFont+F6"/>
              </a:rPr>
              <a:t>Finally, we would like to calculate the headcounts based on Hires and Terminations. For calculation, we have to set the opening balance to the ending balance of previous period and Add new hires and subtract the terminations to calculate the final balance. These set of actions needs to be repeated for entire duration on MoM basis.</a:t>
            </a:r>
          </a:p>
          <a:p>
            <a:pPr algn="l"/>
            <a:r>
              <a:rPr lang="en-US" sz="1800" b="0" i="0" u="none" strike="noStrike" baseline="0" dirty="0">
                <a:latin typeface="CIDFont+F6"/>
              </a:rPr>
              <a:t>This is performed using the scripting-based actions, for the ease of writing Anubhav will also show Visual way of writing the script.</a:t>
            </a:r>
          </a:p>
          <a:p>
            <a:pPr algn="l"/>
            <a:endParaRPr lang="en-US" dirty="0">
              <a:latin typeface="CIDFont+F6"/>
            </a:endParaRPr>
          </a:p>
          <a:p>
            <a:pPr algn="l"/>
            <a:r>
              <a:rPr lang="en-US" sz="1800" b="0" i="0" u="none" strike="noStrike" baseline="0" dirty="0">
                <a:latin typeface="CIDFont+F2"/>
              </a:rPr>
              <a:t>CONFIG.TIME_HIERARCHY = CALENDARYEAR</a:t>
            </a:r>
          </a:p>
          <a:p>
            <a:pPr algn="l"/>
            <a:r>
              <a:rPr lang="en-US" sz="1800" b="0" i="0" u="none" strike="noStrike" baseline="0" dirty="0">
                <a:latin typeface="CIDFont+F2"/>
              </a:rPr>
              <a:t>CONFIG.FLIPPING_SIGN_ACCORDING_ACCTYPE = OFF</a:t>
            </a:r>
          </a:p>
          <a:p>
            <a:pPr algn="l"/>
            <a:r>
              <a:rPr lang="en-US" sz="1800" b="0" i="0" u="none" strike="noStrike" baseline="0" dirty="0">
                <a:latin typeface="CIDFont+F2"/>
              </a:rPr>
              <a:t>CONFIG.GENERATE_UNBOOKED_DATA = OFF</a:t>
            </a:r>
          </a:p>
          <a:p>
            <a:pPr algn="l"/>
            <a:r>
              <a:rPr lang="en-US" sz="1800" b="0" i="0" u="none" strike="noStrike" baseline="0" dirty="0">
                <a:latin typeface="CIDFont+F2"/>
              </a:rPr>
              <a:t>MEMBERSET [d/Date] = (BASEMEMBER([d/Date].[h/YQM], "2018"))</a:t>
            </a:r>
          </a:p>
          <a:p>
            <a:pPr algn="l"/>
            <a:r>
              <a:rPr lang="en-US" sz="1800" b="0" i="0" u="none" strike="noStrike" baseline="0" dirty="0">
                <a:latin typeface="CIDFont+F2"/>
              </a:rPr>
              <a:t>FOREACH [d/Date]</a:t>
            </a:r>
          </a:p>
          <a:p>
            <a:pPr algn="l"/>
            <a:r>
              <a:rPr lang="en-US" sz="1800" b="0" i="0" u="none" strike="noStrike" baseline="0" dirty="0">
                <a:latin typeface="CIDFont+F2"/>
              </a:rPr>
              <a:t>DATA([d/MOMENT] = "OPENING") = RESULTLOOKUP([d/MOMENT] = "CLOSING", [d/Date] =</a:t>
            </a:r>
          </a:p>
          <a:p>
            <a:pPr algn="l"/>
            <a:r>
              <a:rPr lang="en-US" sz="1800" b="0" i="0" u="none" strike="noStrike" baseline="0" dirty="0">
                <a:latin typeface="CIDFont+F2"/>
              </a:rPr>
              <a:t>Previous(1))</a:t>
            </a:r>
          </a:p>
          <a:p>
            <a:pPr algn="l"/>
            <a:r>
              <a:rPr lang="en-US" sz="1800" b="0" i="0" u="none" strike="noStrike" baseline="0" dirty="0">
                <a:latin typeface="CIDFont+F2"/>
              </a:rPr>
              <a:t>DATA([d/MOMENT] = "CLOSING") = RESULTLOOKUP([d/MOMENT] = "OPENING") +</a:t>
            </a:r>
          </a:p>
          <a:p>
            <a:pPr algn="l"/>
            <a:r>
              <a:rPr lang="en-US" sz="1800" b="0" i="0" u="none" strike="noStrike" baseline="0" dirty="0">
                <a:latin typeface="CIDFont+F2"/>
              </a:rPr>
              <a:t>RESULTLOOKUP([d/MOMENT] = "HIRES") - RESULTLOOKUP([d/MOMENT] = "TERMINATIONS")</a:t>
            </a:r>
          </a:p>
          <a:p>
            <a:pPr algn="l"/>
            <a:r>
              <a:rPr lang="en-US" sz="1800" b="0" i="0" u="none" strike="noStrike" baseline="0" dirty="0">
                <a:latin typeface="CIDFont+F2"/>
              </a:rPr>
              <a:t>ENDFOR</a:t>
            </a:r>
            <a:endParaRPr lang="en-US" sz="2800" dirty="0"/>
          </a:p>
        </p:txBody>
      </p:sp>
    </p:spTree>
    <p:extLst>
      <p:ext uri="{BB962C8B-B14F-4D97-AF65-F5344CB8AC3E}">
        <p14:creationId xmlns:p14="http://schemas.microsoft.com/office/powerpoint/2010/main" val="2719636009"/>
      </p:ext>
    </p:extLst>
  </p:cSld>
  <p:clrMapOvr>
    <a:masterClrMapping/>
  </p:clrMapOvr>
  <p:transition spd="slow">
    <p:push dir="u"/>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0279" y="41354"/>
            <a:ext cx="10969943" cy="711081"/>
          </a:xfrm>
        </p:spPr>
        <p:txBody>
          <a:bodyPr>
            <a:noAutofit/>
          </a:bodyPr>
          <a:lstStyle/>
          <a:p>
            <a:r>
              <a:rPr lang="en-IN" dirty="0">
                <a:solidFill>
                  <a:schemeClr val="tx2">
                    <a:lumMod val="60000"/>
                    <a:lumOff val="40000"/>
                  </a:schemeClr>
                </a:solidFill>
                <a:latin typeface="Patua One" pitchFamily="2" charset="0"/>
              </a:rPr>
              <a:t>What are all the challenges for CEO of a co?</a:t>
            </a:r>
          </a:p>
        </p:txBody>
      </p:sp>
      <p:sp>
        <p:nvSpPr>
          <p:cNvPr id="37" name="TextBox 36">
            <a:extLst>
              <a:ext uri="{FF2B5EF4-FFF2-40B4-BE49-F238E27FC236}">
                <a16:creationId xmlns:a16="http://schemas.microsoft.com/office/drawing/2014/main" id="{E8CAC22F-1542-4031-BC6C-A16989886504}"/>
              </a:ext>
            </a:extLst>
          </p:cNvPr>
          <p:cNvSpPr txBox="1"/>
          <p:nvPr/>
        </p:nvSpPr>
        <p:spPr>
          <a:xfrm>
            <a:off x="4943872" y="6550224"/>
            <a:ext cx="3456384" cy="307777"/>
          </a:xfrm>
          <a:prstGeom prst="rect">
            <a:avLst/>
          </a:prstGeom>
          <a:noFill/>
        </p:spPr>
        <p:txBody>
          <a:bodyPr wrap="square" rtlCol="0">
            <a:spAutoFit/>
          </a:bodyPr>
          <a:lstStyle/>
          <a:p>
            <a:pPr defTabSz="1218987">
              <a:defRPr/>
            </a:pPr>
            <a:r>
              <a:rPr lang="en-US"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rPr>
              <a:t>www.anubhavtrainings.com</a:t>
            </a:r>
            <a:endParaRPr lang="en-IN"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endParaRPr>
          </a:p>
        </p:txBody>
      </p:sp>
      <p:pic>
        <p:nvPicPr>
          <p:cNvPr id="40" name="Picture 39">
            <a:extLst>
              <a:ext uri="{FF2B5EF4-FFF2-40B4-BE49-F238E27FC236}">
                <a16:creationId xmlns:a16="http://schemas.microsoft.com/office/drawing/2014/main" id="{DA60E6FB-8C44-4FEB-B6E9-83DA90856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4393" y="106009"/>
            <a:ext cx="2335203" cy="762895"/>
          </a:xfrm>
          <a:prstGeom prst="rect">
            <a:avLst/>
          </a:prstGeom>
        </p:spPr>
      </p:pic>
      <p:cxnSp>
        <p:nvCxnSpPr>
          <p:cNvPr id="41" name="Straight Connector 40">
            <a:extLst>
              <a:ext uri="{FF2B5EF4-FFF2-40B4-BE49-F238E27FC236}">
                <a16:creationId xmlns:a16="http://schemas.microsoft.com/office/drawing/2014/main" id="{3B3B7D73-CAE9-45AC-ACCE-FAEF4E505C7A}"/>
              </a:ext>
            </a:extLst>
          </p:cNvPr>
          <p:cNvCxnSpPr/>
          <p:nvPr/>
        </p:nvCxnSpPr>
        <p:spPr>
          <a:xfrm>
            <a:off x="1588" y="764704"/>
            <a:ext cx="6479584" cy="0"/>
          </a:xfrm>
          <a:prstGeom prst="line">
            <a:avLst/>
          </a:prstGeom>
        </p:spPr>
        <p:style>
          <a:lnRef idx="2">
            <a:schemeClr val="accent6"/>
          </a:lnRef>
          <a:fillRef idx="0">
            <a:schemeClr val="accent6"/>
          </a:fillRef>
          <a:effectRef idx="1">
            <a:schemeClr val="accent6"/>
          </a:effectRef>
          <a:fontRef idx="minor">
            <a:schemeClr val="tx1"/>
          </a:fontRef>
        </p:style>
      </p:cxnSp>
      <p:sp>
        <p:nvSpPr>
          <p:cNvPr id="2" name="TextBox 1">
            <a:extLst>
              <a:ext uri="{FF2B5EF4-FFF2-40B4-BE49-F238E27FC236}">
                <a16:creationId xmlns:a16="http://schemas.microsoft.com/office/drawing/2014/main" id="{C847DEAF-8A4B-4421-83CD-0ED0A6B413D8}"/>
              </a:ext>
            </a:extLst>
          </p:cNvPr>
          <p:cNvSpPr txBox="1"/>
          <p:nvPr/>
        </p:nvSpPr>
        <p:spPr>
          <a:xfrm>
            <a:off x="152400" y="1066800"/>
            <a:ext cx="10591800" cy="2677656"/>
          </a:xfrm>
          <a:prstGeom prst="rect">
            <a:avLst/>
          </a:prstGeom>
          <a:noFill/>
        </p:spPr>
        <p:txBody>
          <a:bodyPr wrap="square" rtlCol="0">
            <a:spAutoFit/>
          </a:bodyPr>
          <a:lstStyle/>
          <a:p>
            <a:pPr marL="342900" indent="-342900" defTabSz="1218987">
              <a:buFont typeface="Arial" panose="020B0604020202020204" pitchFamily="34" charset="0"/>
              <a:buChar char="•"/>
            </a:pPr>
            <a:r>
              <a:rPr lang="en-US" sz="2400" dirty="0">
                <a:solidFill>
                  <a:prstClr val="black"/>
                </a:solidFill>
                <a:latin typeface="Calibri"/>
              </a:rPr>
              <a:t>Insight with a simple click</a:t>
            </a:r>
          </a:p>
          <a:p>
            <a:pPr marL="342900" indent="-342900" defTabSz="1218987">
              <a:buFont typeface="Arial" panose="020B0604020202020204" pitchFamily="34" charset="0"/>
              <a:buChar char="•"/>
            </a:pPr>
            <a:r>
              <a:rPr lang="en-US" sz="2400" dirty="0">
                <a:solidFill>
                  <a:prstClr val="black"/>
                </a:solidFill>
                <a:latin typeface="Calibri"/>
              </a:rPr>
              <a:t>Taking decisions</a:t>
            </a:r>
          </a:p>
          <a:p>
            <a:pPr marL="342900" indent="-342900" defTabSz="1218987">
              <a:buFont typeface="Arial" panose="020B0604020202020204" pitchFamily="34" charset="0"/>
              <a:buChar char="•"/>
            </a:pPr>
            <a:r>
              <a:rPr lang="en-US" sz="2400" dirty="0">
                <a:solidFill>
                  <a:prstClr val="black"/>
                </a:solidFill>
                <a:latin typeface="Calibri"/>
              </a:rPr>
              <a:t>Planning for future</a:t>
            </a:r>
          </a:p>
          <a:p>
            <a:pPr marL="342900" indent="-342900" defTabSz="1218987">
              <a:buFont typeface="Arial" panose="020B0604020202020204" pitchFamily="34" charset="0"/>
              <a:buChar char="•"/>
            </a:pPr>
            <a:r>
              <a:rPr lang="en-US" sz="2400" dirty="0">
                <a:solidFill>
                  <a:prstClr val="black"/>
                </a:solidFill>
                <a:latin typeface="Calibri"/>
              </a:rPr>
              <a:t>Real-time information</a:t>
            </a:r>
          </a:p>
          <a:p>
            <a:pPr marL="342900" indent="-342900" defTabSz="1218987">
              <a:buFont typeface="Arial" panose="020B0604020202020204" pitchFamily="34" charset="0"/>
              <a:buChar char="•"/>
            </a:pPr>
            <a:r>
              <a:rPr lang="en-US" sz="2400" dirty="0">
                <a:solidFill>
                  <a:prstClr val="black"/>
                </a:solidFill>
                <a:latin typeface="Calibri"/>
              </a:rPr>
              <a:t>Resource management</a:t>
            </a:r>
          </a:p>
          <a:p>
            <a:pPr marL="342900" indent="-342900" defTabSz="1218987">
              <a:buFont typeface="Arial" panose="020B0604020202020204" pitchFamily="34" charset="0"/>
              <a:buChar char="•"/>
            </a:pPr>
            <a:r>
              <a:rPr lang="en-US" sz="2400" dirty="0">
                <a:solidFill>
                  <a:prstClr val="black"/>
                </a:solidFill>
                <a:latin typeface="Calibri"/>
              </a:rPr>
              <a:t>Different perspective at same time</a:t>
            </a:r>
          </a:p>
          <a:p>
            <a:pPr marL="342900" indent="-342900" defTabSz="1218987">
              <a:buFont typeface="Arial" panose="020B0604020202020204" pitchFamily="34" charset="0"/>
              <a:buChar char="•"/>
            </a:pPr>
            <a:endParaRPr lang="en-US" sz="2400" dirty="0">
              <a:solidFill>
                <a:prstClr val="black"/>
              </a:solidFill>
              <a:latin typeface="Calibri"/>
            </a:endParaRPr>
          </a:p>
        </p:txBody>
      </p:sp>
      <p:sp>
        <p:nvSpPr>
          <p:cNvPr id="3" name="Rectangle 2">
            <a:extLst>
              <a:ext uri="{FF2B5EF4-FFF2-40B4-BE49-F238E27FC236}">
                <a16:creationId xmlns:a16="http://schemas.microsoft.com/office/drawing/2014/main" id="{99A06142-CBDC-4EBC-8E0F-48A3D3D89F65}"/>
              </a:ext>
            </a:extLst>
          </p:cNvPr>
          <p:cNvSpPr/>
          <p:nvPr/>
        </p:nvSpPr>
        <p:spPr>
          <a:xfrm>
            <a:off x="5943600" y="1721897"/>
            <a:ext cx="28194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r>
              <a:rPr lang="en-US" sz="2400" dirty="0">
                <a:solidFill>
                  <a:prstClr val="white"/>
                </a:solidFill>
                <a:latin typeface="Calibri"/>
              </a:rPr>
              <a:t>Transparency</a:t>
            </a:r>
          </a:p>
        </p:txBody>
      </p:sp>
      <p:sp>
        <p:nvSpPr>
          <p:cNvPr id="4" name="Rectangle 3">
            <a:extLst>
              <a:ext uri="{FF2B5EF4-FFF2-40B4-BE49-F238E27FC236}">
                <a16:creationId xmlns:a16="http://schemas.microsoft.com/office/drawing/2014/main" id="{C3222E68-3C14-4AB8-80B7-C813982D63BC}"/>
              </a:ext>
            </a:extLst>
          </p:cNvPr>
          <p:cNvSpPr/>
          <p:nvPr/>
        </p:nvSpPr>
        <p:spPr>
          <a:xfrm>
            <a:off x="838200" y="3581400"/>
            <a:ext cx="27432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r>
              <a:rPr lang="en-US" sz="2400" dirty="0">
                <a:solidFill>
                  <a:prstClr val="white"/>
                </a:solidFill>
                <a:latin typeface="Calibri"/>
              </a:rPr>
              <a:t>Fin</a:t>
            </a:r>
          </a:p>
          <a:p>
            <a:pPr algn="ctr" defTabSz="1218987"/>
            <a:r>
              <a:rPr lang="en-US" sz="2400" dirty="0">
                <a:solidFill>
                  <a:prstClr val="white"/>
                </a:solidFill>
                <a:latin typeface="Calibri"/>
              </a:rPr>
              <a:t>S/4HANA</a:t>
            </a:r>
          </a:p>
        </p:txBody>
      </p:sp>
      <p:sp>
        <p:nvSpPr>
          <p:cNvPr id="5" name="Rectangle 4">
            <a:extLst>
              <a:ext uri="{FF2B5EF4-FFF2-40B4-BE49-F238E27FC236}">
                <a16:creationId xmlns:a16="http://schemas.microsoft.com/office/drawing/2014/main" id="{51F2106C-664E-4B80-A2A8-0E4FBD23A4F8}"/>
              </a:ext>
            </a:extLst>
          </p:cNvPr>
          <p:cNvSpPr/>
          <p:nvPr/>
        </p:nvSpPr>
        <p:spPr>
          <a:xfrm>
            <a:off x="838200" y="4917831"/>
            <a:ext cx="27432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r>
              <a:rPr lang="en-US" sz="2400" dirty="0">
                <a:solidFill>
                  <a:prstClr val="white"/>
                </a:solidFill>
                <a:latin typeface="Calibri"/>
              </a:rPr>
              <a:t>Sales</a:t>
            </a:r>
          </a:p>
          <a:p>
            <a:pPr algn="ctr" defTabSz="1218987"/>
            <a:r>
              <a:rPr lang="en-US" sz="2400" dirty="0">
                <a:solidFill>
                  <a:prstClr val="white"/>
                </a:solidFill>
                <a:latin typeface="Calibri"/>
              </a:rPr>
              <a:t>Hybris Sales Cloud</a:t>
            </a:r>
          </a:p>
        </p:txBody>
      </p:sp>
      <p:sp>
        <p:nvSpPr>
          <p:cNvPr id="6" name="Rectangle 5">
            <a:extLst>
              <a:ext uri="{FF2B5EF4-FFF2-40B4-BE49-F238E27FC236}">
                <a16:creationId xmlns:a16="http://schemas.microsoft.com/office/drawing/2014/main" id="{C84C1087-A0F9-4CE8-933B-C32B28845F2E}"/>
              </a:ext>
            </a:extLst>
          </p:cNvPr>
          <p:cNvSpPr/>
          <p:nvPr/>
        </p:nvSpPr>
        <p:spPr>
          <a:xfrm>
            <a:off x="4724400" y="3570472"/>
            <a:ext cx="27432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r>
              <a:rPr lang="en-US" sz="2400" dirty="0">
                <a:solidFill>
                  <a:prstClr val="white"/>
                </a:solidFill>
                <a:latin typeface="Calibri"/>
              </a:rPr>
              <a:t>Procure</a:t>
            </a:r>
          </a:p>
          <a:p>
            <a:pPr algn="ctr" defTabSz="1218987"/>
            <a:r>
              <a:rPr lang="en-US" sz="2400" dirty="0">
                <a:solidFill>
                  <a:prstClr val="white"/>
                </a:solidFill>
                <a:latin typeface="Calibri"/>
              </a:rPr>
              <a:t>Ariba</a:t>
            </a:r>
          </a:p>
        </p:txBody>
      </p:sp>
      <p:sp>
        <p:nvSpPr>
          <p:cNvPr id="7" name="Rectangle 6">
            <a:extLst>
              <a:ext uri="{FF2B5EF4-FFF2-40B4-BE49-F238E27FC236}">
                <a16:creationId xmlns:a16="http://schemas.microsoft.com/office/drawing/2014/main" id="{3A114F0B-AE1A-4DE6-8036-F3D84653C361}"/>
              </a:ext>
            </a:extLst>
          </p:cNvPr>
          <p:cNvSpPr/>
          <p:nvPr/>
        </p:nvSpPr>
        <p:spPr>
          <a:xfrm>
            <a:off x="4724400" y="4917831"/>
            <a:ext cx="27432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r>
              <a:rPr lang="en-US" sz="2400" dirty="0">
                <a:solidFill>
                  <a:prstClr val="white"/>
                </a:solidFill>
                <a:latin typeface="Calibri"/>
              </a:rPr>
              <a:t>Marketing</a:t>
            </a:r>
          </a:p>
          <a:p>
            <a:pPr algn="ctr" defTabSz="1218987"/>
            <a:r>
              <a:rPr lang="en-US" sz="2400" dirty="0">
                <a:solidFill>
                  <a:prstClr val="white"/>
                </a:solidFill>
                <a:latin typeface="Calibri"/>
              </a:rPr>
              <a:t>Sales Force</a:t>
            </a:r>
          </a:p>
        </p:txBody>
      </p:sp>
      <p:sp>
        <p:nvSpPr>
          <p:cNvPr id="8" name="Rectangle 7">
            <a:extLst>
              <a:ext uri="{FF2B5EF4-FFF2-40B4-BE49-F238E27FC236}">
                <a16:creationId xmlns:a16="http://schemas.microsoft.com/office/drawing/2014/main" id="{3720F555-DC7A-4F37-AEC9-2A33D8BD1023}"/>
              </a:ext>
            </a:extLst>
          </p:cNvPr>
          <p:cNvSpPr/>
          <p:nvPr/>
        </p:nvSpPr>
        <p:spPr>
          <a:xfrm>
            <a:off x="8404479" y="3570472"/>
            <a:ext cx="27432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r>
              <a:rPr lang="en-US" sz="2400" dirty="0">
                <a:solidFill>
                  <a:prstClr val="white"/>
                </a:solidFill>
                <a:latin typeface="Calibri"/>
              </a:rPr>
              <a:t>HR</a:t>
            </a:r>
          </a:p>
          <a:p>
            <a:pPr algn="ctr" defTabSz="1218987"/>
            <a:r>
              <a:rPr lang="en-US" sz="2400" dirty="0">
                <a:solidFill>
                  <a:prstClr val="white"/>
                </a:solidFill>
                <a:latin typeface="Calibri"/>
              </a:rPr>
              <a:t>SuccessFactors</a:t>
            </a:r>
          </a:p>
        </p:txBody>
      </p:sp>
      <p:sp>
        <p:nvSpPr>
          <p:cNvPr id="10" name="Rectangle 9">
            <a:extLst>
              <a:ext uri="{FF2B5EF4-FFF2-40B4-BE49-F238E27FC236}">
                <a16:creationId xmlns:a16="http://schemas.microsoft.com/office/drawing/2014/main" id="{32AACD0B-0128-4B55-A979-CD8FF65743C8}"/>
              </a:ext>
            </a:extLst>
          </p:cNvPr>
          <p:cNvSpPr/>
          <p:nvPr/>
        </p:nvSpPr>
        <p:spPr>
          <a:xfrm>
            <a:off x="8400256" y="4917831"/>
            <a:ext cx="27432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r>
              <a:rPr lang="en-US" sz="2400" dirty="0">
                <a:solidFill>
                  <a:prstClr val="white"/>
                </a:solidFill>
                <a:latin typeface="Calibri"/>
              </a:rPr>
              <a:t>Travel</a:t>
            </a:r>
          </a:p>
          <a:p>
            <a:pPr algn="ctr" defTabSz="1218987"/>
            <a:r>
              <a:rPr lang="en-US" sz="2400" dirty="0">
                <a:solidFill>
                  <a:prstClr val="white"/>
                </a:solidFill>
                <a:latin typeface="Calibri"/>
              </a:rPr>
              <a:t>Concur</a:t>
            </a:r>
          </a:p>
        </p:txBody>
      </p:sp>
      <p:cxnSp>
        <p:nvCxnSpPr>
          <p:cNvPr id="16" name="Straight Connector 15">
            <a:extLst>
              <a:ext uri="{FF2B5EF4-FFF2-40B4-BE49-F238E27FC236}">
                <a16:creationId xmlns:a16="http://schemas.microsoft.com/office/drawing/2014/main" id="{25866A6C-2BB0-4999-AC35-5AC5FD33C5D4}"/>
              </a:ext>
            </a:extLst>
          </p:cNvPr>
          <p:cNvCxnSpPr>
            <a:stCxn id="4" idx="3"/>
            <a:endCxn id="6" idx="1"/>
          </p:cNvCxnSpPr>
          <p:nvPr/>
        </p:nvCxnSpPr>
        <p:spPr>
          <a:xfrm flipV="1">
            <a:off x="3581400" y="3989572"/>
            <a:ext cx="1143000" cy="10928"/>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0D5E1801-1AD0-4009-963F-C8CEE98D905B}"/>
              </a:ext>
            </a:extLst>
          </p:cNvPr>
          <p:cNvCxnSpPr>
            <a:stCxn id="4" idx="2"/>
            <a:endCxn id="5" idx="0"/>
          </p:cNvCxnSpPr>
          <p:nvPr/>
        </p:nvCxnSpPr>
        <p:spPr>
          <a:xfrm>
            <a:off x="2209800" y="4419601"/>
            <a:ext cx="0" cy="498231"/>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A361EB6B-D5BB-41DB-9CFD-846A9D8AE33C}"/>
              </a:ext>
            </a:extLst>
          </p:cNvPr>
          <p:cNvCxnSpPr>
            <a:stCxn id="5" idx="3"/>
            <a:endCxn id="7" idx="1"/>
          </p:cNvCxnSpPr>
          <p:nvPr/>
        </p:nvCxnSpPr>
        <p:spPr>
          <a:xfrm>
            <a:off x="3581400" y="5336931"/>
            <a:ext cx="1143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EF86968-0EEB-47E7-8091-59F0A190FE2A}"/>
              </a:ext>
            </a:extLst>
          </p:cNvPr>
          <p:cNvCxnSpPr>
            <a:stCxn id="6" idx="3"/>
            <a:endCxn id="8" idx="1"/>
          </p:cNvCxnSpPr>
          <p:nvPr/>
        </p:nvCxnSpPr>
        <p:spPr>
          <a:xfrm>
            <a:off x="7467601" y="3989572"/>
            <a:ext cx="93687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D1FA805-333B-4381-90E5-F320239D5FAE}"/>
              </a:ext>
            </a:extLst>
          </p:cNvPr>
          <p:cNvCxnSpPr>
            <a:stCxn id="7" idx="3"/>
            <a:endCxn id="10" idx="1"/>
          </p:cNvCxnSpPr>
          <p:nvPr/>
        </p:nvCxnSpPr>
        <p:spPr>
          <a:xfrm>
            <a:off x="7467600" y="5336931"/>
            <a:ext cx="932656"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45874958"/>
      </p:ext>
    </p:extLst>
  </p:cSld>
  <p:clrMapOvr>
    <a:masterClrMapping/>
  </p:clrMapOvr>
  <p:transition spd="slow">
    <p:push dir="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0279" y="41354"/>
            <a:ext cx="10969943" cy="711081"/>
          </a:xfrm>
        </p:spPr>
        <p:txBody>
          <a:bodyPr>
            <a:noAutofit/>
          </a:bodyPr>
          <a:lstStyle/>
          <a:p>
            <a:r>
              <a:rPr lang="en-IN" dirty="0">
                <a:solidFill>
                  <a:schemeClr val="tx2">
                    <a:lumMod val="60000"/>
                    <a:lumOff val="40000"/>
                  </a:schemeClr>
                </a:solidFill>
                <a:latin typeface="Patua One" pitchFamily="2" charset="0"/>
              </a:rPr>
              <a:t>Collaboration</a:t>
            </a:r>
          </a:p>
        </p:txBody>
      </p:sp>
      <p:sp>
        <p:nvSpPr>
          <p:cNvPr id="37" name="TextBox 36">
            <a:extLst>
              <a:ext uri="{FF2B5EF4-FFF2-40B4-BE49-F238E27FC236}">
                <a16:creationId xmlns:a16="http://schemas.microsoft.com/office/drawing/2014/main" id="{E8CAC22F-1542-4031-BC6C-A16989886504}"/>
              </a:ext>
            </a:extLst>
          </p:cNvPr>
          <p:cNvSpPr txBox="1"/>
          <p:nvPr/>
        </p:nvSpPr>
        <p:spPr>
          <a:xfrm>
            <a:off x="4943872" y="6550224"/>
            <a:ext cx="3456384" cy="307777"/>
          </a:xfrm>
          <a:prstGeom prst="rect">
            <a:avLst/>
          </a:prstGeom>
          <a:noFill/>
        </p:spPr>
        <p:txBody>
          <a:bodyPr wrap="square" rtlCol="0">
            <a:spAutoFit/>
          </a:bodyPr>
          <a:lstStyle/>
          <a:p>
            <a:pPr defTabSz="1218987">
              <a:defRPr/>
            </a:pPr>
            <a:r>
              <a:rPr lang="en-US"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rPr>
              <a:t>www.anubhavtrainings.com</a:t>
            </a:r>
            <a:endParaRPr lang="en-IN"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endParaRPr>
          </a:p>
        </p:txBody>
      </p:sp>
      <p:pic>
        <p:nvPicPr>
          <p:cNvPr id="40" name="Picture 39">
            <a:extLst>
              <a:ext uri="{FF2B5EF4-FFF2-40B4-BE49-F238E27FC236}">
                <a16:creationId xmlns:a16="http://schemas.microsoft.com/office/drawing/2014/main" id="{DA60E6FB-8C44-4FEB-B6E9-83DA90856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4393" y="106009"/>
            <a:ext cx="2335203" cy="762895"/>
          </a:xfrm>
          <a:prstGeom prst="rect">
            <a:avLst/>
          </a:prstGeom>
        </p:spPr>
      </p:pic>
      <p:cxnSp>
        <p:nvCxnSpPr>
          <p:cNvPr id="41" name="Straight Connector 40">
            <a:extLst>
              <a:ext uri="{FF2B5EF4-FFF2-40B4-BE49-F238E27FC236}">
                <a16:creationId xmlns:a16="http://schemas.microsoft.com/office/drawing/2014/main" id="{3B3B7D73-CAE9-45AC-ACCE-FAEF4E505C7A}"/>
              </a:ext>
            </a:extLst>
          </p:cNvPr>
          <p:cNvCxnSpPr/>
          <p:nvPr/>
        </p:nvCxnSpPr>
        <p:spPr>
          <a:xfrm>
            <a:off x="1588" y="764704"/>
            <a:ext cx="6479584" cy="0"/>
          </a:xfrm>
          <a:prstGeom prst="line">
            <a:avLst/>
          </a:prstGeom>
        </p:spPr>
        <p:style>
          <a:lnRef idx="2">
            <a:schemeClr val="accent6"/>
          </a:lnRef>
          <a:fillRef idx="0">
            <a:schemeClr val="accent6"/>
          </a:fillRef>
          <a:effectRef idx="1">
            <a:schemeClr val="accent6"/>
          </a:effectRef>
          <a:fontRef idx="minor">
            <a:schemeClr val="tx1"/>
          </a:fontRef>
        </p:style>
      </p:cxnSp>
      <p:sp>
        <p:nvSpPr>
          <p:cNvPr id="9" name="Rectangle 8">
            <a:extLst>
              <a:ext uri="{FF2B5EF4-FFF2-40B4-BE49-F238E27FC236}">
                <a16:creationId xmlns:a16="http://schemas.microsoft.com/office/drawing/2014/main" id="{7E251B72-970D-46C6-A00D-FED11657F831}"/>
              </a:ext>
            </a:extLst>
          </p:cNvPr>
          <p:cNvSpPr/>
          <p:nvPr/>
        </p:nvSpPr>
        <p:spPr>
          <a:xfrm>
            <a:off x="447040" y="1625600"/>
            <a:ext cx="2865120" cy="9753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Calendar</a:t>
            </a:r>
          </a:p>
        </p:txBody>
      </p:sp>
      <p:sp>
        <p:nvSpPr>
          <p:cNvPr id="20" name="Rectangle 19">
            <a:extLst>
              <a:ext uri="{FF2B5EF4-FFF2-40B4-BE49-F238E27FC236}">
                <a16:creationId xmlns:a16="http://schemas.microsoft.com/office/drawing/2014/main" id="{F22D1F23-96E5-4340-9D27-8D79841B3216}"/>
              </a:ext>
            </a:extLst>
          </p:cNvPr>
          <p:cNvSpPr/>
          <p:nvPr/>
        </p:nvSpPr>
        <p:spPr>
          <a:xfrm>
            <a:off x="4663440" y="1625600"/>
            <a:ext cx="2865120" cy="9753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Comments</a:t>
            </a:r>
          </a:p>
        </p:txBody>
      </p:sp>
      <p:sp>
        <p:nvSpPr>
          <p:cNvPr id="22" name="Rectangle 21">
            <a:extLst>
              <a:ext uri="{FF2B5EF4-FFF2-40B4-BE49-F238E27FC236}">
                <a16:creationId xmlns:a16="http://schemas.microsoft.com/office/drawing/2014/main" id="{B39AB538-B967-46D8-9FCD-10A0F89BAD6B}"/>
              </a:ext>
            </a:extLst>
          </p:cNvPr>
          <p:cNvSpPr/>
          <p:nvPr/>
        </p:nvSpPr>
        <p:spPr>
          <a:xfrm>
            <a:off x="8879840" y="1625600"/>
            <a:ext cx="2865120" cy="9753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Share</a:t>
            </a:r>
          </a:p>
        </p:txBody>
      </p:sp>
    </p:spTree>
    <p:extLst>
      <p:ext uri="{BB962C8B-B14F-4D97-AF65-F5344CB8AC3E}">
        <p14:creationId xmlns:p14="http://schemas.microsoft.com/office/powerpoint/2010/main" val="1808411198"/>
      </p:ext>
    </p:extLst>
  </p:cSld>
  <p:clrMapOvr>
    <a:masterClrMapping/>
  </p:clrMapOvr>
  <p:transition spd="slow">
    <p:push dir="u"/>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b="1" dirty="0"/>
          </a:p>
        </p:txBody>
      </p:sp>
      <p:sp>
        <p:nvSpPr>
          <p:cNvPr id="7" name="TextBox 6">
            <a:extLst>
              <a:ext uri="{FF2B5EF4-FFF2-40B4-BE49-F238E27FC236}">
                <a16:creationId xmlns:a16="http://schemas.microsoft.com/office/drawing/2014/main" id="{17EB74BE-8011-4153-8F37-3BEF9C1F4CC0}"/>
              </a:ext>
            </a:extLst>
          </p:cNvPr>
          <p:cNvSpPr txBox="1"/>
          <p:nvPr/>
        </p:nvSpPr>
        <p:spPr>
          <a:xfrm>
            <a:off x="3512128" y="2507734"/>
            <a:ext cx="6174508" cy="1323439"/>
          </a:xfrm>
          <a:prstGeom prst="rect">
            <a:avLst/>
          </a:prstGeom>
          <a:noFill/>
        </p:spPr>
        <p:txBody>
          <a:bodyPr wrap="square">
            <a:spAutoFit/>
          </a:bodyPr>
          <a:lstStyle/>
          <a:p>
            <a:r>
              <a:rPr lang="en-US" sz="8000" b="1" dirty="0"/>
              <a:t>End of Day 7</a:t>
            </a:r>
          </a:p>
        </p:txBody>
      </p:sp>
    </p:spTree>
    <p:extLst>
      <p:ext uri="{BB962C8B-B14F-4D97-AF65-F5344CB8AC3E}">
        <p14:creationId xmlns:p14="http://schemas.microsoft.com/office/powerpoint/2010/main" val="38677729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Free Vector | Flat people with question marks background">
            <a:extLst>
              <a:ext uri="{FF2B5EF4-FFF2-40B4-BE49-F238E27FC236}">
                <a16:creationId xmlns:a16="http://schemas.microsoft.com/office/drawing/2014/main" id="{E158EC70-4769-4E41-A278-C90EC4E480C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 b="22246"/>
          <a:stretch/>
        </p:blipFill>
        <p:spPr bwMode="auto">
          <a:xfrm>
            <a:off x="1848418" y="639706"/>
            <a:ext cx="7599507" cy="5908876"/>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994C3DB2-D47E-4B94-804B-87AF1FDEF86E}"/>
              </a:ext>
            </a:extLst>
          </p:cNvPr>
          <p:cNvSpPr txBox="1"/>
          <p:nvPr/>
        </p:nvSpPr>
        <p:spPr>
          <a:xfrm>
            <a:off x="4535055" y="1052946"/>
            <a:ext cx="5588000" cy="769441"/>
          </a:xfrm>
          <a:prstGeom prst="rect">
            <a:avLst/>
          </a:prstGeom>
          <a:noFill/>
        </p:spPr>
        <p:txBody>
          <a:bodyPr wrap="square" rtlCol="0">
            <a:spAutoFit/>
          </a:bodyPr>
          <a:lstStyle/>
          <a:p>
            <a:r>
              <a:rPr lang="en-US" sz="4400" b="1" dirty="0"/>
              <a:t>Questions</a:t>
            </a:r>
          </a:p>
        </p:txBody>
      </p:sp>
    </p:spTree>
    <p:extLst>
      <p:ext uri="{BB962C8B-B14F-4D97-AF65-F5344CB8AC3E}">
        <p14:creationId xmlns:p14="http://schemas.microsoft.com/office/powerpoint/2010/main" val="13081182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2052" name="Picture 4" descr="Ski Jumping Arena - Free Presentation Templates">
            <a:extLst>
              <a:ext uri="{FF2B5EF4-FFF2-40B4-BE49-F238E27FC236}">
                <a16:creationId xmlns:a16="http://schemas.microsoft.com/office/drawing/2014/main" id="{B0D7E6A1-F72A-4F69-B4FB-A4ED7A0C6CE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2246" b="2246"/>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910833" y="3429000"/>
            <a:ext cx="6629399" cy="120032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150" normalizeH="0" baseline="0" noProof="0" dirty="0">
                <a:ln>
                  <a:noFill/>
                </a:ln>
                <a:solidFill>
                  <a:prstClr val="white"/>
                </a:solidFill>
                <a:effectLst/>
                <a:uLnTx/>
                <a:uFillTx/>
                <a:latin typeface="Calibri" panose="020F0502020204030204"/>
                <a:ea typeface="+mn-ea"/>
                <a:cs typeface="+mn-cs"/>
              </a:rPr>
              <a:t>Anurag Bajaj</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3600" spc="-150" dirty="0">
                <a:solidFill>
                  <a:prstClr val="white"/>
                </a:solidFill>
                <a:latin typeface="Calibri" panose="020F0502020204030204"/>
              </a:rPr>
              <a:t>anurag.bajaj02@gmail.com</a:t>
            </a:r>
            <a:endParaRPr kumimoji="0" lang="en-US" sz="3600" b="0" i="0" u="none" strike="noStrike" kern="1200" cap="none" spc="-15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20083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3309076-42D5-1865-E12D-562955C97C37}"/>
              </a:ext>
            </a:extLst>
          </p:cNvPr>
          <p:cNvSpPr txBox="1"/>
          <p:nvPr/>
        </p:nvSpPr>
        <p:spPr>
          <a:xfrm>
            <a:off x="191344" y="169525"/>
            <a:ext cx="11377264" cy="498598"/>
          </a:xfrm>
          <a:prstGeom prst="rect">
            <a:avLst/>
          </a:prstGeom>
          <a:noFill/>
        </p:spPr>
        <p:txBody>
          <a:bodyPr wrap="square" lIns="0" tIns="0" rIns="0" bIns="0" rtlCol="0" anchor="ctr">
            <a:spAutoFit/>
          </a:bodyPr>
          <a:lstStyle/>
          <a:p>
            <a:pPr>
              <a:lnSpc>
                <a:spcPct val="90000"/>
              </a:lnSpc>
            </a:pPr>
            <a:r>
              <a:rPr lang="en-US" sz="3600" b="1" dirty="0">
                <a:solidFill>
                  <a:schemeClr val="accent1"/>
                </a:solidFill>
                <a:latin typeface="Cooper Black" panose="0208090404030B020404" pitchFamily="18" charset="0"/>
              </a:rPr>
              <a:t>What if Scenario</a:t>
            </a:r>
            <a:endParaRPr lang="en-IN" sz="3600" b="1" dirty="0">
              <a:solidFill>
                <a:schemeClr val="accent1"/>
              </a:solidFill>
              <a:latin typeface="Cooper Black" panose="0208090404030B020404" pitchFamily="18" charset="0"/>
            </a:endParaRPr>
          </a:p>
        </p:txBody>
      </p:sp>
      <p:pic>
        <p:nvPicPr>
          <p:cNvPr id="3" name="Picture 2">
            <a:extLst>
              <a:ext uri="{FF2B5EF4-FFF2-40B4-BE49-F238E27FC236}">
                <a16:creationId xmlns:a16="http://schemas.microsoft.com/office/drawing/2014/main" id="{222140CB-E9BD-A33E-9AF3-6DC03495B9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712624" y="6758"/>
            <a:ext cx="417196" cy="412067"/>
          </a:xfrm>
          <a:prstGeom prst="rect">
            <a:avLst/>
          </a:prstGeom>
        </p:spPr>
      </p:pic>
      <p:sp>
        <p:nvSpPr>
          <p:cNvPr id="4" name="TextBox 3">
            <a:extLst>
              <a:ext uri="{FF2B5EF4-FFF2-40B4-BE49-F238E27FC236}">
                <a16:creationId xmlns:a16="http://schemas.microsoft.com/office/drawing/2014/main" id="{1D476F02-4BAC-8B0D-045B-B75A9B911740}"/>
              </a:ext>
            </a:extLst>
          </p:cNvPr>
          <p:cNvSpPr txBox="1"/>
          <p:nvPr/>
        </p:nvSpPr>
        <p:spPr>
          <a:xfrm>
            <a:off x="185923" y="764705"/>
            <a:ext cx="11886741" cy="2585323"/>
          </a:xfrm>
          <a:prstGeom prst="rect">
            <a:avLst/>
          </a:prstGeom>
          <a:noFill/>
        </p:spPr>
        <p:txBody>
          <a:bodyPr wrap="square" rtlCol="0">
            <a:spAutoFit/>
          </a:bodyPr>
          <a:lstStyle/>
          <a:p>
            <a:r>
              <a:rPr lang="en-US" dirty="0"/>
              <a:t>Where the business will expect what will happen in case a particular situation, goal or a deadline arrives. We would like to simulate, </a:t>
            </a:r>
            <a:r>
              <a:rPr lang="en-US" b="1" dirty="0"/>
              <a:t>what if </a:t>
            </a:r>
            <a:r>
              <a:rPr lang="en-US" dirty="0"/>
              <a:t>something happens. We will see now what if I want increase my forecast of operating income an increment of 30%, how much cap I will have to spend more, what will be expected gross sales.</a:t>
            </a:r>
          </a:p>
          <a:p>
            <a:r>
              <a:rPr lang="en-US" dirty="0"/>
              <a:t>After that we would like to also add a variance chart.</a:t>
            </a:r>
          </a:p>
          <a:p>
            <a:endParaRPr lang="en-US" dirty="0"/>
          </a:p>
          <a:p>
            <a:r>
              <a:rPr lang="en-US" b="1" dirty="0"/>
              <a:t>Version management – </a:t>
            </a:r>
            <a:r>
              <a:rPr lang="en-US" dirty="0"/>
              <a:t>it is a inbuilt feature inside SAC planning, you see when we do planning we do not want to apply the changes on our data directly. We would like to avoid any side effect/contamination of our original model data. Here by SAP provides version management feature, where we can copy version of a data to new one, you can make all the changes you need to the new version and once everything is fine, you can publish the version to execute the plan.</a:t>
            </a:r>
            <a:endParaRPr lang="en-IN" b="1" dirty="0"/>
          </a:p>
        </p:txBody>
      </p:sp>
      <p:sp>
        <p:nvSpPr>
          <p:cNvPr id="5" name="TextBox 4">
            <a:extLst>
              <a:ext uri="{FF2B5EF4-FFF2-40B4-BE49-F238E27FC236}">
                <a16:creationId xmlns:a16="http://schemas.microsoft.com/office/drawing/2014/main" id="{2126F35F-25C1-5A6A-0791-F7DED3DF3677}"/>
              </a:ext>
            </a:extLst>
          </p:cNvPr>
          <p:cNvSpPr txBox="1"/>
          <p:nvPr/>
        </p:nvSpPr>
        <p:spPr>
          <a:xfrm>
            <a:off x="5002005" y="6505164"/>
            <a:ext cx="2187991" cy="276999"/>
          </a:xfrm>
          <a:prstGeom prst="rect">
            <a:avLst/>
          </a:prstGeom>
          <a:noFill/>
        </p:spPr>
        <p:txBody>
          <a:bodyPr wrap="square" rtlCol="0">
            <a:spAutoFit/>
          </a:bodyPr>
          <a:lstStyle/>
          <a:p>
            <a:r>
              <a:rPr lang="en-US" sz="1200" dirty="0"/>
              <a:t>www.anubhavtrainings.com</a:t>
            </a:r>
            <a:endParaRPr lang="en-IN" sz="1200" dirty="0"/>
          </a:p>
        </p:txBody>
      </p:sp>
    </p:spTree>
    <p:extLst>
      <p:ext uri="{BB962C8B-B14F-4D97-AF65-F5344CB8AC3E}">
        <p14:creationId xmlns:p14="http://schemas.microsoft.com/office/powerpoint/2010/main" val="18689984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3309076-42D5-1865-E12D-562955C97C37}"/>
              </a:ext>
            </a:extLst>
          </p:cNvPr>
          <p:cNvSpPr txBox="1"/>
          <p:nvPr/>
        </p:nvSpPr>
        <p:spPr>
          <a:xfrm>
            <a:off x="191344" y="141825"/>
            <a:ext cx="11377264" cy="553998"/>
          </a:xfrm>
          <a:prstGeom prst="rect">
            <a:avLst/>
          </a:prstGeom>
          <a:noFill/>
        </p:spPr>
        <p:txBody>
          <a:bodyPr wrap="square" lIns="0" tIns="0" rIns="0" bIns="0" rtlCol="0" anchor="ctr">
            <a:spAutoFit/>
          </a:bodyPr>
          <a:lstStyle/>
          <a:p>
            <a:pPr>
              <a:lnSpc>
                <a:spcPct val="90000"/>
              </a:lnSpc>
            </a:pPr>
            <a:r>
              <a:rPr lang="en-US" sz="4000" b="1" dirty="0">
                <a:solidFill>
                  <a:schemeClr val="accent1"/>
                </a:solidFill>
                <a:latin typeface="Cooper Black" panose="0208090404030B020404" pitchFamily="18" charset="0"/>
              </a:rPr>
              <a:t>Distribution and Spreading</a:t>
            </a:r>
            <a:endParaRPr lang="en-IN" sz="4000" b="1" dirty="0">
              <a:solidFill>
                <a:schemeClr val="accent1"/>
              </a:solidFill>
              <a:latin typeface="Cooper Black" panose="0208090404030B020404" pitchFamily="18" charset="0"/>
            </a:endParaRPr>
          </a:p>
        </p:txBody>
      </p:sp>
      <p:pic>
        <p:nvPicPr>
          <p:cNvPr id="3" name="Picture 2">
            <a:extLst>
              <a:ext uri="{FF2B5EF4-FFF2-40B4-BE49-F238E27FC236}">
                <a16:creationId xmlns:a16="http://schemas.microsoft.com/office/drawing/2014/main" id="{222140CB-E9BD-A33E-9AF3-6DC03495B9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712624" y="6758"/>
            <a:ext cx="417196" cy="412067"/>
          </a:xfrm>
          <a:prstGeom prst="rect">
            <a:avLst/>
          </a:prstGeom>
        </p:spPr>
      </p:pic>
      <p:sp>
        <p:nvSpPr>
          <p:cNvPr id="4" name="TextBox 3">
            <a:extLst>
              <a:ext uri="{FF2B5EF4-FFF2-40B4-BE49-F238E27FC236}">
                <a16:creationId xmlns:a16="http://schemas.microsoft.com/office/drawing/2014/main" id="{1D476F02-4BAC-8B0D-045B-B75A9B911740}"/>
              </a:ext>
            </a:extLst>
          </p:cNvPr>
          <p:cNvSpPr txBox="1"/>
          <p:nvPr/>
        </p:nvSpPr>
        <p:spPr>
          <a:xfrm>
            <a:off x="185923" y="764704"/>
            <a:ext cx="11886741" cy="2862322"/>
          </a:xfrm>
          <a:prstGeom prst="rect">
            <a:avLst/>
          </a:prstGeom>
          <a:noFill/>
        </p:spPr>
        <p:txBody>
          <a:bodyPr wrap="square" rtlCol="0">
            <a:spAutoFit/>
          </a:bodyPr>
          <a:lstStyle/>
          <a:p>
            <a:r>
              <a:rPr lang="en-US" dirty="0"/>
              <a:t>Distribution – simply taking some portion of a value from one dimension of a account and distribute the same to another dimension. </a:t>
            </a:r>
          </a:p>
          <a:p>
            <a:r>
              <a:rPr lang="en-US" dirty="0"/>
              <a:t>Spreading – dividing a account value between a dimension’s child equally or proportionately. </a:t>
            </a:r>
          </a:p>
          <a:p>
            <a:endParaRPr lang="en-US" dirty="0"/>
          </a:p>
          <a:p>
            <a:r>
              <a:rPr lang="en-US" dirty="0"/>
              <a:t>Locking a field – we can lock a particular cell in SAC table, after that if we apply any calculation that will be applied on all the child cells except the locked one.</a:t>
            </a:r>
          </a:p>
          <a:p>
            <a:endParaRPr lang="en-US" dirty="0"/>
          </a:p>
          <a:p>
            <a:r>
              <a:rPr lang="en-IN" b="1" dirty="0"/>
              <a:t>Update scenario</a:t>
            </a:r>
          </a:p>
          <a:p>
            <a:r>
              <a:rPr lang="en-IN" dirty="0"/>
              <a:t>Allows us to observe/simulate the impact of change/introduction of new dimension values on the business. For example, I introduce a new product called ball cap, what will be impact on my gross sales per quarter. </a:t>
            </a:r>
            <a:endParaRPr lang="en-US" dirty="0"/>
          </a:p>
        </p:txBody>
      </p:sp>
      <p:sp>
        <p:nvSpPr>
          <p:cNvPr id="5" name="TextBox 4">
            <a:extLst>
              <a:ext uri="{FF2B5EF4-FFF2-40B4-BE49-F238E27FC236}">
                <a16:creationId xmlns:a16="http://schemas.microsoft.com/office/drawing/2014/main" id="{2126F35F-25C1-5A6A-0791-F7DED3DF3677}"/>
              </a:ext>
            </a:extLst>
          </p:cNvPr>
          <p:cNvSpPr txBox="1"/>
          <p:nvPr/>
        </p:nvSpPr>
        <p:spPr>
          <a:xfrm>
            <a:off x="5002005" y="6505164"/>
            <a:ext cx="2187991" cy="276999"/>
          </a:xfrm>
          <a:prstGeom prst="rect">
            <a:avLst/>
          </a:prstGeom>
          <a:noFill/>
        </p:spPr>
        <p:txBody>
          <a:bodyPr wrap="square" rtlCol="0">
            <a:spAutoFit/>
          </a:bodyPr>
          <a:lstStyle/>
          <a:p>
            <a:r>
              <a:rPr lang="en-US" sz="1200" dirty="0"/>
              <a:t>www.anubhavtrainings.com</a:t>
            </a:r>
            <a:endParaRPr lang="en-IN" sz="1200" dirty="0"/>
          </a:p>
        </p:txBody>
      </p:sp>
    </p:spTree>
    <p:extLst>
      <p:ext uri="{BB962C8B-B14F-4D97-AF65-F5344CB8AC3E}">
        <p14:creationId xmlns:p14="http://schemas.microsoft.com/office/powerpoint/2010/main" val="12035635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3309076-42D5-1865-E12D-562955C97C37}"/>
              </a:ext>
            </a:extLst>
          </p:cNvPr>
          <p:cNvSpPr txBox="1"/>
          <p:nvPr/>
        </p:nvSpPr>
        <p:spPr>
          <a:xfrm>
            <a:off x="191344" y="141825"/>
            <a:ext cx="11377264" cy="553998"/>
          </a:xfrm>
          <a:prstGeom prst="rect">
            <a:avLst/>
          </a:prstGeom>
          <a:noFill/>
        </p:spPr>
        <p:txBody>
          <a:bodyPr wrap="square" lIns="0" tIns="0" rIns="0" bIns="0" rtlCol="0" anchor="ctr">
            <a:spAutoFit/>
          </a:bodyPr>
          <a:lstStyle/>
          <a:p>
            <a:pPr>
              <a:lnSpc>
                <a:spcPct val="90000"/>
              </a:lnSpc>
            </a:pPr>
            <a:r>
              <a:rPr lang="en-US" sz="4000" dirty="0">
                <a:solidFill>
                  <a:schemeClr val="accent1"/>
                </a:solidFill>
                <a:latin typeface="Cooper Black" panose="0208090404030B020404" pitchFamily="18" charset="0"/>
              </a:rPr>
              <a:t>Asymmetric Report</a:t>
            </a:r>
            <a:endParaRPr lang="en-IN" sz="4000" dirty="0">
              <a:solidFill>
                <a:schemeClr val="accent1"/>
              </a:solidFill>
              <a:latin typeface="Cooper Black" panose="0208090404030B020404" pitchFamily="18" charset="0"/>
            </a:endParaRPr>
          </a:p>
        </p:txBody>
      </p:sp>
      <p:pic>
        <p:nvPicPr>
          <p:cNvPr id="3" name="Picture 2">
            <a:extLst>
              <a:ext uri="{FF2B5EF4-FFF2-40B4-BE49-F238E27FC236}">
                <a16:creationId xmlns:a16="http://schemas.microsoft.com/office/drawing/2014/main" id="{222140CB-E9BD-A33E-9AF3-6DC03495B9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712624" y="6758"/>
            <a:ext cx="417196" cy="412067"/>
          </a:xfrm>
          <a:prstGeom prst="rect">
            <a:avLst/>
          </a:prstGeom>
        </p:spPr>
      </p:pic>
      <p:sp>
        <p:nvSpPr>
          <p:cNvPr id="4" name="TextBox 3">
            <a:extLst>
              <a:ext uri="{FF2B5EF4-FFF2-40B4-BE49-F238E27FC236}">
                <a16:creationId xmlns:a16="http://schemas.microsoft.com/office/drawing/2014/main" id="{1D476F02-4BAC-8B0D-045B-B75A9B911740}"/>
              </a:ext>
            </a:extLst>
          </p:cNvPr>
          <p:cNvSpPr txBox="1"/>
          <p:nvPr/>
        </p:nvSpPr>
        <p:spPr>
          <a:xfrm>
            <a:off x="185923" y="764705"/>
            <a:ext cx="11886741" cy="1200329"/>
          </a:xfrm>
          <a:prstGeom prst="rect">
            <a:avLst/>
          </a:prstGeom>
          <a:noFill/>
        </p:spPr>
        <p:txBody>
          <a:bodyPr wrap="square" rtlCol="0">
            <a:spAutoFit/>
          </a:bodyPr>
          <a:lstStyle/>
          <a:p>
            <a:r>
              <a:rPr lang="en-US" dirty="0"/>
              <a:t>In general the values in the dashboard will be shown for all the dimensions across. If we want to target a specific value for a specific time frame for a specific requirement. We can create a asymmetric report.</a:t>
            </a:r>
          </a:p>
          <a:p>
            <a:r>
              <a:rPr lang="en-US" dirty="0"/>
              <a:t>My management asked to build a report which shows the Gross profit for Q2 2020 actual and compare that with gross profit Q2 2020 forecast.</a:t>
            </a:r>
            <a:endParaRPr lang="en-IN" dirty="0"/>
          </a:p>
        </p:txBody>
      </p:sp>
      <p:sp>
        <p:nvSpPr>
          <p:cNvPr id="5" name="TextBox 4">
            <a:extLst>
              <a:ext uri="{FF2B5EF4-FFF2-40B4-BE49-F238E27FC236}">
                <a16:creationId xmlns:a16="http://schemas.microsoft.com/office/drawing/2014/main" id="{2126F35F-25C1-5A6A-0791-F7DED3DF3677}"/>
              </a:ext>
            </a:extLst>
          </p:cNvPr>
          <p:cNvSpPr txBox="1"/>
          <p:nvPr/>
        </p:nvSpPr>
        <p:spPr>
          <a:xfrm>
            <a:off x="5002005" y="6505164"/>
            <a:ext cx="2187991" cy="276999"/>
          </a:xfrm>
          <a:prstGeom prst="rect">
            <a:avLst/>
          </a:prstGeom>
          <a:noFill/>
        </p:spPr>
        <p:txBody>
          <a:bodyPr wrap="square" rtlCol="0">
            <a:spAutoFit/>
          </a:bodyPr>
          <a:lstStyle/>
          <a:p>
            <a:r>
              <a:rPr lang="en-US" sz="1200" dirty="0"/>
              <a:t>www.anubhavtrainings.com</a:t>
            </a:r>
            <a:endParaRPr lang="en-IN" sz="1200" dirty="0"/>
          </a:p>
        </p:txBody>
      </p:sp>
    </p:spTree>
    <p:extLst>
      <p:ext uri="{BB962C8B-B14F-4D97-AF65-F5344CB8AC3E}">
        <p14:creationId xmlns:p14="http://schemas.microsoft.com/office/powerpoint/2010/main" val="37734043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3309076-42D5-1865-E12D-562955C97C37}"/>
              </a:ext>
            </a:extLst>
          </p:cNvPr>
          <p:cNvSpPr txBox="1"/>
          <p:nvPr/>
        </p:nvSpPr>
        <p:spPr>
          <a:xfrm>
            <a:off x="191344" y="141825"/>
            <a:ext cx="11377264" cy="553998"/>
          </a:xfrm>
          <a:prstGeom prst="rect">
            <a:avLst/>
          </a:prstGeom>
          <a:noFill/>
        </p:spPr>
        <p:txBody>
          <a:bodyPr wrap="square" lIns="0" tIns="0" rIns="0" bIns="0" rtlCol="0" anchor="ctr">
            <a:spAutoFit/>
          </a:bodyPr>
          <a:lstStyle/>
          <a:p>
            <a:pPr>
              <a:lnSpc>
                <a:spcPct val="90000"/>
              </a:lnSpc>
            </a:pPr>
            <a:r>
              <a:rPr lang="en-US" sz="4000" b="1" dirty="0">
                <a:solidFill>
                  <a:schemeClr val="accent1"/>
                </a:solidFill>
                <a:latin typeface="Cooper Black" panose="0208090404030B020404" pitchFamily="18" charset="0"/>
              </a:rPr>
              <a:t>Allocation</a:t>
            </a:r>
            <a:endParaRPr lang="en-IN" sz="4000" b="1" dirty="0">
              <a:solidFill>
                <a:schemeClr val="accent1"/>
              </a:solidFill>
              <a:latin typeface="Cooper Black" panose="0208090404030B020404" pitchFamily="18" charset="0"/>
            </a:endParaRPr>
          </a:p>
        </p:txBody>
      </p:sp>
      <p:pic>
        <p:nvPicPr>
          <p:cNvPr id="3" name="Picture 2">
            <a:extLst>
              <a:ext uri="{FF2B5EF4-FFF2-40B4-BE49-F238E27FC236}">
                <a16:creationId xmlns:a16="http://schemas.microsoft.com/office/drawing/2014/main" id="{222140CB-E9BD-A33E-9AF3-6DC03495B9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712624" y="6758"/>
            <a:ext cx="417196" cy="412067"/>
          </a:xfrm>
          <a:prstGeom prst="rect">
            <a:avLst/>
          </a:prstGeom>
        </p:spPr>
      </p:pic>
      <p:sp>
        <p:nvSpPr>
          <p:cNvPr id="4" name="TextBox 3">
            <a:extLst>
              <a:ext uri="{FF2B5EF4-FFF2-40B4-BE49-F238E27FC236}">
                <a16:creationId xmlns:a16="http://schemas.microsoft.com/office/drawing/2014/main" id="{1D476F02-4BAC-8B0D-045B-B75A9B911740}"/>
              </a:ext>
            </a:extLst>
          </p:cNvPr>
          <p:cNvSpPr txBox="1"/>
          <p:nvPr/>
        </p:nvSpPr>
        <p:spPr>
          <a:xfrm>
            <a:off x="185923" y="764705"/>
            <a:ext cx="11886741" cy="646331"/>
          </a:xfrm>
          <a:prstGeom prst="rect">
            <a:avLst/>
          </a:prstGeom>
          <a:noFill/>
        </p:spPr>
        <p:txBody>
          <a:bodyPr wrap="square" rtlCol="0">
            <a:spAutoFit/>
          </a:bodyPr>
          <a:lstStyle/>
          <a:p>
            <a:r>
              <a:rPr lang="en-US" dirty="0"/>
              <a:t>An allocation is a distribution but based on a condition. We perform allocation by spreading/distributing data across account dimensions in proportion to a condition is met.</a:t>
            </a:r>
            <a:endParaRPr lang="en-IN" dirty="0"/>
          </a:p>
        </p:txBody>
      </p:sp>
      <p:sp>
        <p:nvSpPr>
          <p:cNvPr id="5" name="TextBox 4">
            <a:extLst>
              <a:ext uri="{FF2B5EF4-FFF2-40B4-BE49-F238E27FC236}">
                <a16:creationId xmlns:a16="http://schemas.microsoft.com/office/drawing/2014/main" id="{2126F35F-25C1-5A6A-0791-F7DED3DF3677}"/>
              </a:ext>
            </a:extLst>
          </p:cNvPr>
          <p:cNvSpPr txBox="1"/>
          <p:nvPr/>
        </p:nvSpPr>
        <p:spPr>
          <a:xfrm>
            <a:off x="5002005" y="6505164"/>
            <a:ext cx="2187991" cy="276999"/>
          </a:xfrm>
          <a:prstGeom prst="rect">
            <a:avLst/>
          </a:prstGeom>
          <a:noFill/>
        </p:spPr>
        <p:txBody>
          <a:bodyPr wrap="square" rtlCol="0">
            <a:spAutoFit/>
          </a:bodyPr>
          <a:lstStyle/>
          <a:p>
            <a:r>
              <a:rPr lang="en-US" sz="1200" dirty="0"/>
              <a:t>www.anubhavtrainings.com</a:t>
            </a:r>
            <a:endParaRPr lang="en-IN" sz="1200" dirty="0"/>
          </a:p>
        </p:txBody>
      </p:sp>
    </p:spTree>
    <p:extLst>
      <p:ext uri="{BB962C8B-B14F-4D97-AF65-F5344CB8AC3E}">
        <p14:creationId xmlns:p14="http://schemas.microsoft.com/office/powerpoint/2010/main" val="13184540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3309076-42D5-1865-E12D-562955C97C37}"/>
              </a:ext>
            </a:extLst>
          </p:cNvPr>
          <p:cNvSpPr txBox="1"/>
          <p:nvPr/>
        </p:nvSpPr>
        <p:spPr>
          <a:xfrm>
            <a:off x="191344" y="141825"/>
            <a:ext cx="11377264" cy="553998"/>
          </a:xfrm>
          <a:prstGeom prst="rect">
            <a:avLst/>
          </a:prstGeom>
          <a:noFill/>
        </p:spPr>
        <p:txBody>
          <a:bodyPr wrap="square" lIns="0" tIns="0" rIns="0" bIns="0" rtlCol="0" anchor="ctr">
            <a:spAutoFit/>
          </a:bodyPr>
          <a:lstStyle/>
          <a:p>
            <a:pPr>
              <a:lnSpc>
                <a:spcPct val="90000"/>
              </a:lnSpc>
            </a:pPr>
            <a:r>
              <a:rPr lang="en-US" sz="4000" b="1" dirty="0">
                <a:solidFill>
                  <a:schemeClr val="accent1"/>
                </a:solidFill>
                <a:latin typeface="Cooper Black" panose="0208090404030B020404" pitchFamily="18" charset="0"/>
              </a:rPr>
              <a:t>Objects of an Allocation</a:t>
            </a:r>
            <a:endParaRPr lang="en-IN" sz="4000" b="1" dirty="0">
              <a:solidFill>
                <a:schemeClr val="accent1"/>
              </a:solidFill>
              <a:latin typeface="Cooper Black" panose="0208090404030B020404" pitchFamily="18" charset="0"/>
            </a:endParaRPr>
          </a:p>
        </p:txBody>
      </p:sp>
      <p:pic>
        <p:nvPicPr>
          <p:cNvPr id="3" name="Picture 2">
            <a:extLst>
              <a:ext uri="{FF2B5EF4-FFF2-40B4-BE49-F238E27FC236}">
                <a16:creationId xmlns:a16="http://schemas.microsoft.com/office/drawing/2014/main" id="{222140CB-E9BD-A33E-9AF3-6DC03495B9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712624" y="6758"/>
            <a:ext cx="417196" cy="412067"/>
          </a:xfrm>
          <a:prstGeom prst="rect">
            <a:avLst/>
          </a:prstGeom>
        </p:spPr>
      </p:pic>
      <p:sp>
        <p:nvSpPr>
          <p:cNvPr id="5" name="TextBox 4">
            <a:extLst>
              <a:ext uri="{FF2B5EF4-FFF2-40B4-BE49-F238E27FC236}">
                <a16:creationId xmlns:a16="http://schemas.microsoft.com/office/drawing/2014/main" id="{2126F35F-25C1-5A6A-0791-F7DED3DF3677}"/>
              </a:ext>
            </a:extLst>
          </p:cNvPr>
          <p:cNvSpPr txBox="1"/>
          <p:nvPr/>
        </p:nvSpPr>
        <p:spPr>
          <a:xfrm>
            <a:off x="5002005" y="6505164"/>
            <a:ext cx="2187991" cy="276999"/>
          </a:xfrm>
          <a:prstGeom prst="rect">
            <a:avLst/>
          </a:prstGeom>
          <a:noFill/>
        </p:spPr>
        <p:txBody>
          <a:bodyPr wrap="square" rtlCol="0">
            <a:spAutoFit/>
          </a:bodyPr>
          <a:lstStyle/>
          <a:p>
            <a:r>
              <a:rPr lang="en-US" sz="1200" dirty="0"/>
              <a:t>www.anubhavtrainings.com</a:t>
            </a:r>
            <a:endParaRPr lang="en-IN" sz="1200" dirty="0"/>
          </a:p>
        </p:txBody>
      </p:sp>
      <p:sp>
        <p:nvSpPr>
          <p:cNvPr id="6" name="Rectangle 5">
            <a:extLst>
              <a:ext uri="{FF2B5EF4-FFF2-40B4-BE49-F238E27FC236}">
                <a16:creationId xmlns:a16="http://schemas.microsoft.com/office/drawing/2014/main" id="{6CD61165-8249-C206-1E13-9C3A836D818D}"/>
              </a:ext>
            </a:extLst>
          </p:cNvPr>
          <p:cNvSpPr/>
          <p:nvPr/>
        </p:nvSpPr>
        <p:spPr>
          <a:xfrm>
            <a:off x="191344" y="1988840"/>
            <a:ext cx="2520280" cy="13681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Allocation</a:t>
            </a:r>
          </a:p>
        </p:txBody>
      </p:sp>
      <p:sp>
        <p:nvSpPr>
          <p:cNvPr id="7" name="Rectangle 6">
            <a:extLst>
              <a:ext uri="{FF2B5EF4-FFF2-40B4-BE49-F238E27FC236}">
                <a16:creationId xmlns:a16="http://schemas.microsoft.com/office/drawing/2014/main" id="{ADBF44D4-C60D-6771-3B3E-48103B0BC5D7}"/>
              </a:ext>
            </a:extLst>
          </p:cNvPr>
          <p:cNvSpPr/>
          <p:nvPr/>
        </p:nvSpPr>
        <p:spPr>
          <a:xfrm>
            <a:off x="4439816" y="1988840"/>
            <a:ext cx="2520280" cy="13681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Step</a:t>
            </a:r>
          </a:p>
        </p:txBody>
      </p:sp>
      <p:sp>
        <p:nvSpPr>
          <p:cNvPr id="8" name="Rectangle 7">
            <a:extLst>
              <a:ext uri="{FF2B5EF4-FFF2-40B4-BE49-F238E27FC236}">
                <a16:creationId xmlns:a16="http://schemas.microsoft.com/office/drawing/2014/main" id="{F5567A9B-2F4A-CE2D-E80F-3C318A874F92}"/>
              </a:ext>
            </a:extLst>
          </p:cNvPr>
          <p:cNvSpPr/>
          <p:nvPr/>
        </p:nvSpPr>
        <p:spPr>
          <a:xfrm>
            <a:off x="9157220" y="1988840"/>
            <a:ext cx="2520280" cy="13681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Rule</a:t>
            </a:r>
          </a:p>
        </p:txBody>
      </p:sp>
      <p:cxnSp>
        <p:nvCxnSpPr>
          <p:cNvPr id="10" name="Straight Connector 9">
            <a:extLst>
              <a:ext uri="{FF2B5EF4-FFF2-40B4-BE49-F238E27FC236}">
                <a16:creationId xmlns:a16="http://schemas.microsoft.com/office/drawing/2014/main" id="{0B067D2D-E174-3B71-08AE-A77173836538}"/>
              </a:ext>
            </a:extLst>
          </p:cNvPr>
          <p:cNvCxnSpPr>
            <a:stCxn id="6" idx="3"/>
            <a:endCxn id="7" idx="1"/>
          </p:cNvCxnSpPr>
          <p:nvPr/>
        </p:nvCxnSpPr>
        <p:spPr>
          <a:xfrm>
            <a:off x="2711624" y="2672916"/>
            <a:ext cx="172819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C72F877D-C565-84DC-219C-1CB65241982D}"/>
              </a:ext>
            </a:extLst>
          </p:cNvPr>
          <p:cNvCxnSpPr>
            <a:stCxn id="7" idx="3"/>
          </p:cNvCxnSpPr>
          <p:nvPr/>
        </p:nvCxnSpPr>
        <p:spPr>
          <a:xfrm>
            <a:off x="6960096" y="2672916"/>
            <a:ext cx="2304256" cy="0"/>
          </a:xfrm>
          <a:prstGeom prst="line">
            <a:avLst/>
          </a:prstGeom>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8932610E-94D9-7B1A-17FC-8B8126707318}"/>
              </a:ext>
            </a:extLst>
          </p:cNvPr>
          <p:cNvSpPr txBox="1"/>
          <p:nvPr/>
        </p:nvSpPr>
        <p:spPr>
          <a:xfrm>
            <a:off x="2783632" y="2276872"/>
            <a:ext cx="1512168" cy="338554"/>
          </a:xfrm>
          <a:prstGeom prst="rect">
            <a:avLst/>
          </a:prstGeom>
          <a:noFill/>
        </p:spPr>
        <p:txBody>
          <a:bodyPr wrap="square" rtlCol="0">
            <a:spAutoFit/>
          </a:bodyPr>
          <a:lstStyle/>
          <a:p>
            <a:r>
              <a:rPr lang="en-US" sz="1600" dirty="0"/>
              <a:t>1	*</a:t>
            </a:r>
          </a:p>
        </p:txBody>
      </p:sp>
      <p:sp>
        <p:nvSpPr>
          <p:cNvPr id="14" name="TextBox 13">
            <a:extLst>
              <a:ext uri="{FF2B5EF4-FFF2-40B4-BE49-F238E27FC236}">
                <a16:creationId xmlns:a16="http://schemas.microsoft.com/office/drawing/2014/main" id="{090F4F27-CC8A-6824-8569-CFE3777B19FB}"/>
              </a:ext>
            </a:extLst>
          </p:cNvPr>
          <p:cNvSpPr txBox="1"/>
          <p:nvPr/>
        </p:nvSpPr>
        <p:spPr>
          <a:xfrm>
            <a:off x="7302574" y="2334362"/>
            <a:ext cx="1512168" cy="338554"/>
          </a:xfrm>
          <a:prstGeom prst="rect">
            <a:avLst/>
          </a:prstGeom>
          <a:noFill/>
        </p:spPr>
        <p:txBody>
          <a:bodyPr wrap="square" rtlCol="0">
            <a:spAutoFit/>
          </a:bodyPr>
          <a:lstStyle/>
          <a:p>
            <a:r>
              <a:rPr lang="en-US" sz="1600" dirty="0"/>
              <a:t>1	*</a:t>
            </a:r>
          </a:p>
        </p:txBody>
      </p:sp>
    </p:spTree>
    <p:extLst>
      <p:ext uri="{BB962C8B-B14F-4D97-AF65-F5344CB8AC3E}">
        <p14:creationId xmlns:p14="http://schemas.microsoft.com/office/powerpoint/2010/main" val="17901872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0279" y="41354"/>
            <a:ext cx="10969943" cy="711081"/>
          </a:xfrm>
        </p:spPr>
        <p:txBody>
          <a:bodyPr>
            <a:noAutofit/>
          </a:bodyPr>
          <a:lstStyle/>
          <a:p>
            <a:r>
              <a:rPr lang="en-IN" dirty="0">
                <a:solidFill>
                  <a:schemeClr val="tx2">
                    <a:lumMod val="60000"/>
                    <a:lumOff val="40000"/>
                  </a:schemeClr>
                </a:solidFill>
                <a:latin typeface="Patua One" pitchFamily="2" charset="0"/>
              </a:rPr>
              <a:t>VDT</a:t>
            </a:r>
          </a:p>
        </p:txBody>
      </p:sp>
      <p:sp>
        <p:nvSpPr>
          <p:cNvPr id="37" name="TextBox 36">
            <a:extLst>
              <a:ext uri="{FF2B5EF4-FFF2-40B4-BE49-F238E27FC236}">
                <a16:creationId xmlns:a16="http://schemas.microsoft.com/office/drawing/2014/main" id="{E8CAC22F-1542-4031-BC6C-A16989886504}"/>
              </a:ext>
            </a:extLst>
          </p:cNvPr>
          <p:cNvSpPr txBox="1"/>
          <p:nvPr/>
        </p:nvSpPr>
        <p:spPr>
          <a:xfrm>
            <a:off x="4943872" y="6550224"/>
            <a:ext cx="3456384" cy="307777"/>
          </a:xfrm>
          <a:prstGeom prst="rect">
            <a:avLst/>
          </a:prstGeom>
          <a:noFill/>
        </p:spPr>
        <p:txBody>
          <a:bodyPr wrap="square" rtlCol="0">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Arial Rounded MT Bold" panose="020F0704030504030204" pitchFamily="34" charset="0"/>
                <a:ea typeface="Arial Unicode MS" panose="020B0604020202020204" pitchFamily="34" charset="-128"/>
                <a:cs typeface="Arial Unicode MS" panose="020B0604020202020204" pitchFamily="34" charset="-128"/>
              </a:rPr>
              <a:t>www.anubhavtrainings.com</a:t>
            </a:r>
            <a:endParaRPr kumimoji="0" lang="en-IN" sz="1400" b="1" i="0" u="none" strike="noStrike" kern="1200" cap="none" spc="0" normalizeH="0" baseline="0" noProof="0" dirty="0">
              <a:ln>
                <a:noFill/>
              </a:ln>
              <a:solidFill>
                <a:prstClr val="black"/>
              </a:solidFill>
              <a:effectLst/>
              <a:uLnTx/>
              <a:uFillTx/>
              <a:latin typeface="Arial Rounded MT Bold" panose="020F0704030504030204" pitchFamily="34" charset="0"/>
              <a:ea typeface="Arial Unicode MS" panose="020B0604020202020204" pitchFamily="34" charset="-128"/>
              <a:cs typeface="Arial Unicode MS" panose="020B0604020202020204" pitchFamily="34" charset="-128"/>
            </a:endParaRPr>
          </a:p>
        </p:txBody>
      </p:sp>
      <p:pic>
        <p:nvPicPr>
          <p:cNvPr id="40" name="Picture 39">
            <a:extLst>
              <a:ext uri="{FF2B5EF4-FFF2-40B4-BE49-F238E27FC236}">
                <a16:creationId xmlns:a16="http://schemas.microsoft.com/office/drawing/2014/main" id="{DA60E6FB-8C44-4FEB-B6E9-83DA90856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4393" y="106009"/>
            <a:ext cx="2335203" cy="762895"/>
          </a:xfrm>
          <a:prstGeom prst="rect">
            <a:avLst/>
          </a:prstGeom>
        </p:spPr>
      </p:pic>
      <p:cxnSp>
        <p:nvCxnSpPr>
          <p:cNvPr id="41" name="Straight Connector 40">
            <a:extLst>
              <a:ext uri="{FF2B5EF4-FFF2-40B4-BE49-F238E27FC236}">
                <a16:creationId xmlns:a16="http://schemas.microsoft.com/office/drawing/2014/main" id="{3B3B7D73-CAE9-45AC-ACCE-FAEF4E505C7A}"/>
              </a:ext>
            </a:extLst>
          </p:cNvPr>
          <p:cNvCxnSpPr/>
          <p:nvPr/>
        </p:nvCxnSpPr>
        <p:spPr>
          <a:xfrm>
            <a:off x="1588" y="764704"/>
            <a:ext cx="6479584" cy="0"/>
          </a:xfrm>
          <a:prstGeom prst="line">
            <a:avLst/>
          </a:prstGeom>
        </p:spPr>
        <p:style>
          <a:lnRef idx="2">
            <a:schemeClr val="accent6"/>
          </a:lnRef>
          <a:fillRef idx="0">
            <a:schemeClr val="accent6"/>
          </a:fillRef>
          <a:effectRef idx="1">
            <a:schemeClr val="accent6"/>
          </a:effectRef>
          <a:fontRef idx="minor">
            <a:schemeClr val="tx1"/>
          </a:fontRef>
        </p:style>
      </p:cxnSp>
      <p:sp>
        <p:nvSpPr>
          <p:cNvPr id="8" name="TextBox 7">
            <a:extLst>
              <a:ext uri="{FF2B5EF4-FFF2-40B4-BE49-F238E27FC236}">
                <a16:creationId xmlns:a16="http://schemas.microsoft.com/office/drawing/2014/main" id="{D6914F32-8274-4735-A49B-FAC8B0205D00}"/>
              </a:ext>
            </a:extLst>
          </p:cNvPr>
          <p:cNvSpPr txBox="1"/>
          <p:nvPr/>
        </p:nvSpPr>
        <p:spPr>
          <a:xfrm>
            <a:off x="0" y="1033358"/>
            <a:ext cx="11838298" cy="1754326"/>
          </a:xfrm>
          <a:prstGeom prst="rect">
            <a:avLst/>
          </a:prstGeom>
          <a:noFill/>
        </p:spPr>
        <p:txBody>
          <a:bodyPr wrap="square">
            <a:spAutoFit/>
          </a:bodyPr>
          <a:lstStyle/>
          <a:p>
            <a:pPr algn="l"/>
            <a:r>
              <a:rPr lang="en-US" sz="1800" b="0" i="0" u="none" strike="noStrike" baseline="0" dirty="0">
                <a:solidFill>
                  <a:srgbClr val="F1AC00"/>
                </a:solidFill>
                <a:latin typeface="Wingdings-Regular"/>
              </a:rPr>
              <a:t>▪ </a:t>
            </a:r>
            <a:r>
              <a:rPr lang="en-US" sz="1800" b="0" i="0" u="none" strike="noStrike" baseline="0" dirty="0">
                <a:solidFill>
                  <a:srgbClr val="000000"/>
                </a:solidFill>
                <a:latin typeface="Arial" panose="020B0604020202020204" pitchFamily="34" charset="0"/>
              </a:rPr>
              <a:t>Value driver trees (VDTs) allow visualizing the composition of a KPI and its contributing factors</a:t>
            </a:r>
          </a:p>
          <a:p>
            <a:pPr algn="l"/>
            <a:r>
              <a:rPr lang="en-US" sz="1800" b="0" i="0" u="none" strike="noStrike" baseline="0" dirty="0">
                <a:solidFill>
                  <a:srgbClr val="F1AC00"/>
                </a:solidFill>
                <a:latin typeface="Wingdings-Regular"/>
              </a:rPr>
              <a:t>▪ </a:t>
            </a:r>
            <a:r>
              <a:rPr lang="en-US" sz="1800" b="0" i="0" u="none" strike="noStrike" baseline="0" dirty="0">
                <a:solidFill>
                  <a:srgbClr val="000000"/>
                </a:solidFill>
                <a:latin typeface="Arial" panose="020B0604020202020204" pitchFamily="34" charset="0"/>
              </a:rPr>
              <a:t>A VDT shows how a KPI is calculated from other KPIs and drivers</a:t>
            </a:r>
          </a:p>
          <a:p>
            <a:pPr algn="l"/>
            <a:r>
              <a:rPr lang="en-US" sz="1800" b="0" i="0" u="none" strike="noStrike" baseline="0" dirty="0">
                <a:solidFill>
                  <a:srgbClr val="F1AC00"/>
                </a:solidFill>
                <a:latin typeface="Wingdings-Regular"/>
              </a:rPr>
              <a:t>▪ </a:t>
            </a:r>
            <a:r>
              <a:rPr lang="en-US" sz="1800" b="0" i="0" u="none" strike="noStrike" baseline="0" dirty="0">
                <a:solidFill>
                  <a:srgbClr val="000000"/>
                </a:solidFill>
                <a:latin typeface="Arial" panose="020B0604020202020204" pitchFamily="34" charset="0"/>
              </a:rPr>
              <a:t>In SAC, a value driver tree can be used to visualize existing data but also to simulate the impact of driver</a:t>
            </a:r>
          </a:p>
          <a:p>
            <a:pPr algn="l"/>
            <a:r>
              <a:rPr lang="en-US" sz="1800" b="0" i="0" u="none" strike="noStrike" baseline="0" dirty="0">
                <a:solidFill>
                  <a:srgbClr val="000000"/>
                </a:solidFill>
                <a:latin typeface="Arial" panose="020B0604020202020204" pitchFamily="34" charset="0"/>
              </a:rPr>
              <a:t>changes in real time</a:t>
            </a:r>
          </a:p>
          <a:p>
            <a:pPr algn="l"/>
            <a:r>
              <a:rPr lang="en-US" sz="1800" b="0" i="0" u="none" strike="noStrike" baseline="0" dirty="0">
                <a:solidFill>
                  <a:srgbClr val="F1AC00"/>
                </a:solidFill>
                <a:latin typeface="Wingdings-Regular"/>
              </a:rPr>
              <a:t>▪ </a:t>
            </a:r>
            <a:r>
              <a:rPr lang="en-US" sz="1800" b="0" i="0" u="none" strike="noStrike" baseline="0" dirty="0">
                <a:solidFill>
                  <a:srgbClr val="000000"/>
                </a:solidFill>
                <a:latin typeface="Arial" panose="020B0604020202020204" pitchFamily="34" charset="0"/>
              </a:rPr>
              <a:t>In planning, the VDT component can be used to create and simulate different scenarios</a:t>
            </a:r>
          </a:p>
          <a:p>
            <a:pPr algn="l"/>
            <a:r>
              <a:rPr lang="en-US" sz="1800" b="0" i="0" u="none" strike="noStrike" baseline="0" dirty="0">
                <a:solidFill>
                  <a:srgbClr val="F1AC00"/>
                </a:solidFill>
                <a:latin typeface="Wingdings-Regular"/>
              </a:rPr>
              <a:t>▪ </a:t>
            </a:r>
            <a:r>
              <a:rPr lang="en-US" sz="1800" b="0" i="0" u="none" strike="noStrike" baseline="0" dirty="0">
                <a:solidFill>
                  <a:srgbClr val="000000"/>
                </a:solidFill>
                <a:latin typeface="Arial" panose="020B0604020202020204" pitchFamily="34" charset="0"/>
              </a:rPr>
              <a:t>Value driver trees are provided as standard story widgets and can be seamlessly integrated into SAC stories</a:t>
            </a:r>
            <a:endParaRPr lang="en-US" dirty="0"/>
          </a:p>
        </p:txBody>
      </p:sp>
      <p:pic>
        <p:nvPicPr>
          <p:cNvPr id="4" name="Picture 3">
            <a:extLst>
              <a:ext uri="{FF2B5EF4-FFF2-40B4-BE49-F238E27FC236}">
                <a16:creationId xmlns:a16="http://schemas.microsoft.com/office/drawing/2014/main" id="{5499DF36-176E-4FFF-8611-971DBE2F6F0F}"/>
              </a:ext>
            </a:extLst>
          </p:cNvPr>
          <p:cNvPicPr>
            <a:picLocks noChangeAspect="1"/>
          </p:cNvPicPr>
          <p:nvPr/>
        </p:nvPicPr>
        <p:blipFill>
          <a:blip r:embed="rId3"/>
          <a:stretch>
            <a:fillRect/>
          </a:stretch>
        </p:blipFill>
        <p:spPr>
          <a:xfrm>
            <a:off x="2335742" y="3249945"/>
            <a:ext cx="7651143" cy="2530059"/>
          </a:xfrm>
          <a:prstGeom prst="rect">
            <a:avLst/>
          </a:prstGeom>
        </p:spPr>
      </p:pic>
    </p:spTree>
    <p:extLst>
      <p:ext uri="{BB962C8B-B14F-4D97-AF65-F5344CB8AC3E}">
        <p14:creationId xmlns:p14="http://schemas.microsoft.com/office/powerpoint/2010/main" val="2239560087"/>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0279" y="41354"/>
            <a:ext cx="10969943" cy="711081"/>
          </a:xfrm>
        </p:spPr>
        <p:txBody>
          <a:bodyPr>
            <a:noAutofit/>
          </a:bodyPr>
          <a:lstStyle/>
          <a:p>
            <a:r>
              <a:rPr lang="en-IN" dirty="0">
                <a:solidFill>
                  <a:schemeClr val="tx2">
                    <a:lumMod val="60000"/>
                    <a:lumOff val="40000"/>
                  </a:schemeClr>
                </a:solidFill>
                <a:latin typeface="Patua One" pitchFamily="2" charset="0"/>
              </a:rPr>
              <a:t>VDT</a:t>
            </a:r>
          </a:p>
        </p:txBody>
      </p:sp>
      <p:sp>
        <p:nvSpPr>
          <p:cNvPr id="37" name="TextBox 36">
            <a:extLst>
              <a:ext uri="{FF2B5EF4-FFF2-40B4-BE49-F238E27FC236}">
                <a16:creationId xmlns:a16="http://schemas.microsoft.com/office/drawing/2014/main" id="{E8CAC22F-1542-4031-BC6C-A16989886504}"/>
              </a:ext>
            </a:extLst>
          </p:cNvPr>
          <p:cNvSpPr txBox="1"/>
          <p:nvPr/>
        </p:nvSpPr>
        <p:spPr>
          <a:xfrm>
            <a:off x="4943872" y="6550224"/>
            <a:ext cx="3456384" cy="307777"/>
          </a:xfrm>
          <a:prstGeom prst="rect">
            <a:avLst/>
          </a:prstGeom>
          <a:noFill/>
        </p:spPr>
        <p:txBody>
          <a:bodyPr wrap="square" rtlCol="0">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Arial Rounded MT Bold" panose="020F0704030504030204" pitchFamily="34" charset="0"/>
                <a:ea typeface="Arial Unicode MS" panose="020B0604020202020204" pitchFamily="34" charset="-128"/>
                <a:cs typeface="Arial Unicode MS" panose="020B0604020202020204" pitchFamily="34" charset="-128"/>
              </a:rPr>
              <a:t>www.anubhavtrainings.com</a:t>
            </a:r>
            <a:endParaRPr kumimoji="0" lang="en-IN" sz="1400" b="1" i="0" u="none" strike="noStrike" kern="1200" cap="none" spc="0" normalizeH="0" baseline="0" noProof="0" dirty="0">
              <a:ln>
                <a:noFill/>
              </a:ln>
              <a:solidFill>
                <a:prstClr val="black"/>
              </a:solidFill>
              <a:effectLst/>
              <a:uLnTx/>
              <a:uFillTx/>
              <a:latin typeface="Arial Rounded MT Bold" panose="020F0704030504030204" pitchFamily="34" charset="0"/>
              <a:ea typeface="Arial Unicode MS" panose="020B0604020202020204" pitchFamily="34" charset="-128"/>
              <a:cs typeface="Arial Unicode MS" panose="020B0604020202020204" pitchFamily="34" charset="-128"/>
            </a:endParaRPr>
          </a:p>
        </p:txBody>
      </p:sp>
      <p:pic>
        <p:nvPicPr>
          <p:cNvPr id="40" name="Picture 39">
            <a:extLst>
              <a:ext uri="{FF2B5EF4-FFF2-40B4-BE49-F238E27FC236}">
                <a16:creationId xmlns:a16="http://schemas.microsoft.com/office/drawing/2014/main" id="{DA60E6FB-8C44-4FEB-B6E9-83DA90856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4393" y="106009"/>
            <a:ext cx="2335203" cy="762895"/>
          </a:xfrm>
          <a:prstGeom prst="rect">
            <a:avLst/>
          </a:prstGeom>
        </p:spPr>
      </p:pic>
      <p:cxnSp>
        <p:nvCxnSpPr>
          <p:cNvPr id="41" name="Straight Connector 40">
            <a:extLst>
              <a:ext uri="{FF2B5EF4-FFF2-40B4-BE49-F238E27FC236}">
                <a16:creationId xmlns:a16="http://schemas.microsoft.com/office/drawing/2014/main" id="{3B3B7D73-CAE9-45AC-ACCE-FAEF4E505C7A}"/>
              </a:ext>
            </a:extLst>
          </p:cNvPr>
          <p:cNvCxnSpPr/>
          <p:nvPr/>
        </p:nvCxnSpPr>
        <p:spPr>
          <a:xfrm>
            <a:off x="1588" y="764704"/>
            <a:ext cx="6479584" cy="0"/>
          </a:xfrm>
          <a:prstGeom prst="line">
            <a:avLst/>
          </a:prstGeom>
        </p:spPr>
        <p:style>
          <a:lnRef idx="2">
            <a:schemeClr val="accent6"/>
          </a:lnRef>
          <a:fillRef idx="0">
            <a:schemeClr val="accent6"/>
          </a:fillRef>
          <a:effectRef idx="1">
            <a:schemeClr val="accent6"/>
          </a:effectRef>
          <a:fontRef idx="minor">
            <a:schemeClr val="tx1"/>
          </a:fontRef>
        </p:style>
      </p:cxnSp>
      <p:sp>
        <p:nvSpPr>
          <p:cNvPr id="7" name="TextBox 6">
            <a:extLst>
              <a:ext uri="{FF2B5EF4-FFF2-40B4-BE49-F238E27FC236}">
                <a16:creationId xmlns:a16="http://schemas.microsoft.com/office/drawing/2014/main" id="{8D55796D-C2F3-41BD-904A-B6EAA148FFE5}"/>
              </a:ext>
            </a:extLst>
          </p:cNvPr>
          <p:cNvSpPr txBox="1"/>
          <p:nvPr/>
        </p:nvSpPr>
        <p:spPr>
          <a:xfrm>
            <a:off x="111967" y="1013705"/>
            <a:ext cx="11735661" cy="1754326"/>
          </a:xfrm>
          <a:prstGeom prst="rect">
            <a:avLst/>
          </a:prstGeom>
          <a:noFill/>
        </p:spPr>
        <p:txBody>
          <a:bodyPr wrap="square">
            <a:spAutoFit/>
          </a:bodyPr>
          <a:lstStyle/>
          <a:p>
            <a:pPr algn="l"/>
            <a:r>
              <a:rPr lang="en-US" sz="1800" b="0" i="0" u="none" strike="noStrike" baseline="0" dirty="0">
                <a:solidFill>
                  <a:srgbClr val="000000"/>
                </a:solidFill>
                <a:latin typeface="ArialMT"/>
              </a:rPr>
              <a:t>A value driver tree is a standard widget in the story</a:t>
            </a:r>
          </a:p>
          <a:p>
            <a:pPr algn="l"/>
            <a:r>
              <a:rPr lang="en-US" sz="1800" b="0" i="0" u="none" strike="noStrike" baseline="0" dirty="0">
                <a:solidFill>
                  <a:srgbClr val="F1AC00"/>
                </a:solidFill>
                <a:latin typeface="Wingdings-Regular"/>
              </a:rPr>
              <a:t>▪ </a:t>
            </a:r>
            <a:r>
              <a:rPr lang="en-US" sz="1800" b="0" i="0" u="none" strike="noStrike" baseline="0" dirty="0">
                <a:solidFill>
                  <a:srgbClr val="000000"/>
                </a:solidFill>
                <a:latin typeface="ArialMT"/>
              </a:rPr>
              <a:t>VDT widgets can be configured like any other story widget by adding a new component and then using the builder panel</a:t>
            </a:r>
          </a:p>
          <a:p>
            <a:pPr algn="l"/>
            <a:r>
              <a:rPr lang="en-US" sz="1800" b="0" i="0" u="none" strike="noStrike" baseline="0" dirty="0">
                <a:solidFill>
                  <a:srgbClr val="F1AC00"/>
                </a:solidFill>
                <a:latin typeface="Wingdings-Regular"/>
              </a:rPr>
              <a:t>▪ </a:t>
            </a:r>
            <a:r>
              <a:rPr lang="en-US" sz="1800" b="0" i="0" u="none" strike="noStrike" baseline="0" dirty="0">
                <a:solidFill>
                  <a:srgbClr val="000000"/>
                </a:solidFill>
                <a:latin typeface="ArialMT"/>
              </a:rPr>
              <a:t>A VDT is based on a data model. The nodes of the tree correspond to KPIs defined in the account dimension</a:t>
            </a:r>
          </a:p>
          <a:p>
            <a:pPr algn="l"/>
            <a:r>
              <a:rPr lang="en-US" sz="1800" b="0" i="0" u="none" strike="noStrike" baseline="0" dirty="0">
                <a:solidFill>
                  <a:srgbClr val="F1AC00"/>
                </a:solidFill>
                <a:latin typeface="Wingdings-Regular"/>
              </a:rPr>
              <a:t>▪ </a:t>
            </a:r>
            <a:r>
              <a:rPr lang="en-US" sz="1800" b="0" i="0" u="none" strike="noStrike" baseline="0" dirty="0">
                <a:solidFill>
                  <a:srgbClr val="000000"/>
                </a:solidFill>
                <a:latin typeface="ArialMT"/>
              </a:rPr>
              <a:t>You can automatically generate a value driver tree from an existing model</a:t>
            </a:r>
          </a:p>
          <a:p>
            <a:pPr algn="l"/>
            <a:r>
              <a:rPr lang="en-US" sz="1800" b="0" i="0" u="none" strike="noStrike" baseline="0" dirty="0">
                <a:solidFill>
                  <a:srgbClr val="F1AC00"/>
                </a:solidFill>
                <a:latin typeface="Wingdings-Regular"/>
              </a:rPr>
              <a:t>▪ </a:t>
            </a:r>
            <a:r>
              <a:rPr lang="en-US" sz="1800" b="0" i="0" u="none" strike="noStrike" baseline="0" dirty="0">
                <a:solidFill>
                  <a:srgbClr val="000000"/>
                </a:solidFill>
                <a:latin typeface="ArialMT"/>
              </a:rPr>
              <a:t>Alternatively, you can start building the tree from scratch, defining the nodes manually</a:t>
            </a:r>
            <a:endParaRPr lang="en-US" dirty="0"/>
          </a:p>
        </p:txBody>
      </p:sp>
      <p:pic>
        <p:nvPicPr>
          <p:cNvPr id="4" name="Picture 3">
            <a:extLst>
              <a:ext uri="{FF2B5EF4-FFF2-40B4-BE49-F238E27FC236}">
                <a16:creationId xmlns:a16="http://schemas.microsoft.com/office/drawing/2014/main" id="{B4CD400E-40F8-4ECA-B716-5D0B00216F34}"/>
              </a:ext>
            </a:extLst>
          </p:cNvPr>
          <p:cNvPicPr>
            <a:picLocks noChangeAspect="1"/>
          </p:cNvPicPr>
          <p:nvPr/>
        </p:nvPicPr>
        <p:blipFill>
          <a:blip r:embed="rId3"/>
          <a:stretch>
            <a:fillRect/>
          </a:stretch>
        </p:blipFill>
        <p:spPr>
          <a:xfrm>
            <a:off x="4024757" y="2971978"/>
            <a:ext cx="3579692" cy="3269285"/>
          </a:xfrm>
          <a:prstGeom prst="rect">
            <a:avLst/>
          </a:prstGeom>
        </p:spPr>
      </p:pic>
    </p:spTree>
    <p:extLst>
      <p:ext uri="{BB962C8B-B14F-4D97-AF65-F5344CB8AC3E}">
        <p14:creationId xmlns:p14="http://schemas.microsoft.com/office/powerpoint/2010/main" val="2510130743"/>
      </p:ext>
    </p:extLst>
  </p:cSld>
  <p:clrMapOvr>
    <a:masterClrMapping/>
  </p:clrMapOvr>
  <p:transition spd="slow">
    <p:push dir="u"/>
  </p:transition>
</p:sld>
</file>

<file path=ppt/theme/theme1.xml><?xml version="1.0" encoding="utf-8"?>
<a:theme xmlns:a="http://schemas.openxmlformats.org/drawingml/2006/main" name="Office Theme">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5112</TotalTime>
  <Words>1919</Words>
  <Application>Microsoft Office PowerPoint</Application>
  <PresentationFormat>Widescreen</PresentationFormat>
  <Paragraphs>225</Paragraphs>
  <Slides>26</Slides>
  <Notes>3</Notes>
  <HiddenSlides>0</HiddenSlides>
  <MMClips>0</MMClips>
  <ScaleCrop>false</ScaleCrop>
  <HeadingPairs>
    <vt:vector size="6" baseType="variant">
      <vt:variant>
        <vt:lpstr>Fonts Used</vt:lpstr>
      </vt:variant>
      <vt:variant>
        <vt:i4>11</vt:i4>
      </vt:variant>
      <vt:variant>
        <vt:lpstr>Theme</vt:lpstr>
      </vt:variant>
      <vt:variant>
        <vt:i4>2</vt:i4>
      </vt:variant>
      <vt:variant>
        <vt:lpstr>Slide Titles</vt:lpstr>
      </vt:variant>
      <vt:variant>
        <vt:i4>26</vt:i4>
      </vt:variant>
    </vt:vector>
  </HeadingPairs>
  <TitlesOfParts>
    <vt:vector size="39" baseType="lpstr">
      <vt:lpstr>Arial</vt:lpstr>
      <vt:lpstr>Arial Rounded MT Bold</vt:lpstr>
      <vt:lpstr>ArialMT</vt:lpstr>
      <vt:lpstr>Calibri</vt:lpstr>
      <vt:lpstr>Calibri Light</vt:lpstr>
      <vt:lpstr>CIDFont+F2</vt:lpstr>
      <vt:lpstr>CIDFont+F6</vt:lpstr>
      <vt:lpstr>Cooper Black</vt:lpstr>
      <vt:lpstr>Patua One</vt:lpstr>
      <vt:lpstr>SymbolMT</vt:lpstr>
      <vt:lpstr>Wingdings-Regular</vt:lpstr>
      <vt:lpstr>Office Theme</vt:lpstr>
      <vt:lpstr>1_Office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VDT</vt:lpstr>
      <vt:lpstr>VDT</vt:lpstr>
      <vt:lpstr>PowerPoint Presentation</vt:lpstr>
      <vt:lpstr>VDT – Node Config</vt:lpstr>
      <vt:lpstr>VDT</vt:lpstr>
      <vt:lpstr>PowerPoint Presentation</vt:lpstr>
      <vt:lpstr>PowerPoint Presentation</vt:lpstr>
      <vt:lpstr>VDT – Node Config</vt:lpstr>
      <vt:lpstr>VDT</vt:lpstr>
      <vt:lpstr>PowerPoint Presentation</vt:lpstr>
      <vt:lpstr>PowerPoint Presentation</vt:lpstr>
      <vt:lpstr>Data Actions</vt:lpstr>
      <vt:lpstr>Requirement 1: Copy Data Action</vt:lpstr>
      <vt:lpstr>Requirement 2: Auto calculate headcounts based on Scripting based actions</vt:lpstr>
      <vt:lpstr>What are all the challenges for CEO of a co?</vt:lpstr>
      <vt:lpstr>Collaboration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MD Junaed</dc:creator>
  <cp:lastModifiedBy>Anubhav Oberoy</cp:lastModifiedBy>
  <cp:revision>543</cp:revision>
  <dcterms:created xsi:type="dcterms:W3CDTF">2016-07-10T03:33:26Z</dcterms:created>
  <dcterms:modified xsi:type="dcterms:W3CDTF">2023-07-05T05:30:42Z</dcterms:modified>
</cp:coreProperties>
</file>