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4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4" r:id="rId1"/>
    <p:sldMasterId id="2147483785" r:id="rId2"/>
    <p:sldMasterId id="2147483812" r:id="rId3"/>
    <p:sldMasterId id="2147483828" r:id="rId4"/>
    <p:sldMasterId id="2147483867" r:id="rId5"/>
  </p:sldMasterIdLst>
  <p:notesMasterIdLst>
    <p:notesMasterId r:id="rId39"/>
  </p:notesMasterIdLst>
  <p:handoutMasterIdLst>
    <p:handoutMasterId r:id="rId40"/>
  </p:handoutMasterIdLst>
  <p:sldIdLst>
    <p:sldId id="4631" r:id="rId6"/>
    <p:sldId id="4122" r:id="rId7"/>
    <p:sldId id="4034" r:id="rId8"/>
    <p:sldId id="4047" r:id="rId9"/>
    <p:sldId id="4889" r:id="rId10"/>
    <p:sldId id="323" r:id="rId11"/>
    <p:sldId id="4890" r:id="rId12"/>
    <p:sldId id="324" r:id="rId13"/>
    <p:sldId id="4882" r:id="rId14"/>
    <p:sldId id="411" r:id="rId15"/>
    <p:sldId id="4883" r:id="rId16"/>
    <p:sldId id="412" r:id="rId17"/>
    <p:sldId id="312" r:id="rId18"/>
    <p:sldId id="313" r:id="rId19"/>
    <p:sldId id="4884" r:id="rId20"/>
    <p:sldId id="315" r:id="rId21"/>
    <p:sldId id="406" r:id="rId22"/>
    <p:sldId id="407" r:id="rId23"/>
    <p:sldId id="413" r:id="rId24"/>
    <p:sldId id="4885" r:id="rId25"/>
    <p:sldId id="4891" r:id="rId26"/>
    <p:sldId id="4886" r:id="rId27"/>
    <p:sldId id="319" r:id="rId28"/>
    <p:sldId id="4893" r:id="rId29"/>
    <p:sldId id="4892" r:id="rId30"/>
    <p:sldId id="320" r:id="rId31"/>
    <p:sldId id="4894" r:id="rId32"/>
    <p:sldId id="4887" r:id="rId33"/>
    <p:sldId id="4895" r:id="rId34"/>
    <p:sldId id="322" r:id="rId35"/>
    <p:sldId id="466" r:id="rId36"/>
    <p:sldId id="4534" r:id="rId37"/>
    <p:sldId id="463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4" clrIdx="0">
    <p:extLst>
      <p:ext uri="{19B8F6BF-5375-455C-9EA6-DF929625EA0E}">
        <p15:presenceInfo xmlns:p15="http://schemas.microsoft.com/office/powerpoint/2012/main" userId="Admin" providerId="None"/>
      </p:ext>
    </p:extLst>
  </p:cmAuthor>
  <p:cmAuthor id="2" name="Microsoft Office User" initials="MOU" lastIdx="3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18A7CD"/>
    <a:srgbClr val="FA8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7" autoAdjust="0"/>
    <p:restoredTop sz="93699"/>
  </p:normalViewPr>
  <p:slideViewPr>
    <p:cSldViewPr snapToGrid="0" snapToObjects="1">
      <p:cViewPr varScale="1">
        <p:scale>
          <a:sx n="82" d="100"/>
          <a:sy n="82" d="100"/>
        </p:scale>
        <p:origin x="100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BBCDCC-8B1A-5347-BFD9-45979776FD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6F7970-F7A1-1745-A72A-135688AADB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64B99-89A5-0741-917D-F1E7FD46FE7A}" type="datetimeFigureOut">
              <a:rPr lang="en-US" smtClean="0">
                <a:latin typeface="Arial" panose="020B0604020202020204" pitchFamily="34" charset="0"/>
              </a:rPr>
              <a:t>6/20/2023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B0BEE-A415-EE40-8618-E3A0D9A433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738FF6-DE6B-5545-A7C6-D3EDE8EE84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AA7A5-76D1-9345-B141-98B5494953C9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223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D836CE6-5034-F64B-B166-C8ADB9025842}" type="datetimeFigureOut">
              <a:rPr lang="en-US" smtClean="0"/>
              <a:pPr/>
              <a:t>6/20/2023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0EB38FF-9B17-1A46-B959-49EC4F2E6D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53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C05E7B3-D3BA-4132-8735-9C615BC825AA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101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6E74492-35DB-42C4-9C28-4C19F9B8BB1A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08258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115BB40-9CA9-3843-9468-FEC322EBE9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2514600"/>
            <a:ext cx="12590339" cy="45175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0E04D6-3064-E641-BC33-6BD331FF36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28209" y="1579564"/>
            <a:ext cx="1870562" cy="1870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A6A2A9F8-ADD0-214C-93EA-26BDEA2FB2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60720" y="1579564"/>
            <a:ext cx="1870562" cy="1870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F1644F8-5C1A-284F-A02F-89AC3BBEB73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93230" y="1579564"/>
            <a:ext cx="1870562" cy="1870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E02646-0F8F-8B4E-A9BA-E36B20A91D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0258" y="419996"/>
            <a:ext cx="892157" cy="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1497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115BB40-9CA9-3843-9468-FEC322EBE9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22862" y="0"/>
            <a:ext cx="6969138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8311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A09674A-15F1-9E40-8117-54AA0E174BB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3116" y="2066599"/>
            <a:ext cx="1333653" cy="133330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87A423C-8384-184E-BAF4-41AC91138BC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3119" y="3890151"/>
            <a:ext cx="1333648" cy="13332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4BB729B-660B-C641-9E50-4533D31A959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89152" y="2066599"/>
            <a:ext cx="1333653" cy="133330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EB6BE2CD-34F9-3344-9870-D4805BC2BF3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89155" y="3890151"/>
            <a:ext cx="1333648" cy="13332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301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3118" y="1581144"/>
            <a:ext cx="5879817" cy="4203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40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84331" y="1315673"/>
            <a:ext cx="5879817" cy="4203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A670B-B74A-6A4E-A6B7-596B8DAEC3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65127"/>
            <a:ext cx="10515600" cy="627932"/>
          </a:xfrm>
        </p:spPr>
        <p:txBody>
          <a:bodyPr>
            <a:normAutofit/>
          </a:bodyPr>
          <a:lstStyle>
            <a:lvl1pPr>
              <a:defRPr sz="2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272DA06-16BE-9843-8D83-675DE9253FF8}"/>
              </a:ext>
            </a:extLst>
          </p:cNvPr>
          <p:cNvSpPr/>
          <p:nvPr userDrawn="1"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FC86B7-99AF-5D4C-8BDA-F8D60800B2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0258" y="419996"/>
            <a:ext cx="892157" cy="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3587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3117" y="1712348"/>
            <a:ext cx="5382883" cy="2434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2822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9999" y="2677076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77E72CB-7F04-D84A-BF9C-9774DD8BC51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90800" y="2677076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8CD4847-8A47-2545-9CF1-8C437D37DA5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11600" y="2677076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8AA873F2-5DFE-C640-AEAD-5A96923A481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80399" y="3884084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C329C1EA-DC5E-0A4A-82B8-31BC020A980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101200" y="3884084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286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0799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B00E25EF-5B78-5C40-A906-0744167719C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5120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02FDB7C5-5967-A947-A543-23BD4596D68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69441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1E31D769-A895-EC4D-95ED-918AE5B3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13761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201607AD-276F-BD4E-9E7B-CEC512B83D9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80799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FC53868E-8AC0-E84A-AF05-6CA9A285255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525120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87F80031-74B9-2E41-87A9-A5139AA128E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69441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E378ED47-B244-2548-8421-629773EA778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013761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7E432B6E-20B0-804F-AEE6-194845FC8AC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80799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2" name="Picture Placeholder 8">
            <a:extLst>
              <a:ext uri="{FF2B5EF4-FFF2-40B4-BE49-F238E27FC236}">
                <a16:creationId xmlns:a16="http://schemas.microsoft.com/office/drawing/2014/main" id="{07571149-3B48-A046-8B39-52BDC6FEEA1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525120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3" name="Picture Placeholder 8">
            <a:extLst>
              <a:ext uri="{FF2B5EF4-FFF2-40B4-BE49-F238E27FC236}">
                <a16:creationId xmlns:a16="http://schemas.microsoft.com/office/drawing/2014/main" id="{8062579F-7ED7-124E-BFFB-4CFC4F1B210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269441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27FD66BC-56B6-724F-962D-220EEF45257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013761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6946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34CD519-EE3F-594D-B640-A4759BC74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7589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3073A1D2-50E0-FA4F-B681-30A72EC2A9B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30279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2365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5B647704-C8A0-9340-AA81-BE267EBDF7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48023" y="-11151"/>
            <a:ext cx="4643977" cy="6869151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8620520 w 16820550"/>
              <a:gd name="connsiteY3" fmla="*/ 14389249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7622496 w 16820550"/>
              <a:gd name="connsiteY3" fmla="*/ 14412684 h 14412684"/>
              <a:gd name="connsiteX4" fmla="*/ 0 w 16820550"/>
              <a:gd name="connsiteY4" fmla="*/ 1 h 14412684"/>
              <a:gd name="connsiteX0" fmla="*/ 0 w 16101972"/>
              <a:gd name="connsiteY0" fmla="*/ 0 h 14436119"/>
              <a:gd name="connsiteX1" fmla="*/ 16101972 w 16101972"/>
              <a:gd name="connsiteY1" fmla="*/ 23435 h 14436119"/>
              <a:gd name="connsiteX2" fmla="*/ 16101972 w 16101972"/>
              <a:gd name="connsiteY2" fmla="*/ 14436119 h 14436119"/>
              <a:gd name="connsiteX3" fmla="*/ 6903918 w 16101972"/>
              <a:gd name="connsiteY3" fmla="*/ 14436119 h 14436119"/>
              <a:gd name="connsiteX4" fmla="*/ 0 w 16101972"/>
              <a:gd name="connsiteY4" fmla="*/ 0 h 14436119"/>
              <a:gd name="connsiteX0" fmla="*/ 0 w 16620945"/>
              <a:gd name="connsiteY0" fmla="*/ 0 h 14436119"/>
              <a:gd name="connsiteX1" fmla="*/ 16620945 w 16620945"/>
              <a:gd name="connsiteY1" fmla="*/ 23435 h 14436119"/>
              <a:gd name="connsiteX2" fmla="*/ 16620945 w 16620945"/>
              <a:gd name="connsiteY2" fmla="*/ 14436119 h 14436119"/>
              <a:gd name="connsiteX3" fmla="*/ 7422891 w 16620945"/>
              <a:gd name="connsiteY3" fmla="*/ 14436119 h 14436119"/>
              <a:gd name="connsiteX4" fmla="*/ 0 w 16620945"/>
              <a:gd name="connsiteY4" fmla="*/ 0 h 14436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20945" h="14436119">
                <a:moveTo>
                  <a:pt x="0" y="0"/>
                </a:moveTo>
                <a:lnTo>
                  <a:pt x="16620945" y="23435"/>
                </a:lnTo>
                <a:lnTo>
                  <a:pt x="16620945" y="14436119"/>
                </a:lnTo>
                <a:lnTo>
                  <a:pt x="7422891" y="1443611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3BE3267-B3C8-46B7-93A7-DDAE92021CF3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140655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34CD519-EE3F-594D-B640-A4759BC74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07323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3073A1D2-50E0-FA4F-B681-30A72EC2A9B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90013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0772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5B647704-C8A0-9340-AA81-BE267EBDF7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79579" y="-11152"/>
            <a:ext cx="7812421" cy="6869151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8620520 w 16820550"/>
              <a:gd name="connsiteY3" fmla="*/ 14389249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7622496 w 16820550"/>
              <a:gd name="connsiteY3" fmla="*/ 14412684 h 14412684"/>
              <a:gd name="connsiteX4" fmla="*/ 0 w 16820550"/>
              <a:gd name="connsiteY4" fmla="*/ 1 h 14412684"/>
              <a:gd name="connsiteX0" fmla="*/ 0 w 16101972"/>
              <a:gd name="connsiteY0" fmla="*/ 0 h 14436119"/>
              <a:gd name="connsiteX1" fmla="*/ 16101972 w 16101972"/>
              <a:gd name="connsiteY1" fmla="*/ 23435 h 14436119"/>
              <a:gd name="connsiteX2" fmla="*/ 16101972 w 16101972"/>
              <a:gd name="connsiteY2" fmla="*/ 14436119 h 14436119"/>
              <a:gd name="connsiteX3" fmla="*/ 6903918 w 16101972"/>
              <a:gd name="connsiteY3" fmla="*/ 14436119 h 14436119"/>
              <a:gd name="connsiteX4" fmla="*/ 0 w 16101972"/>
              <a:gd name="connsiteY4" fmla="*/ 0 h 14436119"/>
              <a:gd name="connsiteX0" fmla="*/ 0 w 16620945"/>
              <a:gd name="connsiteY0" fmla="*/ 0 h 14436119"/>
              <a:gd name="connsiteX1" fmla="*/ 16620945 w 16620945"/>
              <a:gd name="connsiteY1" fmla="*/ 23435 h 14436119"/>
              <a:gd name="connsiteX2" fmla="*/ 16620945 w 16620945"/>
              <a:gd name="connsiteY2" fmla="*/ 14436119 h 14436119"/>
              <a:gd name="connsiteX3" fmla="*/ 7422891 w 16620945"/>
              <a:gd name="connsiteY3" fmla="*/ 14436119 h 14436119"/>
              <a:gd name="connsiteX4" fmla="*/ 0 w 16620945"/>
              <a:gd name="connsiteY4" fmla="*/ 0 h 14436119"/>
              <a:gd name="connsiteX0" fmla="*/ 0 w 16620945"/>
              <a:gd name="connsiteY0" fmla="*/ 1 h 14436120"/>
              <a:gd name="connsiteX1" fmla="*/ 16581025 w 16620945"/>
              <a:gd name="connsiteY1" fmla="*/ 0 h 14436120"/>
              <a:gd name="connsiteX2" fmla="*/ 16620945 w 16620945"/>
              <a:gd name="connsiteY2" fmla="*/ 14436120 h 14436120"/>
              <a:gd name="connsiteX3" fmla="*/ 7422891 w 16620945"/>
              <a:gd name="connsiteY3" fmla="*/ 14436120 h 14436120"/>
              <a:gd name="connsiteX4" fmla="*/ 0 w 16620945"/>
              <a:gd name="connsiteY4" fmla="*/ 1 h 14436120"/>
              <a:gd name="connsiteX0" fmla="*/ 0 w 20573123"/>
              <a:gd name="connsiteY0" fmla="*/ 23436 h 14436120"/>
              <a:gd name="connsiteX1" fmla="*/ 20533203 w 20573123"/>
              <a:gd name="connsiteY1" fmla="*/ 0 h 14436120"/>
              <a:gd name="connsiteX2" fmla="*/ 20573123 w 20573123"/>
              <a:gd name="connsiteY2" fmla="*/ 14436120 h 14436120"/>
              <a:gd name="connsiteX3" fmla="*/ 11375069 w 20573123"/>
              <a:gd name="connsiteY3" fmla="*/ 14436120 h 14436120"/>
              <a:gd name="connsiteX4" fmla="*/ 0 w 20573123"/>
              <a:gd name="connsiteY4" fmla="*/ 23436 h 14436120"/>
              <a:gd name="connsiteX0" fmla="*/ 7387790 w 27960913"/>
              <a:gd name="connsiteY0" fmla="*/ 23436 h 14436120"/>
              <a:gd name="connsiteX1" fmla="*/ 27920993 w 27960913"/>
              <a:gd name="connsiteY1" fmla="*/ 0 h 14436120"/>
              <a:gd name="connsiteX2" fmla="*/ 27960913 w 27960913"/>
              <a:gd name="connsiteY2" fmla="*/ 14436120 h 14436120"/>
              <a:gd name="connsiteX3" fmla="*/ 0 w 27960913"/>
              <a:gd name="connsiteY3" fmla="*/ 14436120 h 14436120"/>
              <a:gd name="connsiteX4" fmla="*/ 7387790 w 27960913"/>
              <a:gd name="connsiteY4" fmla="*/ 23436 h 14436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60913" h="14436120">
                <a:moveTo>
                  <a:pt x="7387790" y="23436"/>
                </a:moveTo>
                <a:lnTo>
                  <a:pt x="27920993" y="0"/>
                </a:lnTo>
                <a:lnTo>
                  <a:pt x="27960913" y="14436120"/>
                </a:lnTo>
                <a:lnTo>
                  <a:pt x="0" y="14436120"/>
                </a:lnTo>
                <a:lnTo>
                  <a:pt x="7387790" y="234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74705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34CD519-EE3F-594D-B640-A4759BC74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511399" y="1712857"/>
            <a:ext cx="5022797" cy="2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4EFDCC5-A673-B449-B7F8-575FC37F34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84600" y="1712857"/>
            <a:ext cx="5022797" cy="2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1BA98B9-1C43-C648-B91F-528B28D08E5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80602" y="1712857"/>
            <a:ext cx="5022797" cy="2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0634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4EFDCC5-A673-B449-B7F8-575FC37F34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7688" y="0"/>
            <a:ext cx="6142693" cy="6858000"/>
          </a:xfrm>
          <a:custGeom>
            <a:avLst/>
            <a:gdLst>
              <a:gd name="connsiteX0" fmla="*/ 0 w 12282187"/>
              <a:gd name="connsiteY0" fmla="*/ 0 h 13716000"/>
              <a:gd name="connsiteX1" fmla="*/ 12282187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82187" h="13716000">
                <a:moveTo>
                  <a:pt x="0" y="0"/>
                </a:moveTo>
                <a:lnTo>
                  <a:pt x="8089328" y="0"/>
                </a:lnTo>
                <a:lnTo>
                  <a:pt x="12282187" y="13716000"/>
                </a:lnTo>
                <a:lnTo>
                  <a:pt x="4170556" y="1371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2508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5783" y="1641727"/>
            <a:ext cx="5435475" cy="403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3139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7818066" cy="6869413"/>
          </a:xfrm>
          <a:custGeom>
            <a:avLst/>
            <a:gdLst>
              <a:gd name="connsiteX0" fmla="*/ 0 w 15632061"/>
              <a:gd name="connsiteY0" fmla="*/ 0 h 13738825"/>
              <a:gd name="connsiteX1" fmla="*/ 15632061 w 15632061"/>
              <a:gd name="connsiteY1" fmla="*/ 0 h 13738825"/>
              <a:gd name="connsiteX2" fmla="*/ 15632061 w 15632061"/>
              <a:gd name="connsiteY2" fmla="*/ 13738825 h 13738825"/>
              <a:gd name="connsiteX3" fmla="*/ 0 w 15632061"/>
              <a:gd name="connsiteY3" fmla="*/ 13738825 h 13738825"/>
              <a:gd name="connsiteX4" fmla="*/ 0 w 15632061"/>
              <a:gd name="connsiteY4" fmla="*/ 0 h 13738825"/>
              <a:gd name="connsiteX0" fmla="*/ 0 w 15632061"/>
              <a:gd name="connsiteY0" fmla="*/ 0 h 13738825"/>
              <a:gd name="connsiteX1" fmla="*/ 11483807 w 15632061"/>
              <a:gd name="connsiteY1" fmla="*/ 22302 h 13738825"/>
              <a:gd name="connsiteX2" fmla="*/ 15632061 w 15632061"/>
              <a:gd name="connsiteY2" fmla="*/ 13738825 h 13738825"/>
              <a:gd name="connsiteX3" fmla="*/ 0 w 15632061"/>
              <a:gd name="connsiteY3" fmla="*/ 13738825 h 13738825"/>
              <a:gd name="connsiteX4" fmla="*/ 0 w 15632061"/>
              <a:gd name="connsiteY4" fmla="*/ 0 h 1373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32061" h="13738825">
                <a:moveTo>
                  <a:pt x="0" y="0"/>
                </a:moveTo>
                <a:lnTo>
                  <a:pt x="11483807" y="22302"/>
                </a:lnTo>
                <a:lnTo>
                  <a:pt x="15632061" y="13738825"/>
                </a:lnTo>
                <a:lnTo>
                  <a:pt x="0" y="137388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9028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10742" y="1641727"/>
            <a:ext cx="5435475" cy="403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8709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4EFDCC5-A673-B449-B7F8-575FC37F34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16218" y="0"/>
            <a:ext cx="6142693" cy="6858000"/>
          </a:xfrm>
          <a:custGeom>
            <a:avLst/>
            <a:gdLst>
              <a:gd name="connsiteX0" fmla="*/ 0 w 12282187"/>
              <a:gd name="connsiteY0" fmla="*/ 0 h 13716000"/>
              <a:gd name="connsiteX1" fmla="*/ 12282187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82187" h="13716000">
                <a:moveTo>
                  <a:pt x="0" y="0"/>
                </a:moveTo>
                <a:lnTo>
                  <a:pt x="8089328" y="0"/>
                </a:lnTo>
                <a:lnTo>
                  <a:pt x="12282187" y="13716000"/>
                </a:lnTo>
                <a:lnTo>
                  <a:pt x="4170556" y="1371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E554EB93-65C7-0C44-851E-51A5988CD6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41024" y="0"/>
            <a:ext cx="4659195" cy="6858000"/>
          </a:xfrm>
          <a:custGeom>
            <a:avLst/>
            <a:gdLst>
              <a:gd name="connsiteX0" fmla="*/ 0 w 12282187"/>
              <a:gd name="connsiteY0" fmla="*/ 0 h 13716000"/>
              <a:gd name="connsiteX1" fmla="*/ 12282187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9271357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  <a:gd name="connsiteX0" fmla="*/ 0 w 9271357"/>
              <a:gd name="connsiteY0" fmla="*/ 0 h 13716000"/>
              <a:gd name="connsiteX1" fmla="*/ 9271357 w 9271357"/>
              <a:gd name="connsiteY1" fmla="*/ 0 h 13716000"/>
              <a:gd name="connsiteX2" fmla="*/ 7955514 w 9271357"/>
              <a:gd name="connsiteY2" fmla="*/ 12913112 h 13716000"/>
              <a:gd name="connsiteX3" fmla="*/ 4170556 w 9271357"/>
              <a:gd name="connsiteY3" fmla="*/ 13716000 h 13716000"/>
              <a:gd name="connsiteX4" fmla="*/ 0 w 9271357"/>
              <a:gd name="connsiteY4" fmla="*/ 0 h 13716000"/>
              <a:gd name="connsiteX0" fmla="*/ 0 w 9315963"/>
              <a:gd name="connsiteY0" fmla="*/ 0 h 13716000"/>
              <a:gd name="connsiteX1" fmla="*/ 9271357 w 9315963"/>
              <a:gd name="connsiteY1" fmla="*/ 0 h 13716000"/>
              <a:gd name="connsiteX2" fmla="*/ 9315963 w 9315963"/>
              <a:gd name="connsiteY2" fmla="*/ 13716000 h 13716000"/>
              <a:gd name="connsiteX3" fmla="*/ 4170556 w 9315963"/>
              <a:gd name="connsiteY3" fmla="*/ 13716000 h 13716000"/>
              <a:gd name="connsiteX4" fmla="*/ 0 w 9315963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5963" h="13716000">
                <a:moveTo>
                  <a:pt x="0" y="0"/>
                </a:moveTo>
                <a:lnTo>
                  <a:pt x="9271357" y="0"/>
                </a:lnTo>
                <a:lnTo>
                  <a:pt x="9315963" y="13716000"/>
                </a:lnTo>
                <a:lnTo>
                  <a:pt x="4170556" y="1371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4248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5926CDE8-73C7-754F-8CC6-072689BBD52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671026" y="-1"/>
            <a:ext cx="3970043" cy="4434836"/>
          </a:xfrm>
          <a:custGeom>
            <a:avLst/>
            <a:gdLst>
              <a:gd name="connsiteX0" fmla="*/ 0 w 7938019"/>
              <a:gd name="connsiteY0" fmla="*/ 0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0 w 7938019"/>
              <a:gd name="connsiteY4" fmla="*/ 0 h 8869671"/>
              <a:gd name="connsiteX0" fmla="*/ 4482791 w 7938019"/>
              <a:gd name="connsiteY0" fmla="*/ 89209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4482791 w 7938019"/>
              <a:gd name="connsiteY4" fmla="*/ 89209 h 8869671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7938019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3142995 w 7938019"/>
              <a:gd name="connsiteY2" fmla="*/ 8557438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39425 w 7938019"/>
              <a:gd name="connsiteY2" fmla="*/ 8847370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914277"/>
              <a:gd name="connsiteX1" fmla="*/ 7938019 w 7938019"/>
              <a:gd name="connsiteY1" fmla="*/ 1 h 8914277"/>
              <a:gd name="connsiteX2" fmla="*/ 5217122 w 7938019"/>
              <a:gd name="connsiteY2" fmla="*/ 8914277 h 8914277"/>
              <a:gd name="connsiteX3" fmla="*/ 0 w 7938019"/>
              <a:gd name="connsiteY3" fmla="*/ 8869672 h 8914277"/>
              <a:gd name="connsiteX4" fmla="*/ 2653991 w 7938019"/>
              <a:gd name="connsiteY4" fmla="*/ 0 h 8914277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194820 w 7938019"/>
              <a:gd name="connsiteY2" fmla="*/ 7799155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84030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19" h="8869672">
                <a:moveTo>
                  <a:pt x="2653991" y="0"/>
                </a:moveTo>
                <a:lnTo>
                  <a:pt x="7938019" y="1"/>
                </a:lnTo>
                <a:lnTo>
                  <a:pt x="5284030" y="8869672"/>
                </a:lnTo>
                <a:lnTo>
                  <a:pt x="0" y="8869672"/>
                </a:lnTo>
                <a:lnTo>
                  <a:pt x="265399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16137688-9143-CC4D-B49C-54C627A92DC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60923" y="-1"/>
            <a:ext cx="3970043" cy="4434836"/>
          </a:xfrm>
          <a:custGeom>
            <a:avLst/>
            <a:gdLst>
              <a:gd name="connsiteX0" fmla="*/ 0 w 7938019"/>
              <a:gd name="connsiteY0" fmla="*/ 0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0 w 7938019"/>
              <a:gd name="connsiteY4" fmla="*/ 0 h 8869671"/>
              <a:gd name="connsiteX0" fmla="*/ 4482791 w 7938019"/>
              <a:gd name="connsiteY0" fmla="*/ 89209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4482791 w 7938019"/>
              <a:gd name="connsiteY4" fmla="*/ 89209 h 8869671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7938019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3142995 w 7938019"/>
              <a:gd name="connsiteY2" fmla="*/ 8557438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39425 w 7938019"/>
              <a:gd name="connsiteY2" fmla="*/ 8847370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914277"/>
              <a:gd name="connsiteX1" fmla="*/ 7938019 w 7938019"/>
              <a:gd name="connsiteY1" fmla="*/ 1 h 8914277"/>
              <a:gd name="connsiteX2" fmla="*/ 5217122 w 7938019"/>
              <a:gd name="connsiteY2" fmla="*/ 8914277 h 8914277"/>
              <a:gd name="connsiteX3" fmla="*/ 0 w 7938019"/>
              <a:gd name="connsiteY3" fmla="*/ 8869672 h 8914277"/>
              <a:gd name="connsiteX4" fmla="*/ 2653991 w 7938019"/>
              <a:gd name="connsiteY4" fmla="*/ 0 h 8914277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194820 w 7938019"/>
              <a:gd name="connsiteY2" fmla="*/ 7799155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84030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19" h="8869672">
                <a:moveTo>
                  <a:pt x="2653991" y="0"/>
                </a:moveTo>
                <a:lnTo>
                  <a:pt x="7938019" y="1"/>
                </a:lnTo>
                <a:lnTo>
                  <a:pt x="5284030" y="8869672"/>
                </a:lnTo>
                <a:lnTo>
                  <a:pt x="0" y="8869672"/>
                </a:lnTo>
                <a:lnTo>
                  <a:pt x="265399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97A0936A-DAFA-7D40-BE51-E559897D05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21115" y="-1"/>
            <a:ext cx="3970043" cy="4434836"/>
          </a:xfrm>
          <a:custGeom>
            <a:avLst/>
            <a:gdLst>
              <a:gd name="connsiteX0" fmla="*/ 0 w 7938019"/>
              <a:gd name="connsiteY0" fmla="*/ 0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0 w 7938019"/>
              <a:gd name="connsiteY4" fmla="*/ 0 h 8869671"/>
              <a:gd name="connsiteX0" fmla="*/ 4482791 w 7938019"/>
              <a:gd name="connsiteY0" fmla="*/ 89209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4482791 w 7938019"/>
              <a:gd name="connsiteY4" fmla="*/ 89209 h 8869671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7938019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3142995 w 7938019"/>
              <a:gd name="connsiteY2" fmla="*/ 8557438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39425 w 7938019"/>
              <a:gd name="connsiteY2" fmla="*/ 8847370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914277"/>
              <a:gd name="connsiteX1" fmla="*/ 7938019 w 7938019"/>
              <a:gd name="connsiteY1" fmla="*/ 1 h 8914277"/>
              <a:gd name="connsiteX2" fmla="*/ 5217122 w 7938019"/>
              <a:gd name="connsiteY2" fmla="*/ 8914277 h 8914277"/>
              <a:gd name="connsiteX3" fmla="*/ 0 w 7938019"/>
              <a:gd name="connsiteY3" fmla="*/ 8869672 h 8914277"/>
              <a:gd name="connsiteX4" fmla="*/ 2653991 w 7938019"/>
              <a:gd name="connsiteY4" fmla="*/ 0 h 8914277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194820 w 7938019"/>
              <a:gd name="connsiteY2" fmla="*/ 7799155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84030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19" h="8869672">
                <a:moveTo>
                  <a:pt x="2653991" y="0"/>
                </a:moveTo>
                <a:lnTo>
                  <a:pt x="7938019" y="1"/>
                </a:lnTo>
                <a:lnTo>
                  <a:pt x="5284030" y="8869672"/>
                </a:lnTo>
                <a:lnTo>
                  <a:pt x="0" y="8869672"/>
                </a:lnTo>
                <a:lnTo>
                  <a:pt x="265399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7837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85063" y="627903"/>
            <a:ext cx="2218958" cy="2218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CB240E4-FEFB-AB41-9AE2-F308D161F7C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487915" y="2988577"/>
            <a:ext cx="2923285" cy="29225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61370D01-74E6-B44E-A0BA-5BE54B4602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636696" y="2988577"/>
            <a:ext cx="1697038" cy="16965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50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5215312"/>
      </p:ext>
    </p:extLst>
  </p:cSld>
  <p:clrMapOvr>
    <a:masterClrMapping/>
  </p:clrMapOvr>
  <p:transition>
    <p:wipe dir="u"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1">
            <a:extLst>
              <a:ext uri="{FF2B5EF4-FFF2-40B4-BE49-F238E27FC236}">
                <a16:creationId xmlns:a16="http://schemas.microsoft.com/office/drawing/2014/main" id="{03EDEDA6-202B-0B4F-8457-706A656C5A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65158" y="1616567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1" name="Picture Placeholder 31">
            <a:extLst>
              <a:ext uri="{FF2B5EF4-FFF2-40B4-BE49-F238E27FC236}">
                <a16:creationId xmlns:a16="http://schemas.microsoft.com/office/drawing/2014/main" id="{1A24B99D-5B06-9649-BEBC-E2D7508A06C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39218" y="1616567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2" name="Picture Placeholder 31">
            <a:extLst>
              <a:ext uri="{FF2B5EF4-FFF2-40B4-BE49-F238E27FC236}">
                <a16:creationId xmlns:a16="http://schemas.microsoft.com/office/drawing/2014/main" id="{CD7744E6-5E97-8E4B-B755-926C96EED80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35754" y="1616567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5815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33251" y="2099608"/>
            <a:ext cx="2528229" cy="33798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8132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49316" y="2114606"/>
            <a:ext cx="3626150" cy="2266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F26F332-9E25-204C-8598-BF8CF2B0FCC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73347" y="2114606"/>
            <a:ext cx="3626150" cy="2266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AD7DC8-2A9C-894E-AAA3-65F437BF6B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5346" y="1769693"/>
            <a:ext cx="4586924" cy="2866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7305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1">
            <a:extLst>
              <a:ext uri="{FF2B5EF4-FFF2-40B4-BE49-F238E27FC236}">
                <a16:creationId xmlns:a16="http://schemas.microsoft.com/office/drawing/2014/main" id="{03EDEDA6-202B-0B4F-8457-706A656C5A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1886" y="1651649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4500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739F3300-101E-CC40-A007-9C92666DAE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2432304"/>
            <a:ext cx="12590339" cy="45998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64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72" y="914401"/>
            <a:ext cx="10520928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1076826"/>
      </p:ext>
    </p:extLst>
  </p:cSld>
  <p:clrMapOvr>
    <a:masterClrMapping/>
  </p:clrMapOvr>
  <p:transition>
    <p:wipe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120616---Final-Logo-Transparent.png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4" y="1036639"/>
            <a:ext cx="4830233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6403999"/>
      </p:ext>
    </p:extLst>
  </p:cSld>
  <p:clrMapOvr>
    <a:masterClrMapping/>
  </p:clrMapOvr>
  <p:transition>
    <p:wipe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3954226"/>
      </p:ext>
    </p:extLst>
  </p:cSld>
  <p:clrMapOvr>
    <a:masterClrMapping/>
  </p:clrMapOvr>
  <p:transition>
    <p:wipe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207" y="610195"/>
            <a:ext cx="10361587" cy="1143000"/>
          </a:xfrm>
          <a:prstGeom prst="rect">
            <a:avLst/>
          </a:prstGeom>
        </p:spPr>
        <p:txBody>
          <a:bodyPr lIns="86493" tIns="43247" rIns="86493" bIns="43247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5207" y="1980904"/>
            <a:ext cx="5084032" cy="4115097"/>
          </a:xfrm>
          <a:prstGeom prst="rect">
            <a:avLst/>
          </a:prstGeom>
        </p:spPr>
        <p:txBody>
          <a:bodyPr lIns="86493" tIns="43247" rIns="86493" bIns="43247"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2763" y="1980904"/>
            <a:ext cx="5084032" cy="4115097"/>
          </a:xfrm>
          <a:prstGeom prst="rect">
            <a:avLst/>
          </a:prstGeom>
        </p:spPr>
        <p:txBody>
          <a:bodyPr lIns="86493" tIns="43247" rIns="86493" bIns="43247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6317529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345018" y="914400"/>
            <a:ext cx="11468100" cy="0"/>
          </a:xfrm>
          <a:prstGeom prst="line">
            <a:avLst/>
          </a:prstGeom>
          <a:ln>
            <a:solidFill>
              <a:srgbClr val="010D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0233" y="2895601"/>
            <a:ext cx="10724600" cy="609600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9285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72" y="914401"/>
            <a:ext cx="10520928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7916824"/>
      </p:ext>
    </p:extLst>
  </p:cSld>
  <p:clrMapOvr>
    <a:masterClrMapping/>
  </p:clrMapOvr>
  <p:transition>
    <p:wipe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165600" y="6356378"/>
            <a:ext cx="3860800" cy="365125"/>
          </a:xfrm>
          <a:prstGeom prst="rect">
            <a:avLst/>
          </a:prstGeom>
        </p:spPr>
        <p:txBody>
          <a:bodyPr/>
          <a:lstStyle>
            <a:lvl1pPr algn="ctr" defTabSz="477838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Arial" panose="020B0604020202020204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 dirty="0"/>
              <a:t>Private and Confidential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37600" y="6356378"/>
            <a:ext cx="2844800" cy="365125"/>
          </a:xfrm>
          <a:prstGeom prst="rect">
            <a:avLst/>
          </a:prstGeom>
        </p:spPr>
        <p:txBody>
          <a:bodyPr/>
          <a:lstStyle>
            <a:lvl1pPr defTabSz="477838"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6A71638-5D5D-4D76-9B73-6C9254A28C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75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10972800" cy="4525963"/>
          </a:xfrm>
        </p:spPr>
        <p:txBody>
          <a:bodyPr>
            <a:normAutofit/>
          </a:bodyPr>
          <a:lstStyle>
            <a:lvl1pPr marL="234950" indent="-234950">
              <a:defRPr sz="2000">
                <a:latin typeface="Arial" panose="020B0604020202020204" pitchFamily="34" charset="0"/>
              </a:defRPr>
            </a:lvl1pPr>
            <a:lvl2pPr marL="457200" indent="-222250">
              <a:buSzPct val="70000"/>
              <a:buFont typeface="Courier New" pitchFamily="49" charset="0"/>
              <a:buChar char="o"/>
              <a:tabLst>
                <a:tab pos="457200" algn="l"/>
              </a:tabLst>
              <a:defRPr sz="1800">
                <a:latin typeface="Arial" panose="020B0604020202020204" pitchFamily="34" charset="0"/>
              </a:defRPr>
            </a:lvl2pPr>
            <a:lvl3pPr marL="692150" indent="-234950">
              <a:defRPr sz="1600">
                <a:latin typeface="Arial" panose="020B0604020202020204" pitchFamily="34" charset="0"/>
              </a:defRPr>
            </a:lvl3pPr>
            <a:lvl4pPr marL="914400" indent="-222250">
              <a:defRPr sz="1400">
                <a:latin typeface="Arial" panose="020B0604020202020204" pitchFamily="34" charset="0"/>
              </a:defRPr>
            </a:lvl4pPr>
            <a:lvl5pPr marL="1371600" indent="-222250">
              <a:defRPr sz="14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F7A97FF-107F-429E-988B-C53F8DCB930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15411831"/>
      </p:ext>
    </p:extLst>
  </p:cSld>
  <p:clrMapOvr>
    <a:masterClrMapping/>
  </p:clrMapOvr>
  <p:transition>
    <p:wipe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73DD1C1-E6D1-43CE-B7E9-8597951C2361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4017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9004412-F76B-4863-BF7F-02D9866C5248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57744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53674EF-8979-48C1-8787-2CB1C35B3AFF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56935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544B9CA-1279-433E-9641-5EFC25F91A88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29098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867C55C-BD17-4628-A2EC-77BDADD66EBD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45660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5BE792E-1640-4650-8F2E-50D47EA09FAB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62995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0804229-8694-4CD2-9C3F-2F2D885516C3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29770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4E31F3B-4133-439B-8785-7E95A5E2AF59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22245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97E0AB9-C755-4764-8137-2D2FD041F5AE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33915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E81DC0F-1A22-48BA-B6C6-D7C825648257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58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\Desktop\Pictur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33" y="-12700"/>
            <a:ext cx="12234333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14400" y="990600"/>
            <a:ext cx="6705600" cy="1905000"/>
          </a:xfrm>
        </p:spPr>
        <p:txBody>
          <a:bodyPr>
            <a:no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14400" y="2895600"/>
            <a:ext cx="7213600" cy="685800"/>
          </a:xfrm>
        </p:spPr>
        <p:txBody>
          <a:bodyPr>
            <a:noAutofit/>
          </a:bodyPr>
          <a:lstStyle>
            <a:lvl1pPr marL="0" indent="0">
              <a:buNone/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 Unicode MS" pitchFamily="34" charset="-128"/>
                <a:cs typeface="Arial" charset="0"/>
              </a:defRPr>
            </a:lvl1pPr>
            <a:lvl2pPr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2pPr>
            <a:lvl3pPr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3pPr>
            <a:lvl4pPr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4pPr>
            <a:lvl5pPr>
              <a:defRPr lang="en-US" sz="32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6031080"/>
      </p:ext>
    </p:extLst>
  </p:cSld>
  <p:clrMapOvr>
    <a:masterClrMapping/>
  </p:clrMapOvr>
  <p:transition>
    <p:wipe dir="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111E745-6C5D-449D-825D-D9DD7959AFEA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88338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72" y="914401"/>
            <a:ext cx="10520928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027256"/>
      </p:ext>
    </p:extLst>
  </p:cSld>
  <p:clrMapOvr>
    <a:masterClrMapping/>
  </p:clrMapOvr>
  <p:transition>
    <p:wipe dir="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2FCB1D5-F4D7-4B0E-A6DB-BE6CDF6F04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52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10972800" cy="4525963"/>
          </a:xfrm>
        </p:spPr>
        <p:txBody>
          <a:bodyPr>
            <a:normAutofit/>
          </a:bodyPr>
          <a:lstStyle>
            <a:lvl1pPr marL="234950" indent="-234950">
              <a:defRPr sz="2000">
                <a:latin typeface="Arial" panose="020B0604020202020204" pitchFamily="34" charset="0"/>
              </a:defRPr>
            </a:lvl1pPr>
            <a:lvl2pPr marL="457200" indent="-222250">
              <a:buSzPct val="70000"/>
              <a:buFont typeface="Courier New" pitchFamily="49" charset="0"/>
              <a:buChar char="o"/>
              <a:tabLst>
                <a:tab pos="457200" algn="l"/>
              </a:tabLst>
              <a:defRPr sz="1800">
                <a:latin typeface="Arial" panose="020B0604020202020204" pitchFamily="34" charset="0"/>
              </a:defRPr>
            </a:lvl2pPr>
            <a:lvl3pPr marL="692150" indent="-234950">
              <a:defRPr sz="1600">
                <a:latin typeface="Arial" panose="020B0604020202020204" pitchFamily="34" charset="0"/>
              </a:defRPr>
            </a:lvl3pPr>
            <a:lvl4pPr marL="914400" indent="-222250">
              <a:defRPr sz="1400">
                <a:latin typeface="Arial" panose="020B0604020202020204" pitchFamily="34" charset="0"/>
              </a:defRPr>
            </a:lvl4pPr>
            <a:lvl5pPr marL="1371600" indent="-222250">
              <a:defRPr sz="14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2905F4E-3881-4FEB-A5B2-37A79F5D97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4575"/>
      </p:ext>
    </p:extLst>
  </p:cSld>
  <p:clrMapOvr>
    <a:masterClrMapping/>
  </p:clrMapOvr>
  <p:transition>
    <p:wipe dir="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\Desktop\Pictur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33" y="-12700"/>
            <a:ext cx="12234333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14400" y="990600"/>
            <a:ext cx="6705600" cy="1905000"/>
          </a:xfrm>
        </p:spPr>
        <p:txBody>
          <a:bodyPr>
            <a:no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14400" y="2895600"/>
            <a:ext cx="7213600" cy="685800"/>
          </a:xfrm>
        </p:spPr>
        <p:txBody>
          <a:bodyPr>
            <a:noAutofit/>
          </a:bodyPr>
          <a:lstStyle>
            <a:lvl1pPr marL="0" indent="0">
              <a:buNone/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 Unicode MS" pitchFamily="34" charset="-128"/>
                <a:cs typeface="Arial" charset="0"/>
              </a:defRPr>
            </a:lvl1pPr>
            <a:lvl2pPr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2pPr>
            <a:lvl3pPr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3pPr>
            <a:lvl4pPr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4pPr>
            <a:lvl5pPr>
              <a:defRPr lang="en-US" sz="32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6466078"/>
      </p:ext>
    </p:extLst>
  </p:cSld>
  <p:clrMapOvr>
    <a:masterClrMapping/>
  </p:clrMapOvr>
  <p:transition>
    <p:wipe dir="u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609601" y="1835151"/>
            <a:ext cx="3865033" cy="2898775"/>
            <a:chOff x="457200" y="2093913"/>
            <a:chExt cx="2898775" cy="2898775"/>
          </a:xfrm>
        </p:grpSpPr>
        <p:grpSp>
          <p:nvGrpSpPr>
            <p:cNvPr id="5" name="Group 1"/>
            <p:cNvGrpSpPr>
              <a:grpSpLocks/>
            </p:cNvGrpSpPr>
            <p:nvPr/>
          </p:nvGrpSpPr>
          <p:grpSpPr bwMode="auto">
            <a:xfrm>
              <a:off x="457200" y="2093913"/>
              <a:ext cx="2898775" cy="2898775"/>
              <a:chOff x="457200" y="2093913"/>
              <a:chExt cx="2898775" cy="2898775"/>
            </a:xfrm>
          </p:grpSpPr>
          <p:sp>
            <p:nvSpPr>
              <p:cNvPr id="10" name="Oval 6"/>
              <p:cNvSpPr>
                <a:spLocks noChangeArrowheads="1"/>
              </p:cNvSpPr>
              <p:nvPr/>
            </p:nvSpPr>
            <p:spPr bwMode="gray">
              <a:xfrm>
                <a:off x="1639888" y="3276601"/>
                <a:ext cx="533400" cy="533400"/>
              </a:xfrm>
              <a:prstGeom prst="ellipse">
                <a:avLst/>
              </a:prstGeom>
              <a:solidFill>
                <a:srgbClr val="035642"/>
              </a:solidFill>
              <a:ln>
                <a:noFill/>
              </a:ln>
            </p:spPr>
            <p:txBody>
              <a:bodyPr wrap="none" lIns="0" tIns="0" rIns="0" bIns="0" anchor="ctr"/>
              <a:lstStyle>
                <a:lvl1pPr eaLnBrk="0" hangingPunct="0"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Aft>
                    <a:spcPct val="20000"/>
                  </a:spcAft>
                  <a:buClr>
                    <a:srgbClr val="000000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endParaRPr lang="de-DE" sz="1400" dirty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Arial"/>
                  <a:rtl val="0"/>
                </a:endParaRPr>
              </a:p>
            </p:txBody>
          </p:sp>
          <p:sp>
            <p:nvSpPr>
              <p:cNvPr id="11" name="AutoShape 7"/>
              <p:cNvSpPr>
                <a:spLocks noChangeArrowheads="1"/>
              </p:cNvSpPr>
              <p:nvPr/>
            </p:nvSpPr>
            <p:spPr bwMode="gray">
              <a:xfrm>
                <a:off x="1066800" y="2703513"/>
                <a:ext cx="1679575" cy="1679575"/>
              </a:xfrm>
              <a:custGeom>
                <a:avLst/>
                <a:gdLst>
                  <a:gd name="T0" fmla="*/ 2147483646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2147483646 w 21600"/>
                  <a:gd name="T7" fmla="*/ 2147483646 h 21600"/>
                  <a:gd name="T8" fmla="*/ 2147483646 w 21600"/>
                  <a:gd name="T9" fmla="*/ 2147483646 h 21600"/>
                  <a:gd name="T10" fmla="*/ 2147483646 w 21600"/>
                  <a:gd name="T11" fmla="*/ 2147483646 h 21600"/>
                  <a:gd name="T12" fmla="*/ 2147483646 w 21600"/>
                  <a:gd name="T13" fmla="*/ 2147483646 h 21600"/>
                  <a:gd name="T14" fmla="*/ 2147483646 w 21600"/>
                  <a:gd name="T15" fmla="*/ 2147483646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4 w 21600"/>
                  <a:gd name="T25" fmla="*/ 3164 h 21600"/>
                  <a:gd name="T26" fmla="*/ 18436 w 21600"/>
                  <a:gd name="T27" fmla="*/ 18436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981" y="10800"/>
                    </a:moveTo>
                    <a:cubicBezTo>
                      <a:pt x="3981" y="14566"/>
                      <a:pt x="7034" y="17619"/>
                      <a:pt x="10800" y="17619"/>
                    </a:cubicBezTo>
                    <a:cubicBezTo>
                      <a:pt x="14566" y="17619"/>
                      <a:pt x="17619" y="14566"/>
                      <a:pt x="17619" y="10800"/>
                    </a:cubicBezTo>
                    <a:cubicBezTo>
                      <a:pt x="17619" y="7034"/>
                      <a:pt x="14566" y="3981"/>
                      <a:pt x="10800" y="3981"/>
                    </a:cubicBezTo>
                    <a:cubicBezTo>
                      <a:pt x="7034" y="3981"/>
                      <a:pt x="3981" y="7034"/>
                      <a:pt x="3981" y="10800"/>
                    </a:cubicBezTo>
                    <a:close/>
                  </a:path>
                </a:pathLst>
              </a:cu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" name="AutoShape 8"/>
              <p:cNvSpPr>
                <a:spLocks noChangeArrowheads="1"/>
              </p:cNvSpPr>
              <p:nvPr/>
            </p:nvSpPr>
            <p:spPr bwMode="gray">
              <a:xfrm>
                <a:off x="457200" y="2093913"/>
                <a:ext cx="2898775" cy="2898775"/>
              </a:xfrm>
              <a:custGeom>
                <a:avLst/>
                <a:gdLst>
                  <a:gd name="T0" fmla="*/ 2147483646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2147483646 w 21600"/>
                  <a:gd name="T7" fmla="*/ 2147483646 h 21600"/>
                  <a:gd name="T8" fmla="*/ 2147483646 w 21600"/>
                  <a:gd name="T9" fmla="*/ 2147483646 h 21600"/>
                  <a:gd name="T10" fmla="*/ 2147483646 w 21600"/>
                  <a:gd name="T11" fmla="*/ 2147483646 h 21600"/>
                  <a:gd name="T12" fmla="*/ 2147483646 w 21600"/>
                  <a:gd name="T13" fmla="*/ 2147483646 h 21600"/>
                  <a:gd name="T14" fmla="*/ 2147483646 w 21600"/>
                  <a:gd name="T15" fmla="*/ 2147483646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8 w 21600"/>
                  <a:gd name="T25" fmla="*/ 3158 h 21600"/>
                  <a:gd name="T26" fmla="*/ 18442 w 21600"/>
                  <a:gd name="T27" fmla="*/ 1844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426" y="10800"/>
                    </a:moveTo>
                    <a:cubicBezTo>
                      <a:pt x="2426" y="15425"/>
                      <a:pt x="6175" y="19174"/>
                      <a:pt x="10800" y="19174"/>
                    </a:cubicBezTo>
                    <a:cubicBezTo>
                      <a:pt x="15425" y="19174"/>
                      <a:pt x="19174" y="15425"/>
                      <a:pt x="19174" y="10800"/>
                    </a:cubicBezTo>
                    <a:cubicBezTo>
                      <a:pt x="19174" y="6175"/>
                      <a:pt x="15425" y="2426"/>
                      <a:pt x="10800" y="2426"/>
                    </a:cubicBezTo>
                    <a:cubicBezTo>
                      <a:pt x="6175" y="2426"/>
                      <a:pt x="2426" y="6175"/>
                      <a:pt x="2426" y="10800"/>
                    </a:cubicBezTo>
                    <a:close/>
                  </a:path>
                </a:pathLst>
              </a:cu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498475" y="2100263"/>
              <a:ext cx="2855913" cy="2886076"/>
              <a:chOff x="339" y="1329"/>
              <a:chExt cx="1799" cy="1818"/>
            </a:xfrm>
          </p:grpSpPr>
          <p:sp>
            <p:nvSpPr>
              <p:cNvPr id="7" name="AutoShape 10"/>
              <p:cNvSpPr>
                <a:spLocks noChangeArrowheads="1"/>
              </p:cNvSpPr>
              <p:nvPr/>
            </p:nvSpPr>
            <p:spPr bwMode="gray">
              <a:xfrm rot="5400000">
                <a:off x="696" y="1709"/>
                <a:ext cx="1057" cy="105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45 w 21600"/>
                  <a:gd name="T13" fmla="*/ 0 h 21600"/>
                  <a:gd name="T14" fmla="*/ 21355 w 21600"/>
                  <a:gd name="T15" fmla="*/ 935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4740" y="7785"/>
                    </a:moveTo>
                    <a:cubicBezTo>
                      <a:pt x="5884" y="5485"/>
                      <a:pt x="8231" y="4031"/>
                      <a:pt x="10800" y="4032"/>
                    </a:cubicBezTo>
                    <a:cubicBezTo>
                      <a:pt x="13368" y="4032"/>
                      <a:pt x="15715" y="5485"/>
                      <a:pt x="16859" y="7785"/>
                    </a:cubicBezTo>
                    <a:lnTo>
                      <a:pt x="20469" y="5989"/>
                    </a:lnTo>
                    <a:cubicBezTo>
                      <a:pt x="18643" y="2319"/>
                      <a:pt x="14898" y="-1"/>
                      <a:pt x="10799" y="0"/>
                    </a:cubicBezTo>
                    <a:cubicBezTo>
                      <a:pt x="6701" y="0"/>
                      <a:pt x="2956" y="2319"/>
                      <a:pt x="1130" y="5989"/>
                    </a:cubicBezTo>
                    <a:lnTo>
                      <a:pt x="4740" y="7785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" name="Freeform 13"/>
              <p:cNvSpPr>
                <a:spLocks/>
              </p:cNvSpPr>
              <p:nvPr/>
            </p:nvSpPr>
            <p:spPr bwMode="gray">
              <a:xfrm>
                <a:off x="1221" y="2152"/>
                <a:ext cx="0" cy="174"/>
              </a:xfrm>
              <a:custGeom>
                <a:avLst/>
                <a:gdLst>
                  <a:gd name="T0" fmla="*/ 0 w 208"/>
                  <a:gd name="T1" fmla="*/ 150 h 303"/>
                  <a:gd name="T2" fmla="*/ 76 w 208"/>
                  <a:gd name="T3" fmla="*/ 0 h 303"/>
                  <a:gd name="T4" fmla="*/ 78 w 208"/>
                  <a:gd name="T5" fmla="*/ 303 h 303"/>
                  <a:gd name="T6" fmla="*/ 0 w 208"/>
                  <a:gd name="T7" fmla="*/ 150 h 30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8"/>
                  <a:gd name="T13" fmla="*/ 0 h 303"/>
                  <a:gd name="T14" fmla="*/ 208 w 208"/>
                  <a:gd name="T15" fmla="*/ 303 h 30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8" h="303">
                    <a:moveTo>
                      <a:pt x="0" y="150"/>
                    </a:moveTo>
                    <a:cubicBezTo>
                      <a:pt x="12" y="122"/>
                      <a:pt x="58" y="37"/>
                      <a:pt x="76" y="0"/>
                    </a:cubicBezTo>
                    <a:cubicBezTo>
                      <a:pt x="205" y="54"/>
                      <a:pt x="208" y="245"/>
                      <a:pt x="78" y="303"/>
                    </a:cubicBezTo>
                    <a:cubicBezTo>
                      <a:pt x="32" y="221"/>
                      <a:pt x="16" y="181"/>
                      <a:pt x="0" y="15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" name="AutoShape 12"/>
              <p:cNvSpPr>
                <a:spLocks noChangeArrowheads="1"/>
              </p:cNvSpPr>
              <p:nvPr/>
            </p:nvSpPr>
            <p:spPr bwMode="gray">
              <a:xfrm rot="5400000">
                <a:off x="330" y="1338"/>
                <a:ext cx="1818" cy="179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38 w 21600"/>
                  <a:gd name="T13" fmla="*/ 0 h 21600"/>
                  <a:gd name="T14" fmla="*/ 21362 w 21600"/>
                  <a:gd name="T15" fmla="*/ 9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3362" y="7119"/>
                    </a:moveTo>
                    <a:cubicBezTo>
                      <a:pt x="4761" y="4290"/>
                      <a:pt x="7644" y="2500"/>
                      <a:pt x="10800" y="2501"/>
                    </a:cubicBezTo>
                    <a:cubicBezTo>
                      <a:pt x="13955" y="2501"/>
                      <a:pt x="16838" y="4290"/>
                      <a:pt x="18237" y="7119"/>
                    </a:cubicBezTo>
                    <a:lnTo>
                      <a:pt x="20479" y="6009"/>
                    </a:lnTo>
                    <a:cubicBezTo>
                      <a:pt x="18658" y="2329"/>
                      <a:pt x="14906" y="-1"/>
                      <a:pt x="10799" y="0"/>
                    </a:cubicBezTo>
                    <a:cubicBezTo>
                      <a:pt x="6693" y="0"/>
                      <a:pt x="2941" y="2329"/>
                      <a:pt x="1120" y="6009"/>
                    </a:cubicBezTo>
                    <a:lnTo>
                      <a:pt x="3362" y="7119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AutoShape 13"/>
          <p:cNvSpPr>
            <a:spLocks noChangeArrowheads="1"/>
          </p:cNvSpPr>
          <p:nvPr/>
        </p:nvSpPr>
        <p:spPr bwMode="gray">
          <a:xfrm flipH="1">
            <a:off x="2588684" y="1219201"/>
            <a:ext cx="8913283" cy="4124325"/>
          </a:xfrm>
          <a:prstGeom prst="homePlate">
            <a:avLst>
              <a:gd name="adj" fmla="val 25911"/>
            </a:avLst>
          </a:prstGeom>
          <a:solidFill>
            <a:schemeClr val="accent6">
              <a:lumMod val="40000"/>
              <a:lumOff val="60000"/>
              <a:alpha val="33000"/>
            </a:schemeClr>
          </a:solidFill>
          <a:ln w="254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lIns="1080000" tIns="0" rIns="72000" bIns="0" anchor="ctr"/>
          <a:lstStyle/>
          <a:p>
            <a:pPr marL="457200" indent="-347663">
              <a:lnSpc>
                <a:spcPct val="110000"/>
              </a:lnSpc>
              <a:buFont typeface="Arial" pitchFamily="34" charset="0"/>
              <a:buChar char="•"/>
              <a:defRPr/>
            </a:pPr>
            <a:endParaRPr lang="en-US" sz="2000" dirty="0">
              <a:solidFill>
                <a:srgbClr val="035642"/>
              </a:solidFill>
              <a:latin typeface="Arial" panose="020B0604020202020204" pitchFamily="34" charset="0"/>
              <a:ea typeface="ＭＳ Ｐゴシック" charset="-128"/>
              <a:cs typeface="Arial" charset="0"/>
              <a:sym typeface="Arial"/>
              <a:rtl val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4775200" y="1219200"/>
            <a:ext cx="6197600" cy="4114800"/>
          </a:xfrm>
        </p:spPr>
        <p:txBody>
          <a:bodyPr anchor="ctr">
            <a:normAutofit/>
          </a:bodyPr>
          <a:lstStyle>
            <a:lvl1pPr marL="0" indent="0" algn="l">
              <a:buNone/>
              <a:defRPr lang="en-US" sz="2000" b="1" kern="1200" baseline="0" dirty="0" smtClean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1pPr>
            <a:lvl2pPr marL="457200" indent="-222250" algn="l">
              <a:buFont typeface="Arial" pitchFamily="34" charset="0"/>
              <a:buChar char="•"/>
              <a:defRPr lang="en-US" sz="2000" kern="1200" dirty="0" smtClean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2pPr>
            <a:lvl3pPr marL="692150" indent="-234950" algn="l">
              <a:buFont typeface="Courier New" pitchFamily="49" charset="0"/>
              <a:buChar char="o"/>
              <a:defRPr lang="en-US" sz="2000" kern="1200" dirty="0" smtClean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3pPr>
            <a:lvl4pPr algn="l">
              <a:defRPr lang="en-US" sz="2000" kern="1200" dirty="0" smtClean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4pPr>
            <a:lvl5pPr algn="l">
              <a:defRPr lang="en-US" sz="2000" kern="1200" dirty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346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E01D8BC-4141-40FE-AC0B-95B7AA36F7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911504"/>
      </p:ext>
    </p:extLst>
  </p:cSld>
  <p:clrMapOvr>
    <a:masterClrMapping/>
  </p:clrMapOvr>
  <p:transition>
    <p:wipe dir="u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5139288-3DB7-4C17-B5B7-EA6CA6F745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086090"/>
      </p:ext>
    </p:extLst>
  </p:cSld>
  <p:clrMapOvr>
    <a:masterClrMapping/>
  </p:clrMapOvr>
  <p:transition>
    <p:wipe dir="u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889D95C-A8AE-4960-B430-76B40577A4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901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670F8CD-F250-4BD8-944F-4C89D8ABD1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2696"/>
      </p:ext>
    </p:extLst>
  </p:cSld>
  <p:clrMapOvr>
    <a:masterClrMapping/>
  </p:clrMapOvr>
  <p:transition>
    <p:wipe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609601" y="1835151"/>
            <a:ext cx="3865033" cy="2898775"/>
            <a:chOff x="457200" y="2093913"/>
            <a:chExt cx="2898775" cy="2898775"/>
          </a:xfrm>
        </p:grpSpPr>
        <p:grpSp>
          <p:nvGrpSpPr>
            <p:cNvPr id="5" name="Group 1"/>
            <p:cNvGrpSpPr>
              <a:grpSpLocks/>
            </p:cNvGrpSpPr>
            <p:nvPr/>
          </p:nvGrpSpPr>
          <p:grpSpPr bwMode="auto">
            <a:xfrm>
              <a:off x="457200" y="2093913"/>
              <a:ext cx="2898775" cy="2898775"/>
              <a:chOff x="457200" y="2093913"/>
              <a:chExt cx="2898775" cy="2898775"/>
            </a:xfrm>
          </p:grpSpPr>
          <p:sp>
            <p:nvSpPr>
              <p:cNvPr id="10" name="Oval 6"/>
              <p:cNvSpPr>
                <a:spLocks noChangeArrowheads="1"/>
              </p:cNvSpPr>
              <p:nvPr/>
            </p:nvSpPr>
            <p:spPr bwMode="gray">
              <a:xfrm>
                <a:off x="1639888" y="3276601"/>
                <a:ext cx="533400" cy="533400"/>
              </a:xfrm>
              <a:prstGeom prst="ellipse">
                <a:avLst/>
              </a:prstGeom>
              <a:solidFill>
                <a:srgbClr val="035642"/>
              </a:solidFill>
              <a:ln>
                <a:noFill/>
              </a:ln>
            </p:spPr>
            <p:txBody>
              <a:bodyPr wrap="none" lIns="0" tIns="0" rIns="0" bIns="0" anchor="ctr"/>
              <a:lstStyle>
                <a:lvl1pPr eaLnBrk="0" hangingPunct="0"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Aft>
                    <a:spcPct val="20000"/>
                  </a:spcAft>
                  <a:buClr>
                    <a:srgbClr val="000000"/>
                  </a:buClr>
                  <a:buSzPct val="80000"/>
                  <a:buFont typeface="Wingdings" charset="2"/>
                  <a:buNone/>
                  <a:defRPr/>
                </a:pPr>
                <a:endParaRPr lang="de-DE" altLang="en-US" sz="1400" dirty="0">
                  <a:solidFill>
                    <a:srgbClr val="000000"/>
                  </a:solidFill>
                  <a:latin typeface="Arial" panose="020B0604020202020204" pitchFamily="34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1" name="AutoShape 7"/>
              <p:cNvSpPr>
                <a:spLocks noChangeArrowheads="1"/>
              </p:cNvSpPr>
              <p:nvPr/>
            </p:nvSpPr>
            <p:spPr bwMode="gray">
              <a:xfrm>
                <a:off x="1066800" y="2703513"/>
                <a:ext cx="1679575" cy="1679575"/>
              </a:xfrm>
              <a:custGeom>
                <a:avLst/>
                <a:gdLst>
                  <a:gd name="T0" fmla="*/ 2147483646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2147483646 w 21600"/>
                  <a:gd name="T7" fmla="*/ 2147483646 h 21600"/>
                  <a:gd name="T8" fmla="*/ 2147483646 w 21600"/>
                  <a:gd name="T9" fmla="*/ 2147483646 h 21600"/>
                  <a:gd name="T10" fmla="*/ 2147483646 w 21600"/>
                  <a:gd name="T11" fmla="*/ 2147483646 h 21600"/>
                  <a:gd name="T12" fmla="*/ 2147483646 w 21600"/>
                  <a:gd name="T13" fmla="*/ 2147483646 h 21600"/>
                  <a:gd name="T14" fmla="*/ 2147483646 w 21600"/>
                  <a:gd name="T15" fmla="*/ 2147483646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4 w 21600"/>
                  <a:gd name="T25" fmla="*/ 3164 h 21600"/>
                  <a:gd name="T26" fmla="*/ 18436 w 21600"/>
                  <a:gd name="T27" fmla="*/ 18436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981" y="10800"/>
                    </a:moveTo>
                    <a:cubicBezTo>
                      <a:pt x="3981" y="14566"/>
                      <a:pt x="7034" y="17619"/>
                      <a:pt x="10800" y="17619"/>
                    </a:cubicBezTo>
                    <a:cubicBezTo>
                      <a:pt x="14566" y="17619"/>
                      <a:pt x="17619" y="14566"/>
                      <a:pt x="17619" y="10800"/>
                    </a:cubicBezTo>
                    <a:cubicBezTo>
                      <a:pt x="17619" y="7034"/>
                      <a:pt x="14566" y="3981"/>
                      <a:pt x="10800" y="3981"/>
                    </a:cubicBezTo>
                    <a:cubicBezTo>
                      <a:pt x="7034" y="3981"/>
                      <a:pt x="3981" y="7034"/>
                      <a:pt x="3981" y="10800"/>
                    </a:cubicBezTo>
                    <a:close/>
                  </a:path>
                </a:pathLst>
              </a:cu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" name="AutoShape 8"/>
              <p:cNvSpPr>
                <a:spLocks noChangeArrowheads="1"/>
              </p:cNvSpPr>
              <p:nvPr/>
            </p:nvSpPr>
            <p:spPr bwMode="gray">
              <a:xfrm>
                <a:off x="457200" y="2093913"/>
                <a:ext cx="2898775" cy="2898775"/>
              </a:xfrm>
              <a:custGeom>
                <a:avLst/>
                <a:gdLst>
                  <a:gd name="T0" fmla="*/ 2147483646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2147483646 w 21600"/>
                  <a:gd name="T7" fmla="*/ 2147483646 h 21600"/>
                  <a:gd name="T8" fmla="*/ 2147483646 w 21600"/>
                  <a:gd name="T9" fmla="*/ 2147483646 h 21600"/>
                  <a:gd name="T10" fmla="*/ 2147483646 w 21600"/>
                  <a:gd name="T11" fmla="*/ 2147483646 h 21600"/>
                  <a:gd name="T12" fmla="*/ 2147483646 w 21600"/>
                  <a:gd name="T13" fmla="*/ 2147483646 h 21600"/>
                  <a:gd name="T14" fmla="*/ 2147483646 w 21600"/>
                  <a:gd name="T15" fmla="*/ 2147483646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8 w 21600"/>
                  <a:gd name="T25" fmla="*/ 3158 h 21600"/>
                  <a:gd name="T26" fmla="*/ 18442 w 21600"/>
                  <a:gd name="T27" fmla="*/ 1844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426" y="10800"/>
                    </a:moveTo>
                    <a:cubicBezTo>
                      <a:pt x="2426" y="15425"/>
                      <a:pt x="6175" y="19174"/>
                      <a:pt x="10800" y="19174"/>
                    </a:cubicBezTo>
                    <a:cubicBezTo>
                      <a:pt x="15425" y="19174"/>
                      <a:pt x="19174" y="15425"/>
                      <a:pt x="19174" y="10800"/>
                    </a:cubicBezTo>
                    <a:cubicBezTo>
                      <a:pt x="19174" y="6175"/>
                      <a:pt x="15425" y="2426"/>
                      <a:pt x="10800" y="2426"/>
                    </a:cubicBezTo>
                    <a:cubicBezTo>
                      <a:pt x="6175" y="2426"/>
                      <a:pt x="2426" y="6175"/>
                      <a:pt x="2426" y="10800"/>
                    </a:cubicBezTo>
                    <a:close/>
                  </a:path>
                </a:pathLst>
              </a:cu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498475" y="2098675"/>
              <a:ext cx="2855913" cy="2886075"/>
              <a:chOff x="339" y="1328"/>
              <a:chExt cx="1799" cy="1818"/>
            </a:xfrm>
          </p:grpSpPr>
          <p:sp>
            <p:nvSpPr>
              <p:cNvPr id="7" name="AutoShape 10"/>
              <p:cNvSpPr>
                <a:spLocks noChangeArrowheads="1"/>
              </p:cNvSpPr>
              <p:nvPr/>
            </p:nvSpPr>
            <p:spPr bwMode="gray">
              <a:xfrm rot="5400000">
                <a:off x="696" y="1709"/>
                <a:ext cx="1057" cy="105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45 w 21600"/>
                  <a:gd name="T13" fmla="*/ 0 h 21600"/>
                  <a:gd name="T14" fmla="*/ 21355 w 21600"/>
                  <a:gd name="T15" fmla="*/ 935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4740" y="7785"/>
                    </a:moveTo>
                    <a:cubicBezTo>
                      <a:pt x="5884" y="5485"/>
                      <a:pt x="8231" y="4031"/>
                      <a:pt x="10800" y="4032"/>
                    </a:cubicBezTo>
                    <a:cubicBezTo>
                      <a:pt x="13368" y="4032"/>
                      <a:pt x="15715" y="5485"/>
                      <a:pt x="16859" y="7785"/>
                    </a:cubicBezTo>
                    <a:lnTo>
                      <a:pt x="20469" y="5989"/>
                    </a:lnTo>
                    <a:cubicBezTo>
                      <a:pt x="18643" y="2319"/>
                      <a:pt x="14898" y="-1"/>
                      <a:pt x="10799" y="0"/>
                    </a:cubicBezTo>
                    <a:cubicBezTo>
                      <a:pt x="6701" y="0"/>
                      <a:pt x="2956" y="2319"/>
                      <a:pt x="1130" y="5989"/>
                    </a:cubicBezTo>
                    <a:lnTo>
                      <a:pt x="4740" y="7785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" name="Freeform 13"/>
              <p:cNvSpPr>
                <a:spLocks/>
              </p:cNvSpPr>
              <p:nvPr/>
            </p:nvSpPr>
            <p:spPr bwMode="gray">
              <a:xfrm>
                <a:off x="1221" y="2152"/>
                <a:ext cx="0" cy="174"/>
              </a:xfrm>
              <a:custGeom>
                <a:avLst/>
                <a:gdLst>
                  <a:gd name="T0" fmla="*/ 0 w 208"/>
                  <a:gd name="T1" fmla="*/ 150 h 303"/>
                  <a:gd name="T2" fmla="*/ 76 w 208"/>
                  <a:gd name="T3" fmla="*/ 0 h 303"/>
                  <a:gd name="T4" fmla="*/ 78 w 208"/>
                  <a:gd name="T5" fmla="*/ 303 h 303"/>
                  <a:gd name="T6" fmla="*/ 0 w 208"/>
                  <a:gd name="T7" fmla="*/ 150 h 30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8"/>
                  <a:gd name="T13" fmla="*/ 0 h 303"/>
                  <a:gd name="T14" fmla="*/ 208 w 208"/>
                  <a:gd name="T15" fmla="*/ 303 h 30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8" h="303">
                    <a:moveTo>
                      <a:pt x="0" y="150"/>
                    </a:moveTo>
                    <a:cubicBezTo>
                      <a:pt x="12" y="122"/>
                      <a:pt x="58" y="37"/>
                      <a:pt x="76" y="0"/>
                    </a:cubicBezTo>
                    <a:cubicBezTo>
                      <a:pt x="205" y="54"/>
                      <a:pt x="208" y="245"/>
                      <a:pt x="78" y="303"/>
                    </a:cubicBezTo>
                    <a:cubicBezTo>
                      <a:pt x="32" y="221"/>
                      <a:pt x="16" y="181"/>
                      <a:pt x="0" y="15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" name="AutoShape 12"/>
              <p:cNvSpPr>
                <a:spLocks noChangeArrowheads="1"/>
              </p:cNvSpPr>
              <p:nvPr/>
            </p:nvSpPr>
            <p:spPr bwMode="gray">
              <a:xfrm rot="5400000">
                <a:off x="330" y="1337"/>
                <a:ext cx="1818" cy="179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38 w 21600"/>
                  <a:gd name="T13" fmla="*/ 0 h 21600"/>
                  <a:gd name="T14" fmla="*/ 21362 w 21600"/>
                  <a:gd name="T15" fmla="*/ 9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3362" y="7119"/>
                    </a:moveTo>
                    <a:cubicBezTo>
                      <a:pt x="4761" y="4290"/>
                      <a:pt x="7644" y="2500"/>
                      <a:pt x="10800" y="2501"/>
                    </a:cubicBezTo>
                    <a:cubicBezTo>
                      <a:pt x="13955" y="2501"/>
                      <a:pt x="16838" y="4290"/>
                      <a:pt x="18237" y="7119"/>
                    </a:cubicBezTo>
                    <a:lnTo>
                      <a:pt x="20479" y="6009"/>
                    </a:lnTo>
                    <a:cubicBezTo>
                      <a:pt x="18658" y="2329"/>
                      <a:pt x="14906" y="-1"/>
                      <a:pt x="10799" y="0"/>
                    </a:cubicBezTo>
                    <a:cubicBezTo>
                      <a:pt x="6693" y="0"/>
                      <a:pt x="2941" y="2329"/>
                      <a:pt x="1120" y="6009"/>
                    </a:cubicBezTo>
                    <a:lnTo>
                      <a:pt x="3362" y="7119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AutoShape 13"/>
          <p:cNvSpPr>
            <a:spLocks noChangeArrowheads="1"/>
          </p:cNvSpPr>
          <p:nvPr/>
        </p:nvSpPr>
        <p:spPr bwMode="gray">
          <a:xfrm flipH="1">
            <a:off x="2588684" y="1219201"/>
            <a:ext cx="8913283" cy="4124325"/>
          </a:xfrm>
          <a:prstGeom prst="homePlate">
            <a:avLst>
              <a:gd name="adj" fmla="val 25911"/>
            </a:avLst>
          </a:prstGeom>
          <a:solidFill>
            <a:schemeClr val="accent6">
              <a:lumMod val="40000"/>
              <a:lumOff val="60000"/>
              <a:alpha val="33000"/>
            </a:schemeClr>
          </a:solidFill>
          <a:ln w="254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lIns="1080000" tIns="0" rIns="72000" bIns="0" anchor="ctr"/>
          <a:lstStyle/>
          <a:p>
            <a:pPr marL="457200" indent="-347663" eaLnBrk="1" hangingPunct="1">
              <a:lnSpc>
                <a:spcPct val="110000"/>
              </a:lnSpc>
              <a:buFont typeface="Arial" pitchFamily="34" charset="0"/>
              <a:buChar char="•"/>
              <a:defRPr/>
            </a:pPr>
            <a:endParaRPr lang="en-US" sz="2000" dirty="0">
              <a:solidFill>
                <a:srgbClr val="035642"/>
              </a:solidFill>
              <a:latin typeface="Arial" panose="020B0604020202020204" pitchFamily="34" charset="0"/>
              <a:ea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4775200" y="1219200"/>
            <a:ext cx="6197600" cy="4114800"/>
          </a:xfrm>
        </p:spPr>
        <p:txBody>
          <a:bodyPr anchor="ctr">
            <a:normAutofit/>
          </a:bodyPr>
          <a:lstStyle>
            <a:lvl1pPr marL="0" indent="0" algn="l">
              <a:buNone/>
              <a:defRPr lang="en-US" sz="2000" b="1" kern="1200" baseline="0" dirty="0" smtClean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1pPr>
            <a:lvl2pPr marL="457200" indent="-222250" algn="l">
              <a:buFont typeface="Arial" pitchFamily="34" charset="0"/>
              <a:buChar char="•"/>
              <a:defRPr lang="en-US" sz="2000" kern="1200" dirty="0" smtClean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2pPr>
            <a:lvl3pPr marL="692150" indent="-234950" algn="l">
              <a:buFont typeface="Courier New" pitchFamily="49" charset="0"/>
              <a:buChar char="o"/>
              <a:defRPr lang="en-US" sz="2000" kern="1200" dirty="0" smtClean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3pPr>
            <a:lvl4pPr algn="l">
              <a:defRPr lang="en-US" sz="2000" kern="1200" dirty="0" smtClean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4pPr>
            <a:lvl5pPr algn="l">
              <a:defRPr lang="en-US" sz="2000" kern="1200" dirty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901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0284787-9524-4BAF-B0DA-953C9FAE045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106192"/>
      </p:ext>
    </p:extLst>
  </p:cSld>
  <p:clrMapOvr>
    <a:masterClrMapping/>
  </p:clrMapOvr>
  <p:transition>
    <p:wipe dir="u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A4CD936-D7D3-437C-B5AC-F481A7E3581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51"/>
      </p:ext>
    </p:extLst>
  </p:cSld>
  <p:clrMapOvr>
    <a:masterClrMapping/>
  </p:clrMapOvr>
  <p:transition>
    <p:wipe dir="u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01874C-A5B9-4E95-9FD3-1B89AF68C24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704142"/>
      </p:ext>
    </p:extLst>
  </p:cSld>
  <p:clrMapOvr>
    <a:masterClrMapping/>
  </p:clrMapOvr>
  <p:transition>
    <p:wipe dir="u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7955917"/>
      </p:ext>
    </p:extLst>
  </p:cSld>
  <p:clrMapOvr>
    <a:masterClrMapping/>
  </p:clrMapOvr>
  <p:transition>
    <p:wipe dir="u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72" y="914401"/>
            <a:ext cx="10520928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1847323"/>
      </p:ext>
    </p:extLst>
  </p:cSld>
  <p:clrMapOvr>
    <a:masterClrMapping/>
  </p:clrMapOvr>
  <p:transition>
    <p:wipe dir="u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4041205"/>
      </p:ext>
    </p:extLst>
  </p:cSld>
  <p:clrMapOvr>
    <a:masterClrMapping/>
  </p:clrMapOvr>
  <p:transition>
    <p:wipe dir="u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E4D94F6-4945-407D-97F0-791483FD53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912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1A85F3E-2CF6-9E46-AE01-96E27850575D}"/>
              </a:ext>
            </a:extLst>
          </p:cNvPr>
          <p:cNvSpPr txBox="1">
            <a:spLocks/>
          </p:cNvSpPr>
          <p:nvPr userDrawn="1"/>
        </p:nvSpPr>
        <p:spPr>
          <a:xfrm>
            <a:off x="4320462" y="6408739"/>
            <a:ext cx="3431899" cy="304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and Confidential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EA0CF45-0B24-394D-8134-22C65E72D591}"/>
              </a:ext>
            </a:extLst>
          </p:cNvPr>
          <p:cNvSpPr txBox="1">
            <a:spLocks/>
          </p:cNvSpPr>
          <p:nvPr userDrawn="1"/>
        </p:nvSpPr>
        <p:spPr>
          <a:xfrm>
            <a:off x="10849294" y="6408739"/>
            <a:ext cx="1067078" cy="182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z="16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983AE-5F98-8142-8644-576D24C8A10D}"/>
              </a:ext>
            </a:extLst>
          </p:cNvPr>
          <p:cNvSpPr/>
          <p:nvPr userDrawn="1"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DC0029-D190-9C42-8D89-A191974B24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0550" y="404869"/>
            <a:ext cx="10515600" cy="716422"/>
          </a:xfrm>
        </p:spPr>
        <p:txBody>
          <a:bodyPr>
            <a:normAutofit/>
          </a:bodyPr>
          <a:lstStyle>
            <a:lvl1pPr>
              <a:defRPr sz="2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6E6B56-FD07-9E44-B65F-38357D604F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0258" y="419996"/>
            <a:ext cx="892157" cy="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615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164BC5A6-8E6C-BA43-ABCB-A08432302535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874610" y="1346252"/>
            <a:ext cx="9921875" cy="478948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DD062FB-750B-CC40-8BBE-42BF6D93E1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4610" y="443784"/>
            <a:ext cx="10515600" cy="578771"/>
          </a:xfrm>
        </p:spPr>
        <p:txBody>
          <a:bodyPr>
            <a:normAutofit/>
          </a:bodyPr>
          <a:lstStyle>
            <a:lvl1pPr>
              <a:defRPr sz="2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E9CF427-EAFF-0B4D-B839-5D561514FAB8}"/>
              </a:ext>
            </a:extLst>
          </p:cNvPr>
          <p:cNvSpPr/>
          <p:nvPr userDrawn="1"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E645C9-9155-BE49-9B4D-7E17BD950CAF}"/>
              </a:ext>
            </a:extLst>
          </p:cNvPr>
          <p:cNvSpPr/>
          <p:nvPr userDrawn="1"/>
        </p:nvSpPr>
        <p:spPr>
          <a:xfrm>
            <a:off x="5281257" y="3244334"/>
            <a:ext cx="1629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TABLE SLIDE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E4A4A8-F977-924C-82A7-5EB309AB3C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0258" y="419996"/>
            <a:ext cx="892157" cy="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56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-174171"/>
            <a:ext cx="12590339" cy="72063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7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A09AF45-BE74-449D-8E28-6F91E66D7BF2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60304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78704" y="-174171"/>
            <a:ext cx="8412466" cy="7206342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0550" h="14412684">
                <a:moveTo>
                  <a:pt x="0" y="1"/>
                </a:moveTo>
                <a:lnTo>
                  <a:pt x="16820550" y="0"/>
                </a:lnTo>
                <a:lnTo>
                  <a:pt x="16820550" y="14412684"/>
                </a:lnTo>
                <a:lnTo>
                  <a:pt x="4348976" y="14412684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9813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C50EFD41-8159-9E40-A592-47434D5388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-174171"/>
            <a:ext cx="12590339" cy="4288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633AE-06B4-F14F-9BED-A96D818DBC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5840" y="4367129"/>
            <a:ext cx="10421727" cy="216601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652044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0E04D6-3064-E641-BC33-6BD331FF36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76130" y="2940877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D3BB37AB-D80B-564A-AEE5-51984972F8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92911" y="1447800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8F77852-CC01-1640-82DF-AA20A8B6C76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09129" y="1447800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A89E061-A513-234D-AAEF-ED53D9AC6B9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492911" y="4433954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A3E4AFE6-9E6D-204C-B9FB-00F6A19A88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309129" y="4433954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FCFE32ED-AC96-3C4A-B326-33CCEFA1FAB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225909" y="2940877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5241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0E04D6-3064-E641-BC33-6BD331FF36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37975" y="4303749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447BAA65-1B4A-A84C-82BC-18D2CD55E8D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57115" y="3122288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1C5C190-CA98-F74D-88C0-C78EEFE639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24057" y="1959965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E379F096-E912-FA48-988A-AFE6909D1C0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90998" y="784547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3302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115BB40-9CA9-3843-9468-FEC322EBE9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2514600"/>
            <a:ext cx="12590339" cy="45175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0E04D6-3064-E641-BC33-6BD331FF36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28209" y="1579564"/>
            <a:ext cx="1870562" cy="1870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A6A2A9F8-ADD0-214C-93EA-26BDEA2FB2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60720" y="1579564"/>
            <a:ext cx="1870562" cy="1870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F1644F8-5C1A-284F-A02F-89AC3BBEB73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93230" y="1579564"/>
            <a:ext cx="1870562" cy="1870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E02646-0F8F-8B4E-A9BA-E36B20A91D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0258" y="419996"/>
            <a:ext cx="892157" cy="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322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115BB40-9CA9-3843-9468-FEC322EBE9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22862" y="0"/>
            <a:ext cx="6969138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1903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A09674A-15F1-9E40-8117-54AA0E174BB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3116" y="2066599"/>
            <a:ext cx="1333653" cy="133330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87A423C-8384-184E-BAF4-41AC91138BC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3119" y="3890151"/>
            <a:ext cx="1333648" cy="13332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4BB729B-660B-C641-9E50-4533D31A959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89152" y="2066599"/>
            <a:ext cx="1333653" cy="133330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EB6BE2CD-34F9-3344-9870-D4805BC2BF3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89155" y="3890151"/>
            <a:ext cx="1333648" cy="13332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340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3118" y="1581144"/>
            <a:ext cx="5879817" cy="4203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065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84331" y="1315673"/>
            <a:ext cx="5879817" cy="4203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A670B-B74A-6A4E-A6B7-596B8DAEC3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65127"/>
            <a:ext cx="10515600" cy="627932"/>
          </a:xfrm>
        </p:spPr>
        <p:txBody>
          <a:bodyPr>
            <a:normAutofit/>
          </a:bodyPr>
          <a:lstStyle>
            <a:lvl1pPr>
              <a:defRPr sz="2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272DA06-16BE-9843-8D83-675DE9253FF8}"/>
              </a:ext>
            </a:extLst>
          </p:cNvPr>
          <p:cNvSpPr/>
          <p:nvPr userDrawn="1"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FC86B7-99AF-5D4C-8BDA-F8D60800B2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0258" y="419996"/>
            <a:ext cx="892157" cy="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3717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3117" y="1712348"/>
            <a:ext cx="5382883" cy="2434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77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3529DF7-E0D7-4CF2-BBEA-4FD0C08EF3E1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9548788"/>
      </p:ext>
    </p:extLst>
  </p:cSld>
  <p:clrMapOvr>
    <a:masterClrMapping/>
  </p:clrMapOvr>
  <p:transition>
    <p:wipe dir="u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9999" y="2677076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77E72CB-7F04-D84A-BF9C-9774DD8BC51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90800" y="2677076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8CD4847-8A47-2545-9CF1-8C437D37DA5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11600" y="2677076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8AA873F2-5DFE-C640-AEAD-5A96923A481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80399" y="3884084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C329C1EA-DC5E-0A4A-82B8-31BC020A980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101200" y="3884084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5955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0799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B00E25EF-5B78-5C40-A906-0744167719C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5120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02FDB7C5-5967-A947-A543-23BD4596D68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69441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1E31D769-A895-EC4D-95ED-918AE5B3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13761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201607AD-276F-BD4E-9E7B-CEC512B83D9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80799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FC53868E-8AC0-E84A-AF05-6CA9A285255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525120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87F80031-74B9-2E41-87A9-A5139AA128E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69441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E378ED47-B244-2548-8421-629773EA778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013761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7E432B6E-20B0-804F-AEE6-194845FC8AC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80799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2" name="Picture Placeholder 8">
            <a:extLst>
              <a:ext uri="{FF2B5EF4-FFF2-40B4-BE49-F238E27FC236}">
                <a16:creationId xmlns:a16="http://schemas.microsoft.com/office/drawing/2014/main" id="{07571149-3B48-A046-8B39-52BDC6FEEA1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525120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3" name="Picture Placeholder 8">
            <a:extLst>
              <a:ext uri="{FF2B5EF4-FFF2-40B4-BE49-F238E27FC236}">
                <a16:creationId xmlns:a16="http://schemas.microsoft.com/office/drawing/2014/main" id="{8062579F-7ED7-124E-BFFB-4CFC4F1B210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269441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27FD66BC-56B6-724F-962D-220EEF45257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013761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9262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34CD519-EE3F-594D-B640-A4759BC74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7589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3073A1D2-50E0-FA4F-B681-30A72EC2A9B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30279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6721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5B647704-C8A0-9340-AA81-BE267EBDF7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48023" y="-11151"/>
            <a:ext cx="4643977" cy="6869151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8620520 w 16820550"/>
              <a:gd name="connsiteY3" fmla="*/ 14389249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7622496 w 16820550"/>
              <a:gd name="connsiteY3" fmla="*/ 14412684 h 14412684"/>
              <a:gd name="connsiteX4" fmla="*/ 0 w 16820550"/>
              <a:gd name="connsiteY4" fmla="*/ 1 h 14412684"/>
              <a:gd name="connsiteX0" fmla="*/ 0 w 16101972"/>
              <a:gd name="connsiteY0" fmla="*/ 0 h 14436119"/>
              <a:gd name="connsiteX1" fmla="*/ 16101972 w 16101972"/>
              <a:gd name="connsiteY1" fmla="*/ 23435 h 14436119"/>
              <a:gd name="connsiteX2" fmla="*/ 16101972 w 16101972"/>
              <a:gd name="connsiteY2" fmla="*/ 14436119 h 14436119"/>
              <a:gd name="connsiteX3" fmla="*/ 6903918 w 16101972"/>
              <a:gd name="connsiteY3" fmla="*/ 14436119 h 14436119"/>
              <a:gd name="connsiteX4" fmla="*/ 0 w 16101972"/>
              <a:gd name="connsiteY4" fmla="*/ 0 h 14436119"/>
              <a:gd name="connsiteX0" fmla="*/ 0 w 16620945"/>
              <a:gd name="connsiteY0" fmla="*/ 0 h 14436119"/>
              <a:gd name="connsiteX1" fmla="*/ 16620945 w 16620945"/>
              <a:gd name="connsiteY1" fmla="*/ 23435 h 14436119"/>
              <a:gd name="connsiteX2" fmla="*/ 16620945 w 16620945"/>
              <a:gd name="connsiteY2" fmla="*/ 14436119 h 14436119"/>
              <a:gd name="connsiteX3" fmla="*/ 7422891 w 16620945"/>
              <a:gd name="connsiteY3" fmla="*/ 14436119 h 14436119"/>
              <a:gd name="connsiteX4" fmla="*/ 0 w 16620945"/>
              <a:gd name="connsiteY4" fmla="*/ 0 h 14436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20945" h="14436119">
                <a:moveTo>
                  <a:pt x="0" y="0"/>
                </a:moveTo>
                <a:lnTo>
                  <a:pt x="16620945" y="23435"/>
                </a:lnTo>
                <a:lnTo>
                  <a:pt x="16620945" y="14436119"/>
                </a:lnTo>
                <a:lnTo>
                  <a:pt x="7422891" y="1443611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7961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34CD519-EE3F-594D-B640-A4759BC74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07323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3073A1D2-50E0-FA4F-B681-30A72EC2A9B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90013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4341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5B647704-C8A0-9340-AA81-BE267EBDF7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79579" y="-11152"/>
            <a:ext cx="7812421" cy="6869151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8620520 w 16820550"/>
              <a:gd name="connsiteY3" fmla="*/ 14389249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7622496 w 16820550"/>
              <a:gd name="connsiteY3" fmla="*/ 14412684 h 14412684"/>
              <a:gd name="connsiteX4" fmla="*/ 0 w 16820550"/>
              <a:gd name="connsiteY4" fmla="*/ 1 h 14412684"/>
              <a:gd name="connsiteX0" fmla="*/ 0 w 16101972"/>
              <a:gd name="connsiteY0" fmla="*/ 0 h 14436119"/>
              <a:gd name="connsiteX1" fmla="*/ 16101972 w 16101972"/>
              <a:gd name="connsiteY1" fmla="*/ 23435 h 14436119"/>
              <a:gd name="connsiteX2" fmla="*/ 16101972 w 16101972"/>
              <a:gd name="connsiteY2" fmla="*/ 14436119 h 14436119"/>
              <a:gd name="connsiteX3" fmla="*/ 6903918 w 16101972"/>
              <a:gd name="connsiteY3" fmla="*/ 14436119 h 14436119"/>
              <a:gd name="connsiteX4" fmla="*/ 0 w 16101972"/>
              <a:gd name="connsiteY4" fmla="*/ 0 h 14436119"/>
              <a:gd name="connsiteX0" fmla="*/ 0 w 16620945"/>
              <a:gd name="connsiteY0" fmla="*/ 0 h 14436119"/>
              <a:gd name="connsiteX1" fmla="*/ 16620945 w 16620945"/>
              <a:gd name="connsiteY1" fmla="*/ 23435 h 14436119"/>
              <a:gd name="connsiteX2" fmla="*/ 16620945 w 16620945"/>
              <a:gd name="connsiteY2" fmla="*/ 14436119 h 14436119"/>
              <a:gd name="connsiteX3" fmla="*/ 7422891 w 16620945"/>
              <a:gd name="connsiteY3" fmla="*/ 14436119 h 14436119"/>
              <a:gd name="connsiteX4" fmla="*/ 0 w 16620945"/>
              <a:gd name="connsiteY4" fmla="*/ 0 h 14436119"/>
              <a:gd name="connsiteX0" fmla="*/ 0 w 16620945"/>
              <a:gd name="connsiteY0" fmla="*/ 1 h 14436120"/>
              <a:gd name="connsiteX1" fmla="*/ 16581025 w 16620945"/>
              <a:gd name="connsiteY1" fmla="*/ 0 h 14436120"/>
              <a:gd name="connsiteX2" fmla="*/ 16620945 w 16620945"/>
              <a:gd name="connsiteY2" fmla="*/ 14436120 h 14436120"/>
              <a:gd name="connsiteX3" fmla="*/ 7422891 w 16620945"/>
              <a:gd name="connsiteY3" fmla="*/ 14436120 h 14436120"/>
              <a:gd name="connsiteX4" fmla="*/ 0 w 16620945"/>
              <a:gd name="connsiteY4" fmla="*/ 1 h 14436120"/>
              <a:gd name="connsiteX0" fmla="*/ 0 w 20573123"/>
              <a:gd name="connsiteY0" fmla="*/ 23436 h 14436120"/>
              <a:gd name="connsiteX1" fmla="*/ 20533203 w 20573123"/>
              <a:gd name="connsiteY1" fmla="*/ 0 h 14436120"/>
              <a:gd name="connsiteX2" fmla="*/ 20573123 w 20573123"/>
              <a:gd name="connsiteY2" fmla="*/ 14436120 h 14436120"/>
              <a:gd name="connsiteX3" fmla="*/ 11375069 w 20573123"/>
              <a:gd name="connsiteY3" fmla="*/ 14436120 h 14436120"/>
              <a:gd name="connsiteX4" fmla="*/ 0 w 20573123"/>
              <a:gd name="connsiteY4" fmla="*/ 23436 h 14436120"/>
              <a:gd name="connsiteX0" fmla="*/ 7387790 w 27960913"/>
              <a:gd name="connsiteY0" fmla="*/ 23436 h 14436120"/>
              <a:gd name="connsiteX1" fmla="*/ 27920993 w 27960913"/>
              <a:gd name="connsiteY1" fmla="*/ 0 h 14436120"/>
              <a:gd name="connsiteX2" fmla="*/ 27960913 w 27960913"/>
              <a:gd name="connsiteY2" fmla="*/ 14436120 h 14436120"/>
              <a:gd name="connsiteX3" fmla="*/ 0 w 27960913"/>
              <a:gd name="connsiteY3" fmla="*/ 14436120 h 14436120"/>
              <a:gd name="connsiteX4" fmla="*/ 7387790 w 27960913"/>
              <a:gd name="connsiteY4" fmla="*/ 23436 h 14436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60913" h="14436120">
                <a:moveTo>
                  <a:pt x="7387790" y="23436"/>
                </a:moveTo>
                <a:lnTo>
                  <a:pt x="27920993" y="0"/>
                </a:lnTo>
                <a:lnTo>
                  <a:pt x="27960913" y="14436120"/>
                </a:lnTo>
                <a:lnTo>
                  <a:pt x="0" y="14436120"/>
                </a:lnTo>
                <a:lnTo>
                  <a:pt x="7387790" y="234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377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34CD519-EE3F-594D-B640-A4759BC74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511399" y="1712857"/>
            <a:ext cx="5022797" cy="2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4EFDCC5-A673-B449-B7F8-575FC37F34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84600" y="1712857"/>
            <a:ext cx="5022797" cy="2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1BA98B9-1C43-C648-B91F-528B28D08E5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80602" y="1712857"/>
            <a:ext cx="5022797" cy="2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5305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4EFDCC5-A673-B449-B7F8-575FC37F34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7688" y="0"/>
            <a:ext cx="6142693" cy="6858000"/>
          </a:xfrm>
          <a:custGeom>
            <a:avLst/>
            <a:gdLst>
              <a:gd name="connsiteX0" fmla="*/ 0 w 12282187"/>
              <a:gd name="connsiteY0" fmla="*/ 0 h 13716000"/>
              <a:gd name="connsiteX1" fmla="*/ 12282187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82187" h="13716000">
                <a:moveTo>
                  <a:pt x="0" y="0"/>
                </a:moveTo>
                <a:lnTo>
                  <a:pt x="8089328" y="0"/>
                </a:lnTo>
                <a:lnTo>
                  <a:pt x="12282187" y="13716000"/>
                </a:lnTo>
                <a:lnTo>
                  <a:pt x="4170556" y="1371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6094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5783" y="1641727"/>
            <a:ext cx="5435475" cy="403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3584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7818066" cy="6869413"/>
          </a:xfrm>
          <a:custGeom>
            <a:avLst/>
            <a:gdLst>
              <a:gd name="connsiteX0" fmla="*/ 0 w 15632061"/>
              <a:gd name="connsiteY0" fmla="*/ 0 h 13738825"/>
              <a:gd name="connsiteX1" fmla="*/ 15632061 w 15632061"/>
              <a:gd name="connsiteY1" fmla="*/ 0 h 13738825"/>
              <a:gd name="connsiteX2" fmla="*/ 15632061 w 15632061"/>
              <a:gd name="connsiteY2" fmla="*/ 13738825 h 13738825"/>
              <a:gd name="connsiteX3" fmla="*/ 0 w 15632061"/>
              <a:gd name="connsiteY3" fmla="*/ 13738825 h 13738825"/>
              <a:gd name="connsiteX4" fmla="*/ 0 w 15632061"/>
              <a:gd name="connsiteY4" fmla="*/ 0 h 13738825"/>
              <a:gd name="connsiteX0" fmla="*/ 0 w 15632061"/>
              <a:gd name="connsiteY0" fmla="*/ 0 h 13738825"/>
              <a:gd name="connsiteX1" fmla="*/ 11483807 w 15632061"/>
              <a:gd name="connsiteY1" fmla="*/ 22302 h 13738825"/>
              <a:gd name="connsiteX2" fmla="*/ 15632061 w 15632061"/>
              <a:gd name="connsiteY2" fmla="*/ 13738825 h 13738825"/>
              <a:gd name="connsiteX3" fmla="*/ 0 w 15632061"/>
              <a:gd name="connsiteY3" fmla="*/ 13738825 h 13738825"/>
              <a:gd name="connsiteX4" fmla="*/ 0 w 15632061"/>
              <a:gd name="connsiteY4" fmla="*/ 0 h 1373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32061" h="13738825">
                <a:moveTo>
                  <a:pt x="0" y="0"/>
                </a:moveTo>
                <a:lnTo>
                  <a:pt x="11483807" y="22302"/>
                </a:lnTo>
                <a:lnTo>
                  <a:pt x="15632061" y="13738825"/>
                </a:lnTo>
                <a:lnTo>
                  <a:pt x="0" y="137388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BC5EC18-6EE4-43E0-8448-4EECBB106CA1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613593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10742" y="1641727"/>
            <a:ext cx="5435475" cy="403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0148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4EFDCC5-A673-B449-B7F8-575FC37F34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16218" y="0"/>
            <a:ext cx="6142693" cy="6858000"/>
          </a:xfrm>
          <a:custGeom>
            <a:avLst/>
            <a:gdLst>
              <a:gd name="connsiteX0" fmla="*/ 0 w 12282187"/>
              <a:gd name="connsiteY0" fmla="*/ 0 h 13716000"/>
              <a:gd name="connsiteX1" fmla="*/ 12282187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82187" h="13716000">
                <a:moveTo>
                  <a:pt x="0" y="0"/>
                </a:moveTo>
                <a:lnTo>
                  <a:pt x="8089328" y="0"/>
                </a:lnTo>
                <a:lnTo>
                  <a:pt x="12282187" y="13716000"/>
                </a:lnTo>
                <a:lnTo>
                  <a:pt x="4170556" y="1371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E554EB93-65C7-0C44-851E-51A5988CD6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41024" y="0"/>
            <a:ext cx="4659195" cy="6858000"/>
          </a:xfrm>
          <a:custGeom>
            <a:avLst/>
            <a:gdLst>
              <a:gd name="connsiteX0" fmla="*/ 0 w 12282187"/>
              <a:gd name="connsiteY0" fmla="*/ 0 h 13716000"/>
              <a:gd name="connsiteX1" fmla="*/ 12282187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9271357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  <a:gd name="connsiteX0" fmla="*/ 0 w 9271357"/>
              <a:gd name="connsiteY0" fmla="*/ 0 h 13716000"/>
              <a:gd name="connsiteX1" fmla="*/ 9271357 w 9271357"/>
              <a:gd name="connsiteY1" fmla="*/ 0 h 13716000"/>
              <a:gd name="connsiteX2" fmla="*/ 7955514 w 9271357"/>
              <a:gd name="connsiteY2" fmla="*/ 12913112 h 13716000"/>
              <a:gd name="connsiteX3" fmla="*/ 4170556 w 9271357"/>
              <a:gd name="connsiteY3" fmla="*/ 13716000 h 13716000"/>
              <a:gd name="connsiteX4" fmla="*/ 0 w 9271357"/>
              <a:gd name="connsiteY4" fmla="*/ 0 h 13716000"/>
              <a:gd name="connsiteX0" fmla="*/ 0 w 9315963"/>
              <a:gd name="connsiteY0" fmla="*/ 0 h 13716000"/>
              <a:gd name="connsiteX1" fmla="*/ 9271357 w 9315963"/>
              <a:gd name="connsiteY1" fmla="*/ 0 h 13716000"/>
              <a:gd name="connsiteX2" fmla="*/ 9315963 w 9315963"/>
              <a:gd name="connsiteY2" fmla="*/ 13716000 h 13716000"/>
              <a:gd name="connsiteX3" fmla="*/ 4170556 w 9315963"/>
              <a:gd name="connsiteY3" fmla="*/ 13716000 h 13716000"/>
              <a:gd name="connsiteX4" fmla="*/ 0 w 9315963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5963" h="13716000">
                <a:moveTo>
                  <a:pt x="0" y="0"/>
                </a:moveTo>
                <a:lnTo>
                  <a:pt x="9271357" y="0"/>
                </a:lnTo>
                <a:lnTo>
                  <a:pt x="9315963" y="13716000"/>
                </a:lnTo>
                <a:lnTo>
                  <a:pt x="4170556" y="1371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7214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5926CDE8-73C7-754F-8CC6-072689BBD52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671026" y="-1"/>
            <a:ext cx="3970043" cy="4434836"/>
          </a:xfrm>
          <a:custGeom>
            <a:avLst/>
            <a:gdLst>
              <a:gd name="connsiteX0" fmla="*/ 0 w 7938019"/>
              <a:gd name="connsiteY0" fmla="*/ 0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0 w 7938019"/>
              <a:gd name="connsiteY4" fmla="*/ 0 h 8869671"/>
              <a:gd name="connsiteX0" fmla="*/ 4482791 w 7938019"/>
              <a:gd name="connsiteY0" fmla="*/ 89209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4482791 w 7938019"/>
              <a:gd name="connsiteY4" fmla="*/ 89209 h 8869671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7938019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3142995 w 7938019"/>
              <a:gd name="connsiteY2" fmla="*/ 8557438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39425 w 7938019"/>
              <a:gd name="connsiteY2" fmla="*/ 8847370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914277"/>
              <a:gd name="connsiteX1" fmla="*/ 7938019 w 7938019"/>
              <a:gd name="connsiteY1" fmla="*/ 1 h 8914277"/>
              <a:gd name="connsiteX2" fmla="*/ 5217122 w 7938019"/>
              <a:gd name="connsiteY2" fmla="*/ 8914277 h 8914277"/>
              <a:gd name="connsiteX3" fmla="*/ 0 w 7938019"/>
              <a:gd name="connsiteY3" fmla="*/ 8869672 h 8914277"/>
              <a:gd name="connsiteX4" fmla="*/ 2653991 w 7938019"/>
              <a:gd name="connsiteY4" fmla="*/ 0 h 8914277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194820 w 7938019"/>
              <a:gd name="connsiteY2" fmla="*/ 7799155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84030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19" h="8869672">
                <a:moveTo>
                  <a:pt x="2653991" y="0"/>
                </a:moveTo>
                <a:lnTo>
                  <a:pt x="7938019" y="1"/>
                </a:lnTo>
                <a:lnTo>
                  <a:pt x="5284030" y="8869672"/>
                </a:lnTo>
                <a:lnTo>
                  <a:pt x="0" y="8869672"/>
                </a:lnTo>
                <a:lnTo>
                  <a:pt x="265399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16137688-9143-CC4D-B49C-54C627A92DC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60923" y="-1"/>
            <a:ext cx="3970043" cy="4434836"/>
          </a:xfrm>
          <a:custGeom>
            <a:avLst/>
            <a:gdLst>
              <a:gd name="connsiteX0" fmla="*/ 0 w 7938019"/>
              <a:gd name="connsiteY0" fmla="*/ 0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0 w 7938019"/>
              <a:gd name="connsiteY4" fmla="*/ 0 h 8869671"/>
              <a:gd name="connsiteX0" fmla="*/ 4482791 w 7938019"/>
              <a:gd name="connsiteY0" fmla="*/ 89209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4482791 w 7938019"/>
              <a:gd name="connsiteY4" fmla="*/ 89209 h 8869671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7938019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3142995 w 7938019"/>
              <a:gd name="connsiteY2" fmla="*/ 8557438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39425 w 7938019"/>
              <a:gd name="connsiteY2" fmla="*/ 8847370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914277"/>
              <a:gd name="connsiteX1" fmla="*/ 7938019 w 7938019"/>
              <a:gd name="connsiteY1" fmla="*/ 1 h 8914277"/>
              <a:gd name="connsiteX2" fmla="*/ 5217122 w 7938019"/>
              <a:gd name="connsiteY2" fmla="*/ 8914277 h 8914277"/>
              <a:gd name="connsiteX3" fmla="*/ 0 w 7938019"/>
              <a:gd name="connsiteY3" fmla="*/ 8869672 h 8914277"/>
              <a:gd name="connsiteX4" fmla="*/ 2653991 w 7938019"/>
              <a:gd name="connsiteY4" fmla="*/ 0 h 8914277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194820 w 7938019"/>
              <a:gd name="connsiteY2" fmla="*/ 7799155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84030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19" h="8869672">
                <a:moveTo>
                  <a:pt x="2653991" y="0"/>
                </a:moveTo>
                <a:lnTo>
                  <a:pt x="7938019" y="1"/>
                </a:lnTo>
                <a:lnTo>
                  <a:pt x="5284030" y="8869672"/>
                </a:lnTo>
                <a:lnTo>
                  <a:pt x="0" y="8869672"/>
                </a:lnTo>
                <a:lnTo>
                  <a:pt x="265399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97A0936A-DAFA-7D40-BE51-E559897D05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21115" y="-1"/>
            <a:ext cx="3970043" cy="4434836"/>
          </a:xfrm>
          <a:custGeom>
            <a:avLst/>
            <a:gdLst>
              <a:gd name="connsiteX0" fmla="*/ 0 w 7938019"/>
              <a:gd name="connsiteY0" fmla="*/ 0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0 w 7938019"/>
              <a:gd name="connsiteY4" fmla="*/ 0 h 8869671"/>
              <a:gd name="connsiteX0" fmla="*/ 4482791 w 7938019"/>
              <a:gd name="connsiteY0" fmla="*/ 89209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4482791 w 7938019"/>
              <a:gd name="connsiteY4" fmla="*/ 89209 h 8869671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7938019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3142995 w 7938019"/>
              <a:gd name="connsiteY2" fmla="*/ 8557438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39425 w 7938019"/>
              <a:gd name="connsiteY2" fmla="*/ 8847370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914277"/>
              <a:gd name="connsiteX1" fmla="*/ 7938019 w 7938019"/>
              <a:gd name="connsiteY1" fmla="*/ 1 h 8914277"/>
              <a:gd name="connsiteX2" fmla="*/ 5217122 w 7938019"/>
              <a:gd name="connsiteY2" fmla="*/ 8914277 h 8914277"/>
              <a:gd name="connsiteX3" fmla="*/ 0 w 7938019"/>
              <a:gd name="connsiteY3" fmla="*/ 8869672 h 8914277"/>
              <a:gd name="connsiteX4" fmla="*/ 2653991 w 7938019"/>
              <a:gd name="connsiteY4" fmla="*/ 0 h 8914277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194820 w 7938019"/>
              <a:gd name="connsiteY2" fmla="*/ 7799155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84030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19" h="8869672">
                <a:moveTo>
                  <a:pt x="2653991" y="0"/>
                </a:moveTo>
                <a:lnTo>
                  <a:pt x="7938019" y="1"/>
                </a:lnTo>
                <a:lnTo>
                  <a:pt x="5284030" y="8869672"/>
                </a:lnTo>
                <a:lnTo>
                  <a:pt x="0" y="8869672"/>
                </a:lnTo>
                <a:lnTo>
                  <a:pt x="265399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27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85063" y="627903"/>
            <a:ext cx="2218958" cy="2218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CB240E4-FEFB-AB41-9AE2-F308D161F7C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487915" y="2988577"/>
            <a:ext cx="2923285" cy="29225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61370D01-74E6-B44E-A0BA-5BE54B4602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636696" y="2988577"/>
            <a:ext cx="1697038" cy="16965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439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1">
            <a:extLst>
              <a:ext uri="{FF2B5EF4-FFF2-40B4-BE49-F238E27FC236}">
                <a16:creationId xmlns:a16="http://schemas.microsoft.com/office/drawing/2014/main" id="{03EDEDA6-202B-0B4F-8457-706A656C5A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65158" y="1616567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1" name="Picture Placeholder 31">
            <a:extLst>
              <a:ext uri="{FF2B5EF4-FFF2-40B4-BE49-F238E27FC236}">
                <a16:creationId xmlns:a16="http://schemas.microsoft.com/office/drawing/2014/main" id="{1A24B99D-5B06-9649-BEBC-E2D7508A06C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39218" y="1616567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2" name="Picture Placeholder 31">
            <a:extLst>
              <a:ext uri="{FF2B5EF4-FFF2-40B4-BE49-F238E27FC236}">
                <a16:creationId xmlns:a16="http://schemas.microsoft.com/office/drawing/2014/main" id="{CD7744E6-5E97-8E4B-B755-926C96EED80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35754" y="1616567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82643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33251" y="2099608"/>
            <a:ext cx="2528229" cy="33798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0226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49316" y="2114606"/>
            <a:ext cx="3626150" cy="2266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F26F332-9E25-204C-8598-BF8CF2B0FCC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73347" y="2114606"/>
            <a:ext cx="3626150" cy="2266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AD7DC8-2A9C-894E-AAA3-65F437BF6B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5346" y="1769693"/>
            <a:ext cx="4586924" cy="2866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9332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1">
            <a:extLst>
              <a:ext uri="{FF2B5EF4-FFF2-40B4-BE49-F238E27FC236}">
                <a16:creationId xmlns:a16="http://schemas.microsoft.com/office/drawing/2014/main" id="{03EDEDA6-202B-0B4F-8457-706A656C5A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1886" y="1651649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91817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739F3300-101E-CC40-A007-9C92666DAE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2432304"/>
            <a:ext cx="12590339" cy="45998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2644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448" indent="0">
              <a:buNone/>
              <a:defRPr sz="3733"/>
            </a:lvl2pPr>
            <a:lvl3pPr marL="1218895" indent="0">
              <a:buNone/>
              <a:defRPr sz="3199"/>
            </a:lvl3pPr>
            <a:lvl4pPr marL="1828343" indent="0">
              <a:buNone/>
              <a:defRPr sz="2666"/>
            </a:lvl4pPr>
            <a:lvl5pPr marL="2437791" indent="0">
              <a:buNone/>
              <a:defRPr sz="2666"/>
            </a:lvl5pPr>
            <a:lvl6pPr marL="3047238" indent="0">
              <a:buNone/>
              <a:defRPr sz="2666"/>
            </a:lvl6pPr>
            <a:lvl7pPr marL="3656686" indent="0">
              <a:buNone/>
              <a:defRPr sz="2666"/>
            </a:lvl7pPr>
            <a:lvl8pPr marL="4266133" indent="0">
              <a:buNone/>
              <a:defRPr sz="2666"/>
            </a:lvl8pPr>
            <a:lvl9pPr marL="4875581" indent="0">
              <a:buNone/>
              <a:defRPr sz="2666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10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768273B-10C2-4E29-8FE6-E79B00387AB0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780698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1A85F3E-2CF6-9E46-AE01-96E27850575D}"/>
              </a:ext>
            </a:extLst>
          </p:cNvPr>
          <p:cNvSpPr txBox="1">
            <a:spLocks/>
          </p:cNvSpPr>
          <p:nvPr userDrawn="1"/>
        </p:nvSpPr>
        <p:spPr>
          <a:xfrm>
            <a:off x="4320462" y="6408739"/>
            <a:ext cx="3431899" cy="304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and Confidential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EA0CF45-0B24-394D-8134-22C65E72D591}"/>
              </a:ext>
            </a:extLst>
          </p:cNvPr>
          <p:cNvSpPr txBox="1">
            <a:spLocks/>
          </p:cNvSpPr>
          <p:nvPr userDrawn="1"/>
        </p:nvSpPr>
        <p:spPr>
          <a:xfrm>
            <a:off x="10849294" y="6408739"/>
            <a:ext cx="1067078" cy="182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z="16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BA1CD0-DC43-5542-B28E-D985E1AF9A7D}"/>
              </a:ext>
            </a:extLst>
          </p:cNvPr>
          <p:cNvSpPr/>
          <p:nvPr userDrawn="1"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E39C373-21EA-5D42-A674-B1D80B4D9D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5321" y="495335"/>
            <a:ext cx="10515600" cy="640714"/>
          </a:xfrm>
        </p:spPr>
        <p:txBody>
          <a:bodyPr>
            <a:normAutofit/>
          </a:bodyPr>
          <a:lstStyle>
            <a:lvl1pPr>
              <a:defRPr sz="2800" b="0" i="0">
                <a:solidFill>
                  <a:schemeClr val="tx2">
                    <a:lumMod val="75000"/>
                  </a:schemeClr>
                </a:solidFill>
                <a:latin typeface="Arial Regular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90D094-03FA-4D08-BF40-9B4118C0AB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177810" y="497975"/>
            <a:ext cx="1738562" cy="53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7753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92000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67814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541-B631-4AF1-8D07-8827D2AA3227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A569-B6C8-4A2B-9316-6B8D0F9A0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0295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541-B631-4AF1-8D07-8827D2AA3227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A569-B6C8-4A2B-9316-6B8D0F9A0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945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02058"/>
      </p:ext>
    </p:extLst>
  </p:cSld>
  <p:clrMapOvr>
    <a:masterClrMapping/>
  </p:clrMapOvr>
  <p:hf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902013"/>
      </p:ext>
    </p:extLst>
  </p:cSld>
  <p:clrMapOvr>
    <a:masterClrMapping/>
  </p:clrMapOvr>
  <p:hf hdr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670590"/>
      </p:ext>
    </p:extLst>
  </p:cSld>
  <p:clrMapOvr>
    <a:masterClrMapping/>
  </p:clrMapOvr>
  <p:hf hdr="0" ft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05941"/>
      </p:ext>
    </p:extLst>
  </p:cSld>
  <p:clrMapOvr>
    <a:masterClrMapping/>
  </p:clrMapOvr>
  <p:hf hdr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541-B631-4AF1-8D07-8827D2AA3227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A569-B6C8-4A2B-9316-6B8D0F9A0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5132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72773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0C30074-A777-4667-AA8B-9C0D99B54766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0111431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3433"/>
      </p:ext>
    </p:extLst>
  </p:cSld>
  <p:clrMapOvr>
    <a:masterClrMapping/>
  </p:clrMapOvr>
  <p:hf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734187"/>
      </p:ext>
    </p:extLst>
  </p:cSld>
  <p:clrMapOvr>
    <a:masterClrMapping/>
  </p:clrMapOvr>
  <p:hf hdr="0" ft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00167"/>
      </p:ext>
    </p:extLst>
  </p:cSld>
  <p:clrMapOvr>
    <a:masterClrMapping/>
  </p:clrMapOvr>
  <p:hf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78704" y="-174171"/>
            <a:ext cx="8412466" cy="7206342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0550" h="14412684">
                <a:moveTo>
                  <a:pt x="0" y="1"/>
                </a:moveTo>
                <a:lnTo>
                  <a:pt x="16820550" y="0"/>
                </a:lnTo>
                <a:lnTo>
                  <a:pt x="16820550" y="14412684"/>
                </a:lnTo>
                <a:lnTo>
                  <a:pt x="4348976" y="14412684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BF87A31-8B7B-7D4E-A89C-EC1FD9A04FC1}"/>
              </a:ext>
            </a:extLst>
          </p:cNvPr>
          <p:cNvSpPr/>
          <p:nvPr userDrawn="1"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 dirty="0">
              <a:solidFill>
                <a:srgbClr val="FFFFFF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26325919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448" indent="0">
              <a:buNone/>
              <a:defRPr sz="3733"/>
            </a:lvl2pPr>
            <a:lvl3pPr marL="1218895" indent="0">
              <a:buNone/>
              <a:defRPr sz="3199"/>
            </a:lvl3pPr>
            <a:lvl4pPr marL="1828343" indent="0">
              <a:buNone/>
              <a:defRPr sz="2666"/>
            </a:lvl4pPr>
            <a:lvl5pPr marL="2437791" indent="0">
              <a:buNone/>
              <a:defRPr sz="2666"/>
            </a:lvl5pPr>
            <a:lvl6pPr marL="3047238" indent="0">
              <a:buNone/>
              <a:defRPr sz="2666"/>
            </a:lvl6pPr>
            <a:lvl7pPr marL="3656686" indent="0">
              <a:buNone/>
              <a:defRPr sz="2666"/>
            </a:lvl7pPr>
            <a:lvl8pPr marL="4266133" indent="0">
              <a:buNone/>
              <a:defRPr sz="2666"/>
            </a:lvl8pPr>
            <a:lvl9pPr marL="4875581" indent="0">
              <a:buNone/>
              <a:defRPr sz="2666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319305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1A85F3E-2CF6-9E46-AE01-96E27850575D}"/>
              </a:ext>
            </a:extLst>
          </p:cNvPr>
          <p:cNvSpPr txBox="1">
            <a:spLocks/>
          </p:cNvSpPr>
          <p:nvPr userDrawn="1"/>
        </p:nvSpPr>
        <p:spPr>
          <a:xfrm>
            <a:off x="4320462" y="6408739"/>
            <a:ext cx="3431899" cy="304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and Confidential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EA0CF45-0B24-394D-8134-22C65E72D591}"/>
              </a:ext>
            </a:extLst>
          </p:cNvPr>
          <p:cNvSpPr txBox="1">
            <a:spLocks/>
          </p:cNvSpPr>
          <p:nvPr userDrawn="1"/>
        </p:nvSpPr>
        <p:spPr>
          <a:xfrm>
            <a:off x="10849294" y="6408739"/>
            <a:ext cx="1067078" cy="182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z="16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983AE-5F98-8142-8644-576D24C8A10D}"/>
              </a:ext>
            </a:extLst>
          </p:cNvPr>
          <p:cNvSpPr/>
          <p:nvPr userDrawn="1"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DC0029-D190-9C42-8D89-A191974B24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088" y="540046"/>
            <a:ext cx="10515600" cy="716422"/>
          </a:xfrm>
        </p:spPr>
        <p:txBody>
          <a:bodyPr>
            <a:normAutofit/>
          </a:bodyPr>
          <a:lstStyle>
            <a:lvl1pPr>
              <a:defRPr sz="2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643C9A-6E04-FB02-9044-B39FA0EDDC8A}"/>
              </a:ext>
            </a:extLst>
          </p:cNvPr>
          <p:cNvSpPr/>
          <p:nvPr userDrawn="1"/>
        </p:nvSpPr>
        <p:spPr>
          <a:xfrm>
            <a:off x="10104582" y="323273"/>
            <a:ext cx="1948873" cy="8312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symbol, font, logo, graphics&#10;&#10;Description automatically generated">
            <a:extLst>
              <a:ext uri="{FF2B5EF4-FFF2-40B4-BE49-F238E27FC236}">
                <a16:creationId xmlns:a16="http://schemas.microsoft.com/office/drawing/2014/main" id="{2CAA42DD-B116-93C4-DA9E-AA84E423DF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2688" y="157610"/>
            <a:ext cx="809647" cy="79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866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-174171"/>
            <a:ext cx="12590339" cy="72063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6035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C50EFD41-8159-9E40-A592-47434D5388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-174171"/>
            <a:ext cx="12590339" cy="4288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633AE-06B4-F14F-9BED-A96D818DBC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5840" y="4367129"/>
            <a:ext cx="10421727" cy="216601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565813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0E04D6-3064-E641-BC33-6BD331FF36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76130" y="2940877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D3BB37AB-D80B-564A-AEE5-51984972F8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92911" y="1447800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8F77852-CC01-1640-82DF-AA20A8B6C76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09129" y="1447800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A89E061-A513-234D-AAEF-ED53D9AC6B9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492911" y="4433954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A3E4AFE6-9E6D-204C-B9FB-00F6A19A88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309129" y="4433954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FCFE32ED-AC96-3C4A-B326-33CCEFA1FAB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225909" y="2940877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717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0E04D6-3064-E641-BC33-6BD331FF36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37975" y="4303749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447BAA65-1B4A-A84C-82BC-18D2CD55E8D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57115" y="3122288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1C5C190-CA98-F74D-88C0-C78EEFE639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24057" y="1959965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E379F096-E912-FA48-988A-AFE6909D1C0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90998" y="784547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2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tags" Target="../tags/tag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33.xml"/><Relationship Id="rId16" Type="http://schemas.openxmlformats.org/officeDocument/2006/relationships/theme" Target="../theme/theme3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4.xml"/><Relationship Id="rId26" Type="http://schemas.openxmlformats.org/officeDocument/2006/relationships/slideLayout" Target="../slideLayouts/slideLayout72.xml"/><Relationship Id="rId3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67.xml"/><Relationship Id="rId34" Type="http://schemas.openxmlformats.org/officeDocument/2006/relationships/slideLayout" Target="../slideLayouts/slideLayout80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3.xml"/><Relationship Id="rId25" Type="http://schemas.openxmlformats.org/officeDocument/2006/relationships/slideLayout" Target="../slideLayouts/slideLayout71.xml"/><Relationship Id="rId33" Type="http://schemas.openxmlformats.org/officeDocument/2006/relationships/slideLayout" Target="../slideLayouts/slideLayout79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20" Type="http://schemas.openxmlformats.org/officeDocument/2006/relationships/slideLayout" Target="../slideLayouts/slideLayout66.xml"/><Relationship Id="rId29" Type="http://schemas.openxmlformats.org/officeDocument/2006/relationships/slideLayout" Target="../slideLayouts/slideLayout75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24" Type="http://schemas.openxmlformats.org/officeDocument/2006/relationships/slideLayout" Target="../slideLayouts/slideLayout70.xml"/><Relationship Id="rId32" Type="http://schemas.openxmlformats.org/officeDocument/2006/relationships/slideLayout" Target="../slideLayouts/slideLayout78.xml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23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74.xml"/><Relationship Id="rId36" Type="http://schemas.openxmlformats.org/officeDocument/2006/relationships/theme" Target="../theme/theme4.xml"/><Relationship Id="rId10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65.xml"/><Relationship Id="rId31" Type="http://schemas.openxmlformats.org/officeDocument/2006/relationships/slideLayout" Target="../slideLayouts/slideLayout77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Relationship Id="rId22" Type="http://schemas.openxmlformats.org/officeDocument/2006/relationships/slideLayout" Target="../slideLayouts/slideLayout68.xml"/><Relationship Id="rId27" Type="http://schemas.openxmlformats.org/officeDocument/2006/relationships/slideLayout" Target="../slideLayouts/slideLayout73.xml"/><Relationship Id="rId30" Type="http://schemas.openxmlformats.org/officeDocument/2006/relationships/slideLayout" Target="../slideLayouts/slideLayout76.xml"/><Relationship Id="rId35" Type="http://schemas.openxmlformats.org/officeDocument/2006/relationships/slideLayout" Target="../slideLayouts/slideLayout81.xml"/><Relationship Id="rId8" Type="http://schemas.openxmlformats.org/officeDocument/2006/relationships/slideLayout" Target="../slideLayouts/slideLayout54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4.xml"/><Relationship Id="rId18" Type="http://schemas.openxmlformats.org/officeDocument/2006/relationships/slideLayout" Target="../slideLayouts/slideLayout99.xml"/><Relationship Id="rId26" Type="http://schemas.openxmlformats.org/officeDocument/2006/relationships/slideLayout" Target="../slideLayouts/slideLayout107.xml"/><Relationship Id="rId39" Type="http://schemas.openxmlformats.org/officeDocument/2006/relationships/slideLayout" Target="../slideLayouts/slideLayout120.xml"/><Relationship Id="rId21" Type="http://schemas.openxmlformats.org/officeDocument/2006/relationships/slideLayout" Target="../slideLayouts/slideLayout102.xml"/><Relationship Id="rId34" Type="http://schemas.openxmlformats.org/officeDocument/2006/relationships/slideLayout" Target="../slideLayouts/slideLayout115.xml"/><Relationship Id="rId42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88.xml"/><Relationship Id="rId2" Type="http://schemas.openxmlformats.org/officeDocument/2006/relationships/slideLayout" Target="../slideLayouts/slideLayout83.xml"/><Relationship Id="rId16" Type="http://schemas.openxmlformats.org/officeDocument/2006/relationships/slideLayout" Target="../slideLayouts/slideLayout97.xml"/><Relationship Id="rId29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24" Type="http://schemas.openxmlformats.org/officeDocument/2006/relationships/slideLayout" Target="../slideLayouts/slideLayout105.xml"/><Relationship Id="rId32" Type="http://schemas.openxmlformats.org/officeDocument/2006/relationships/slideLayout" Target="../slideLayouts/slideLayout113.xml"/><Relationship Id="rId37" Type="http://schemas.openxmlformats.org/officeDocument/2006/relationships/slideLayout" Target="../slideLayouts/slideLayout118.xml"/><Relationship Id="rId40" Type="http://schemas.openxmlformats.org/officeDocument/2006/relationships/slideLayout" Target="../slideLayouts/slideLayout121.xml"/><Relationship Id="rId45" Type="http://schemas.openxmlformats.org/officeDocument/2006/relationships/image" Target="../media/image6.png"/><Relationship Id="rId5" Type="http://schemas.openxmlformats.org/officeDocument/2006/relationships/slideLayout" Target="../slideLayouts/slideLayout86.xml"/><Relationship Id="rId15" Type="http://schemas.openxmlformats.org/officeDocument/2006/relationships/slideLayout" Target="../slideLayouts/slideLayout96.xml"/><Relationship Id="rId23" Type="http://schemas.openxmlformats.org/officeDocument/2006/relationships/slideLayout" Target="../slideLayouts/slideLayout104.xml"/><Relationship Id="rId28" Type="http://schemas.openxmlformats.org/officeDocument/2006/relationships/slideLayout" Target="../slideLayouts/slideLayout109.xml"/><Relationship Id="rId36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91.xml"/><Relationship Id="rId19" Type="http://schemas.openxmlformats.org/officeDocument/2006/relationships/slideLayout" Target="../slideLayouts/slideLayout100.xml"/><Relationship Id="rId31" Type="http://schemas.openxmlformats.org/officeDocument/2006/relationships/slideLayout" Target="../slideLayouts/slideLayout112.xml"/><Relationship Id="rId44" Type="http://schemas.openxmlformats.org/officeDocument/2006/relationships/theme" Target="../theme/theme5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Relationship Id="rId14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103.xml"/><Relationship Id="rId27" Type="http://schemas.openxmlformats.org/officeDocument/2006/relationships/slideLayout" Target="../slideLayouts/slideLayout108.xml"/><Relationship Id="rId30" Type="http://schemas.openxmlformats.org/officeDocument/2006/relationships/slideLayout" Target="../slideLayouts/slideLayout111.xml"/><Relationship Id="rId35" Type="http://schemas.openxmlformats.org/officeDocument/2006/relationships/slideLayout" Target="../slideLayouts/slideLayout116.xml"/><Relationship Id="rId43" Type="http://schemas.openxmlformats.org/officeDocument/2006/relationships/slideLayout" Target="../slideLayouts/slideLayout124.xml"/><Relationship Id="rId8" Type="http://schemas.openxmlformats.org/officeDocument/2006/relationships/slideLayout" Target="../slideLayouts/slideLayout89.xml"/><Relationship Id="rId3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93.xml"/><Relationship Id="rId17" Type="http://schemas.openxmlformats.org/officeDocument/2006/relationships/slideLayout" Target="../slideLayouts/slideLayout98.xml"/><Relationship Id="rId25" Type="http://schemas.openxmlformats.org/officeDocument/2006/relationships/slideLayout" Target="../slideLayouts/slideLayout106.xml"/><Relationship Id="rId33" Type="http://schemas.openxmlformats.org/officeDocument/2006/relationships/slideLayout" Target="../slideLayouts/slideLayout114.xml"/><Relationship Id="rId38" Type="http://schemas.openxmlformats.org/officeDocument/2006/relationships/slideLayout" Target="../slideLayouts/slideLayout119.xml"/><Relationship Id="rId20" Type="http://schemas.openxmlformats.org/officeDocument/2006/relationships/slideLayout" Target="../slideLayouts/slideLayout101.xml"/><Relationship Id="rId4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12192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01600"/>
            <a:ext cx="824653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410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hape 71"/>
          <p:cNvSpPr txBox="1">
            <a:spLocks noChangeArrowheads="1"/>
          </p:cNvSpPr>
          <p:nvPr userDrawn="1"/>
        </p:nvSpPr>
        <p:spPr bwMode="auto">
          <a:xfrm>
            <a:off x="4165600" y="641667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SzPct val="25000"/>
              <a:defRPr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sym typeface="Cambria" pitchFamily="18" charset="0"/>
              </a:rPr>
              <a:t>Private and Confidential</a:t>
            </a:r>
          </a:p>
        </p:txBody>
      </p:sp>
      <p:sp>
        <p:nvSpPr>
          <p:cNvPr id="10" name="Shape 72"/>
          <p:cNvSpPr txBox="1">
            <a:spLocks noChangeArrowheads="1"/>
          </p:cNvSpPr>
          <p:nvPr userDrawn="1"/>
        </p:nvSpPr>
        <p:spPr bwMode="auto">
          <a:xfrm>
            <a:off x="8839200" y="64166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SzPct val="25000"/>
              <a:defRPr/>
            </a:pPr>
            <a:fld id="{62E6E112-37FD-4A3B-918D-AC2420F956D5}" type="slidenum">
              <a:rPr lang="en-US" sz="1100">
                <a:solidFill>
                  <a:srgbClr val="000000"/>
                </a:solidFill>
                <a:latin typeface="Arial" panose="020B0604020202020204" pitchFamily="34" charset="0"/>
                <a:sym typeface="Cambria" panose="02040503050406030204" pitchFamily="18" charset="0"/>
              </a:rPr>
              <a:pPr algn="r" eaLnBrk="1" hangingPunct="1">
                <a:buSzPct val="25000"/>
                <a:defRPr/>
              </a:pPr>
              <a:t>‹#›</a:t>
            </a:fld>
            <a:endParaRPr lang="en-US" sz="1100" dirty="0">
              <a:solidFill>
                <a:srgbClr val="000000"/>
              </a:solidFill>
              <a:latin typeface="Arial" panose="020B0604020202020204" pitchFamily="34" charset="0"/>
              <a:sym typeface="Cambria" panose="02040503050406030204" pitchFamily="18" charset="0"/>
            </a:endParaRPr>
          </a:p>
        </p:txBody>
      </p:sp>
      <p:pic>
        <p:nvPicPr>
          <p:cNvPr id="3" name="Picture 2" descr="A picture containing symbol, font, logo, graphics&#10;&#10;Description automatically generated">
            <a:extLst>
              <a:ext uri="{FF2B5EF4-FFF2-40B4-BE49-F238E27FC236}">
                <a16:creationId xmlns:a16="http://schemas.microsoft.com/office/drawing/2014/main" id="{F62BECF1-31EC-B7F6-10B1-47805F17872A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11177155" y="101600"/>
            <a:ext cx="810490" cy="8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9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782" r:id="rId18"/>
    <p:sldLayoutId id="2147483783" r:id="rId19"/>
  </p:sldLayoutIdLst>
  <p:transition>
    <p:wipe dir="u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84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  <a:endParaRPr lang="en-I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05C2C8C-1DC0-4A67-BF9F-74B3A0414295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789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12192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01600"/>
            <a:ext cx="824653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717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charset="0"/>
                <a:sym typeface="Arial"/>
                <a:rtl val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7174" name="Picture 11" descr="120616---Final-Logo-Transparent.png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67" y="0"/>
            <a:ext cx="103293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hape 71"/>
          <p:cNvSpPr txBox="1">
            <a:spLocks noChangeArrowheads="1"/>
          </p:cNvSpPr>
          <p:nvPr userDrawn="1"/>
        </p:nvSpPr>
        <p:spPr bwMode="auto">
          <a:xfrm>
            <a:off x="4165600" y="641667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SzPct val="25000"/>
              <a:defRPr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sym typeface="Cambria" pitchFamily="18" charset="0"/>
              </a:rPr>
              <a:t>Private and Confidential</a:t>
            </a:r>
          </a:p>
        </p:txBody>
      </p:sp>
      <p:sp>
        <p:nvSpPr>
          <p:cNvPr id="14" name="Shape 72"/>
          <p:cNvSpPr txBox="1">
            <a:spLocks noChangeArrowheads="1"/>
          </p:cNvSpPr>
          <p:nvPr userDrawn="1"/>
        </p:nvSpPr>
        <p:spPr bwMode="auto">
          <a:xfrm>
            <a:off x="8839200" y="64166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SzPct val="25000"/>
              <a:defRPr/>
            </a:pPr>
            <a:fld id="{A3E5A86D-8442-41FC-8572-26E1A76CD4FE}" type="slidenum">
              <a:rPr lang="en-US" sz="1100">
                <a:solidFill>
                  <a:srgbClr val="000000"/>
                </a:solidFill>
                <a:latin typeface="Arial" panose="020B0604020202020204" pitchFamily="34" charset="0"/>
                <a:sym typeface="Cambria" panose="02040503050406030204" pitchFamily="18" charset="0"/>
              </a:rPr>
              <a:pPr algn="r" eaLnBrk="1" hangingPunct="1">
                <a:buSzPct val="25000"/>
                <a:defRPr/>
              </a:pPr>
              <a:t>‹#›</a:t>
            </a:fld>
            <a:endParaRPr lang="en-US" sz="1100" dirty="0">
              <a:solidFill>
                <a:srgbClr val="000000"/>
              </a:solidFill>
              <a:latin typeface="Arial" panose="020B0604020202020204" pitchFamily="34" charset="0"/>
              <a:sym typeface="Cambria" panose="02040503050406030204" pitchFamily="18" charset="0"/>
            </a:endParaRPr>
          </a:p>
        </p:txBody>
      </p:sp>
    </p:spTree>
    <p:custDataLst>
      <p:tags r:id="rId17"/>
    </p:custDataLst>
    <p:extLst>
      <p:ext uri="{BB962C8B-B14F-4D97-AF65-F5344CB8AC3E}">
        <p14:creationId xmlns:p14="http://schemas.microsoft.com/office/powerpoint/2010/main" val="159293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</p:sldLayoutIdLst>
  <p:transition>
    <p:wipe dir="u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0EC9C-7AA6-034B-8A74-39E46AF9908C}"/>
              </a:ext>
            </a:extLst>
          </p:cNvPr>
          <p:cNvSpPr txBox="1"/>
          <p:nvPr userDrawn="1"/>
        </p:nvSpPr>
        <p:spPr>
          <a:xfrm>
            <a:off x="11829114" y="305271"/>
            <a:ext cx="304726" cy="40009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000" b="0" i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/>
              <a:t>‹#›</a:t>
            </a:fld>
            <a:r>
              <a:rPr lang="id-ID" sz="1000" b="1" i="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4212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  <p:sldLayoutId id="2147483846" r:id="rId18"/>
    <p:sldLayoutId id="2147483847" r:id="rId19"/>
    <p:sldLayoutId id="2147483848" r:id="rId20"/>
    <p:sldLayoutId id="2147483849" r:id="rId21"/>
    <p:sldLayoutId id="2147483850" r:id="rId22"/>
    <p:sldLayoutId id="2147483851" r:id="rId23"/>
    <p:sldLayoutId id="2147483852" r:id="rId24"/>
    <p:sldLayoutId id="2147483853" r:id="rId25"/>
    <p:sldLayoutId id="2147483854" r:id="rId26"/>
    <p:sldLayoutId id="2147483855" r:id="rId27"/>
    <p:sldLayoutId id="2147483856" r:id="rId28"/>
    <p:sldLayoutId id="2147483857" r:id="rId29"/>
    <p:sldLayoutId id="2147483858" r:id="rId30"/>
    <p:sldLayoutId id="2147483859" r:id="rId31"/>
    <p:sldLayoutId id="2147483860" r:id="rId32"/>
    <p:sldLayoutId id="2147483861" r:id="rId33"/>
    <p:sldLayoutId id="2147483862" r:id="rId34"/>
    <p:sldLayoutId id="2147483863" r:id="rId35"/>
  </p:sldLayoutIdLst>
  <p:hf hdr="0" ftr="0" dt="0"/>
  <p:txStyles>
    <p:titleStyle>
      <a:lvl1pPr algn="l" defTabSz="914172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17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2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2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7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3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9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2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9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4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1B327-5574-4F7A-B7C1-C95E4F83E855}"/>
              </a:ext>
            </a:extLst>
          </p:cNvPr>
          <p:cNvSpPr txBox="1"/>
          <p:nvPr userDrawn="1"/>
        </p:nvSpPr>
        <p:spPr>
          <a:xfrm>
            <a:off x="11829114" y="305271"/>
            <a:ext cx="304726" cy="40009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000" b="0" i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/>
              <a:t>‹#›</a:t>
            </a:fld>
            <a:r>
              <a:rPr lang="id-ID" sz="1000" b="1" i="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8B9727-1190-4659-BFAC-9DCDC9890DBC}"/>
              </a:ext>
            </a:extLst>
          </p:cNvPr>
          <p:cNvPicPr>
            <a:picLocks noChangeAspect="1"/>
          </p:cNvPicPr>
          <p:nvPr userDrawn="1"/>
        </p:nvPicPr>
        <p:blipFill>
          <a:blip r:embed="rId45"/>
          <a:srcRect/>
          <a:stretch/>
        </p:blipFill>
        <p:spPr>
          <a:xfrm>
            <a:off x="10177810" y="497975"/>
            <a:ext cx="1738562" cy="53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  <p:sldLayoutId id="2147483663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microsoft.com/office/2007/relationships/hdphoto" Target="../media/hdphoto6.wdp"/><Relationship Id="rId18" Type="http://schemas.openxmlformats.org/officeDocument/2006/relationships/image" Target="../media/image22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9.png"/><Relationship Id="rId17" Type="http://schemas.microsoft.com/office/2007/relationships/hdphoto" Target="../media/hdphoto8.wdp"/><Relationship Id="rId2" Type="http://schemas.openxmlformats.org/officeDocument/2006/relationships/image" Target="../media/image14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95.xml"/><Relationship Id="rId6" Type="http://schemas.openxmlformats.org/officeDocument/2006/relationships/image" Target="../media/image16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18.png"/><Relationship Id="rId19" Type="http://schemas.microsoft.com/office/2007/relationships/hdphoto" Target="../media/hdphoto9.wdp"/><Relationship Id="rId4" Type="http://schemas.openxmlformats.org/officeDocument/2006/relationships/image" Target="../media/image15.png"/><Relationship Id="rId9" Type="http://schemas.microsoft.com/office/2007/relationships/hdphoto" Target="../media/hdphoto4.wdp"/><Relationship Id="rId1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sap.com/2018/02/07/a-deeper-look-into-saps-bi-and-analytics-strategy/" TargetMode="External"/><Relationship Id="rId1" Type="http://schemas.openxmlformats.org/officeDocument/2006/relationships/slideLayout" Target="../slideLayouts/slideLayout9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blogs.sap.com/2019/11/08/currency-conversion-in-sap-analytics-cloud-planning-and-sap-bpc/" TargetMode="External"/><Relationship Id="rId1" Type="http://schemas.openxmlformats.org/officeDocument/2006/relationships/slideLayout" Target="../slideLayouts/slideLayout9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blogs.sap.com/2018/04/24/predictive-modeling-in-sap-analytics-cloud-asug-asug_bi-webcast-recap-and-qa/" TargetMode="External"/><Relationship Id="rId1" Type="http://schemas.openxmlformats.org/officeDocument/2006/relationships/slideLayout" Target="../slideLayouts/slideLayout95.xml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tif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tif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sap.com/2016/11/18/sap-businessobjects-cloud-content/" TargetMode="External"/><Relationship Id="rId1" Type="http://schemas.openxmlformats.org/officeDocument/2006/relationships/slideLayout" Target="../slideLayouts/slideLayout9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blogs.sap.com/2016/11/18/sap-businessobjects-cloud-content/" TargetMode="External"/><Relationship Id="rId1" Type="http://schemas.openxmlformats.org/officeDocument/2006/relationships/slideLayout" Target="../slideLayouts/slideLayout9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blogs.sap.com/2016/11/18/sap-businessobjects-cloud-content/" TargetMode="External"/><Relationship Id="rId1" Type="http://schemas.openxmlformats.org/officeDocument/2006/relationships/slideLayout" Target="../slideLayouts/slideLayout9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blogs.sap.com/2016/11/18/sap-businessobjects-cloud-content/" TargetMode="External"/><Relationship Id="rId1" Type="http://schemas.openxmlformats.org/officeDocument/2006/relationships/slideLayout" Target="../slideLayouts/slideLayout9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help.sap.com/doc/00f68c2e08b941f081002fd3691d86a7/2020.12/en-US/1fb1f4ce92f44fc983debc25ac1f2cc9.html" TargetMode="External"/><Relationship Id="rId13" Type="http://schemas.openxmlformats.org/officeDocument/2006/relationships/hyperlink" Target="https://blogs.sap.com/2019/06/24/webinar-summary-sap-bi-roadmap-update-with-saps-patrick-sims/" TargetMode="External"/><Relationship Id="rId3" Type="http://schemas.openxmlformats.org/officeDocument/2006/relationships/hyperlink" Target="https://roadmaps.sap.com/board?range=CURRENT-LAST&amp;PRODUCT=67838200100800006884#Q2%202020" TargetMode="External"/><Relationship Id="rId7" Type="http://schemas.openxmlformats.org/officeDocument/2006/relationships/hyperlink" Target="https://www.youtube.com/@AnalyticsSolutionsfromSAP" TargetMode="External"/><Relationship Id="rId12" Type="http://schemas.openxmlformats.org/officeDocument/2006/relationships/hyperlink" Target="https://www.sapanalytics.cloud/try-for-free/" TargetMode="External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95.xml"/><Relationship Id="rId6" Type="http://schemas.openxmlformats.org/officeDocument/2006/relationships/hyperlink" Target="https://assets.sapanalytics.cloud/production/help/help-2020.12/en/1fb1f4ce92f44fc983debc25ac1f2cc9.html?css=https://sactrial-saceu10-ynk5zdd6eex0s13n9nzqfop5.eu10.hanacloudservices.cloud.sap/sap/fpa/services/rest/epm/feature/css?tenant%3D1R" TargetMode="External"/><Relationship Id="rId11" Type="http://schemas.openxmlformats.org/officeDocument/2006/relationships/hyperlink" Target="https://www.sapanalytics.cloud/plans/" TargetMode="External"/><Relationship Id="rId5" Type="http://schemas.openxmlformats.org/officeDocument/2006/relationships/hyperlink" Target="https://www.sapanalytics.cloud/learning/webinars/" TargetMode="External"/><Relationship Id="rId10" Type="http://schemas.openxmlformats.org/officeDocument/2006/relationships/hyperlink" Target="https://www.sapanalytics.cloud/guided_playlists/connection-administration/" TargetMode="External"/><Relationship Id="rId4" Type="http://schemas.openxmlformats.org/officeDocument/2006/relationships/hyperlink" Target="https://help.sap.com/viewer/product/SAP_ANALYTICS_CLOUD/release/en-US" TargetMode="External"/><Relationship Id="rId9" Type="http://schemas.openxmlformats.org/officeDocument/2006/relationships/hyperlink" Target="https://www.youtube.com/watch?v=TGl7b1B5TeI&amp;list=PLcxqFaocb9WJ8g8TZPsHQIEcSjKW9F0I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0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4.JPG"/><Relationship Id="rId7" Type="http://schemas.openxmlformats.org/officeDocument/2006/relationships/hyperlink" Target="https://www.anubhavtrainings.com/analytics-cloud-training" TargetMode="External"/><Relationship Id="rId2" Type="http://schemas.openxmlformats.org/officeDocument/2006/relationships/hyperlink" Target="https://training.sap.com/course/CER006" TargetMode="External"/><Relationship Id="rId1" Type="http://schemas.openxmlformats.org/officeDocument/2006/relationships/slideLayout" Target="../slideLayouts/slideLayout95.xml"/><Relationship Id="rId6" Type="http://schemas.openxmlformats.org/officeDocument/2006/relationships/image" Target="../media/image46.png"/><Relationship Id="rId5" Type="http://schemas.microsoft.com/office/2007/relationships/hdphoto" Target="../media/hdphoto10.wdp"/><Relationship Id="rId4" Type="http://schemas.openxmlformats.org/officeDocument/2006/relationships/image" Target="../media/image45.png"/><Relationship Id="rId9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github.com/samui5/saccorptraining/blob/master/day%201/covid19_spread.xlsx" TargetMode="External"/><Relationship Id="rId1" Type="http://schemas.openxmlformats.org/officeDocument/2006/relationships/slideLayout" Target="../slideLayouts/slideLayout9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8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jpeg"/><Relationship Id="rId3" Type="http://schemas.openxmlformats.org/officeDocument/2006/relationships/image" Target="../media/image51.jpeg"/><Relationship Id="rId7" Type="http://schemas.openxmlformats.org/officeDocument/2006/relationships/image" Target="../media/image55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1.xml"/><Relationship Id="rId6" Type="http://schemas.openxmlformats.org/officeDocument/2006/relationships/image" Target="../media/image54.tiff"/><Relationship Id="rId5" Type="http://schemas.openxmlformats.org/officeDocument/2006/relationships/image" Target="../media/image53.tiff"/><Relationship Id="rId4" Type="http://schemas.openxmlformats.org/officeDocument/2006/relationships/image" Target="../media/image52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loudplatform.sap.com/" TargetMode="External"/><Relationship Id="rId1" Type="http://schemas.openxmlformats.org/officeDocument/2006/relationships/slideLayout" Target="../slideLayouts/slideLayout9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sap.com/doc/aa1ccd10da6c4337aa737df2ead1855b/Cloud/en-US/3b642f68227b4b1398d2ce1a5351389a.html" TargetMode="External"/><Relationship Id="rId1" Type="http://schemas.openxmlformats.org/officeDocument/2006/relationships/slideLayout" Target="../slideLayouts/slideLayout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8" y="1"/>
            <a:ext cx="12190412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1588" y="1"/>
            <a:ext cx="12190411" cy="6858000"/>
          </a:xfrm>
          <a:prstGeom prst="rect">
            <a:avLst/>
          </a:prstGeom>
          <a:gradFill flip="none" rotWithShape="1">
            <a:gsLst>
              <a:gs pos="2000">
                <a:srgbClr val="25B6C2">
                  <a:alpha val="20000"/>
                </a:srgbClr>
              </a:gs>
              <a:gs pos="100000">
                <a:srgbClr val="0692DB">
                  <a:alpha val="64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16E509-7677-6B46-8B3B-A2FD45DA050D}"/>
              </a:ext>
            </a:extLst>
          </p:cNvPr>
          <p:cNvSpPr/>
          <p:nvPr/>
        </p:nvSpPr>
        <p:spPr>
          <a:xfrm>
            <a:off x="1587" y="4507667"/>
            <a:ext cx="12190411" cy="16094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FED54B-A0C4-AD45-BC49-272F16D1A13E}"/>
              </a:ext>
            </a:extLst>
          </p:cNvPr>
          <p:cNvSpPr txBox="1"/>
          <p:nvPr/>
        </p:nvSpPr>
        <p:spPr>
          <a:xfrm>
            <a:off x="3018080" y="4813305"/>
            <a:ext cx="818122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217" fontAlgn="base">
              <a:spcBef>
                <a:spcPts val="25"/>
              </a:spcBef>
              <a:spcAft>
                <a:spcPts val="25"/>
              </a:spcAft>
            </a:pPr>
            <a:r>
              <a:rPr lang="en-US" altLang="en-US" sz="3200" b="1" dirty="0">
                <a:solidFill>
                  <a:srgbClr val="000000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SAP Analytics Cloud Training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6FB5FD-D3E3-CE41-828B-9FCCF170BE43}"/>
              </a:ext>
            </a:extLst>
          </p:cNvPr>
          <p:cNvSpPr txBox="1"/>
          <p:nvPr/>
        </p:nvSpPr>
        <p:spPr>
          <a:xfrm>
            <a:off x="3018080" y="5398080"/>
            <a:ext cx="515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19"/>
              </a:spcBef>
              <a:spcAft>
                <a:spcPts val="19"/>
              </a:spcAft>
            </a:pPr>
            <a:r>
              <a:rPr 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Anubhav Oberoy</a:t>
            </a:r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E83CD11F-C67D-18FD-DA21-BAA123114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14" y="4394099"/>
            <a:ext cx="1859441" cy="18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1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WHAT IS HANA AND S/4HANA?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1FE79D-585E-462E-A8BF-D4F8EEF5C6BC}"/>
              </a:ext>
            </a:extLst>
          </p:cNvPr>
          <p:cNvSpPr/>
          <p:nvPr/>
        </p:nvSpPr>
        <p:spPr>
          <a:xfrm>
            <a:off x="0" y="1233996"/>
            <a:ext cx="12192000" cy="63031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HANA – Stands for High Performance Analytical Appliance. It is SAP’s in-memory DB. It keeps all data in RAM. Combination of HW and SW.</a:t>
            </a:r>
          </a:p>
        </p:txBody>
      </p:sp>
    </p:spTree>
    <p:extLst>
      <p:ext uri="{BB962C8B-B14F-4D97-AF65-F5344CB8AC3E}">
        <p14:creationId xmlns:p14="http://schemas.microsoft.com/office/powerpoint/2010/main" val="168865175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HOW DIFFERENT SOLUTIONS WORK?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B56B28-EBC1-43AC-B51D-47AD831970CF}"/>
              </a:ext>
            </a:extLst>
          </p:cNvPr>
          <p:cNvGrpSpPr/>
          <p:nvPr/>
        </p:nvGrpSpPr>
        <p:grpSpPr>
          <a:xfrm>
            <a:off x="303410" y="1422388"/>
            <a:ext cx="11585180" cy="4895918"/>
            <a:chOff x="319596" y="1422388"/>
            <a:chExt cx="11585180" cy="489591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4C835B8-47DD-4E05-B232-87486EB0181C}"/>
                </a:ext>
              </a:extLst>
            </p:cNvPr>
            <p:cNvSpPr/>
            <p:nvPr/>
          </p:nvSpPr>
          <p:spPr>
            <a:xfrm>
              <a:off x="1938739" y="1422388"/>
              <a:ext cx="1782619" cy="62804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Miami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4073E14-81EA-4777-A1DB-DF88D6B50D79}"/>
                </a:ext>
              </a:extLst>
            </p:cNvPr>
            <p:cNvSpPr/>
            <p:nvPr/>
          </p:nvSpPr>
          <p:spPr>
            <a:xfrm>
              <a:off x="1938739" y="2232471"/>
              <a:ext cx="1782619" cy="62804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Santa Clara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294394B-6D3C-40C9-815C-93F27413CD44}"/>
                </a:ext>
              </a:extLst>
            </p:cNvPr>
            <p:cNvSpPr/>
            <p:nvPr/>
          </p:nvSpPr>
          <p:spPr>
            <a:xfrm>
              <a:off x="6293685" y="1422388"/>
              <a:ext cx="1782619" cy="62804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Kings County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0E16350-8FA4-471C-9718-8689F32A69E4}"/>
                </a:ext>
              </a:extLst>
            </p:cNvPr>
            <p:cNvSpPr/>
            <p:nvPr/>
          </p:nvSpPr>
          <p:spPr>
            <a:xfrm>
              <a:off x="6293685" y="2232471"/>
              <a:ext cx="1782619" cy="62804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NYC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4775652-827C-407C-B950-F17B55D77C76}"/>
                </a:ext>
              </a:extLst>
            </p:cNvPr>
            <p:cNvSpPr/>
            <p:nvPr/>
          </p:nvSpPr>
          <p:spPr>
            <a:xfrm>
              <a:off x="4321721" y="2124351"/>
              <a:ext cx="1283855" cy="1071415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ERP</a:t>
              </a:r>
            </a:p>
          </p:txBody>
        </p:sp>
        <p:cxnSp>
          <p:nvCxnSpPr>
            <p:cNvPr id="5" name="Connector: Elbow 4">
              <a:extLst>
                <a:ext uri="{FF2B5EF4-FFF2-40B4-BE49-F238E27FC236}">
                  <a16:creationId xmlns:a16="http://schemas.microsoft.com/office/drawing/2014/main" id="{2A115784-08D8-4E0D-BB7D-4F7D3D208133}"/>
                </a:ext>
              </a:extLst>
            </p:cNvPr>
            <p:cNvCxnSpPr>
              <a:stCxn id="2" idx="3"/>
            </p:cNvCxnSpPr>
            <p:nvPr/>
          </p:nvCxnSpPr>
          <p:spPr>
            <a:xfrm>
              <a:off x="3721358" y="1736413"/>
              <a:ext cx="600363" cy="496058"/>
            </a:xfrm>
            <a:prstGeom prst="bentConnector3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73313701-0486-4E2A-B474-B2BC0A34E008}"/>
                </a:ext>
              </a:extLst>
            </p:cNvPr>
            <p:cNvCxnSpPr>
              <a:stCxn id="6" idx="3"/>
              <a:endCxn id="3" idx="1"/>
            </p:cNvCxnSpPr>
            <p:nvPr/>
          </p:nvCxnSpPr>
          <p:spPr>
            <a:xfrm>
              <a:off x="3721358" y="2546496"/>
              <a:ext cx="600363" cy="113563"/>
            </a:xfrm>
            <a:prstGeom prst="bentConnector3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5650CE07-B7C8-4462-83D9-E888AB1B5482}"/>
                </a:ext>
              </a:extLst>
            </p:cNvPr>
            <p:cNvCxnSpPr>
              <a:stCxn id="7" idx="1"/>
            </p:cNvCxnSpPr>
            <p:nvPr/>
          </p:nvCxnSpPr>
          <p:spPr>
            <a:xfrm rot="10800000" flipV="1">
              <a:off x="5605577" y="1736413"/>
              <a:ext cx="688109" cy="496058"/>
            </a:xfrm>
            <a:prstGeom prst="bentConnector3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18CD72DD-9583-4071-9DAB-3AB07CA3E236}"/>
                </a:ext>
              </a:extLst>
            </p:cNvPr>
            <p:cNvCxnSpPr>
              <a:stCxn id="8" idx="1"/>
              <a:endCxn id="3" idx="3"/>
            </p:cNvCxnSpPr>
            <p:nvPr/>
          </p:nvCxnSpPr>
          <p:spPr>
            <a:xfrm rot="10800000" flipV="1">
              <a:off x="5605577" y="2546495"/>
              <a:ext cx="688109" cy="113563"/>
            </a:xfrm>
            <a:prstGeom prst="bentConnector3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BD5885B-F2F7-4C0F-9D25-D4CD78E768D9}"/>
                </a:ext>
              </a:extLst>
            </p:cNvPr>
            <p:cNvSpPr/>
            <p:nvPr/>
          </p:nvSpPr>
          <p:spPr>
            <a:xfrm>
              <a:off x="9928194" y="2318834"/>
              <a:ext cx="1976582" cy="455322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ORAFIN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8C03BFE-B648-460E-A13B-86B4CC69E328}"/>
                </a:ext>
              </a:extLst>
            </p:cNvPr>
            <p:cNvSpPr/>
            <p:nvPr/>
          </p:nvSpPr>
          <p:spPr>
            <a:xfrm>
              <a:off x="9928194" y="2867027"/>
              <a:ext cx="1976582" cy="4553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BAAN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4DC6554-1DA0-4908-A460-DBD68FAF29A2}"/>
                </a:ext>
              </a:extLst>
            </p:cNvPr>
            <p:cNvSpPr/>
            <p:nvPr/>
          </p:nvSpPr>
          <p:spPr>
            <a:xfrm>
              <a:off x="9928194" y="2860520"/>
              <a:ext cx="1976582" cy="455322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BAAN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136CCA3-89F3-42CE-B092-52F1C339B2A2}"/>
                </a:ext>
              </a:extLst>
            </p:cNvPr>
            <p:cNvSpPr/>
            <p:nvPr/>
          </p:nvSpPr>
          <p:spPr>
            <a:xfrm>
              <a:off x="9928194" y="3405454"/>
              <a:ext cx="1976582" cy="455322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Salesforce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F8CA4C0-CD78-4E7F-AA54-83A21AFEBDCA}"/>
                </a:ext>
              </a:extLst>
            </p:cNvPr>
            <p:cNvSpPr/>
            <p:nvPr/>
          </p:nvSpPr>
          <p:spPr>
            <a:xfrm>
              <a:off x="4963648" y="3914903"/>
              <a:ext cx="2830946" cy="12834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SAP BW</a:t>
              </a:r>
            </a:p>
          </p:txBody>
        </p:sp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D1DFC70C-ED54-41AA-ABB9-7A78E93153B5}"/>
                </a:ext>
              </a:extLst>
            </p:cNvPr>
            <p:cNvSpPr/>
            <p:nvPr/>
          </p:nvSpPr>
          <p:spPr>
            <a:xfrm>
              <a:off x="5125285" y="3195766"/>
              <a:ext cx="147782" cy="706867"/>
            </a:xfrm>
            <a:prstGeom prst="down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85AD6273-9DA6-40BE-B9AA-37CAF49FBE54}"/>
                </a:ext>
              </a:extLst>
            </p:cNvPr>
            <p:cNvSpPr/>
            <p:nvPr/>
          </p:nvSpPr>
          <p:spPr>
            <a:xfrm rot="9151038">
              <a:off x="7515749" y="3506064"/>
              <a:ext cx="2349780" cy="245758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8F28B14-8320-470C-9AC8-AE5DFE107E23}"/>
                </a:ext>
              </a:extLst>
            </p:cNvPr>
            <p:cNvSpPr txBox="1"/>
            <p:nvPr/>
          </p:nvSpPr>
          <p:spPr>
            <a:xfrm>
              <a:off x="5827248" y="3397543"/>
              <a:ext cx="220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ETL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5509230-0BAE-4759-AB2D-5C0AC53F2493}"/>
                </a:ext>
              </a:extLst>
            </p:cNvPr>
            <p:cNvSpPr/>
            <p:nvPr/>
          </p:nvSpPr>
          <p:spPr>
            <a:xfrm>
              <a:off x="319597" y="3509790"/>
              <a:ext cx="2325489" cy="4572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SAPBI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B2A2633-406B-4A89-9F81-AB675932FCBF}"/>
                </a:ext>
              </a:extLst>
            </p:cNvPr>
            <p:cNvSpPr/>
            <p:nvPr/>
          </p:nvSpPr>
          <p:spPr>
            <a:xfrm>
              <a:off x="319597" y="4076390"/>
              <a:ext cx="2325489" cy="4572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SAP BOBJ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16A88CC-7A21-41F0-B016-739315F07021}"/>
                </a:ext>
              </a:extLst>
            </p:cNvPr>
            <p:cNvSpPr/>
            <p:nvPr/>
          </p:nvSpPr>
          <p:spPr>
            <a:xfrm>
              <a:off x="319596" y="4642990"/>
              <a:ext cx="2325489" cy="4572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SAP Lumira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1988BC0-7A74-4E68-A8FE-2A32902A2189}"/>
                </a:ext>
              </a:extLst>
            </p:cNvPr>
            <p:cNvSpPr/>
            <p:nvPr/>
          </p:nvSpPr>
          <p:spPr>
            <a:xfrm>
              <a:off x="319596" y="5290032"/>
              <a:ext cx="2325489" cy="4572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Power BI/ Tableau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68CD7F-B074-4727-B4A1-81444A171C77}"/>
                </a:ext>
              </a:extLst>
            </p:cNvPr>
            <p:cNvSpPr/>
            <p:nvPr/>
          </p:nvSpPr>
          <p:spPr>
            <a:xfrm>
              <a:off x="319596" y="5861106"/>
              <a:ext cx="2325489" cy="4572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SAP Analytics Cloud</a:t>
              </a:r>
            </a:p>
          </p:txBody>
        </p: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95543374-D664-462E-8121-84976AF5E976}"/>
                </a:ext>
              </a:extLst>
            </p:cNvPr>
            <p:cNvCxnSpPr>
              <a:cxnSpLocks/>
              <a:endCxn id="30" idx="3"/>
            </p:cNvCxnSpPr>
            <p:nvPr/>
          </p:nvCxnSpPr>
          <p:spPr>
            <a:xfrm rot="5400000">
              <a:off x="2114468" y="3633071"/>
              <a:ext cx="2987252" cy="1926018"/>
            </a:xfrm>
            <a:prstGeom prst="bentConnector2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04DEFC7E-7031-41EB-B811-823A3E9D6C37}"/>
                </a:ext>
              </a:extLst>
            </p:cNvPr>
            <p:cNvCxnSpPr>
              <a:stCxn id="17" idx="2"/>
            </p:cNvCxnSpPr>
            <p:nvPr/>
          </p:nvCxnSpPr>
          <p:spPr>
            <a:xfrm rot="5400000">
              <a:off x="4015541" y="3827847"/>
              <a:ext cx="993124" cy="3734037"/>
            </a:xfrm>
            <a:prstGeom prst="bentConnector2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5426886-B732-44AA-B724-9950740F026A}"/>
                </a:ext>
              </a:extLst>
            </p:cNvPr>
            <p:cNvSpPr txBox="1"/>
            <p:nvPr/>
          </p:nvSpPr>
          <p:spPr>
            <a:xfrm>
              <a:off x="6575394" y="5374251"/>
              <a:ext cx="3607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OLAP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Online Analytical processing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852472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WHAT IS SAP BW, BOBJ &amp; BPC? </a:t>
            </a:r>
          </a:p>
        </p:txBody>
      </p:sp>
      <p:sp>
        <p:nvSpPr>
          <p:cNvPr id="26" name="Shape 64">
            <a:extLst>
              <a:ext uri="{FF2B5EF4-FFF2-40B4-BE49-F238E27FC236}">
                <a16:creationId xmlns:a16="http://schemas.microsoft.com/office/drawing/2014/main" id="{20FAA543-0C34-4A64-80CC-6B6295F41D28}"/>
              </a:ext>
            </a:extLst>
          </p:cNvPr>
          <p:cNvSpPr/>
          <p:nvPr/>
        </p:nvSpPr>
        <p:spPr>
          <a:xfrm>
            <a:off x="450052" y="1465483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7" name="Shape 64">
            <a:extLst>
              <a:ext uri="{FF2B5EF4-FFF2-40B4-BE49-F238E27FC236}">
                <a16:creationId xmlns:a16="http://schemas.microsoft.com/office/drawing/2014/main" id="{966B1C74-493D-495A-B542-A6CC637CF9AA}"/>
              </a:ext>
            </a:extLst>
          </p:cNvPr>
          <p:cNvSpPr/>
          <p:nvPr/>
        </p:nvSpPr>
        <p:spPr>
          <a:xfrm>
            <a:off x="4199549" y="1465483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8" name="Shape 64">
            <a:extLst>
              <a:ext uri="{FF2B5EF4-FFF2-40B4-BE49-F238E27FC236}">
                <a16:creationId xmlns:a16="http://schemas.microsoft.com/office/drawing/2014/main" id="{87285764-7961-466D-8CDB-3C91C2F4F91C}"/>
              </a:ext>
            </a:extLst>
          </p:cNvPr>
          <p:cNvSpPr/>
          <p:nvPr/>
        </p:nvSpPr>
        <p:spPr>
          <a:xfrm>
            <a:off x="7966624" y="1528290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F7EF86-7E90-45C5-8911-BACCAFDA5332}"/>
              </a:ext>
            </a:extLst>
          </p:cNvPr>
          <p:cNvSpPr/>
          <p:nvPr/>
        </p:nvSpPr>
        <p:spPr>
          <a:xfrm>
            <a:off x="1837670" y="1465483"/>
            <a:ext cx="22273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BW – Business Warehouse system which bring all data together using ETL from different Data sources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F69FFE-6AC6-419D-929C-6BA72BB05F79}"/>
              </a:ext>
            </a:extLst>
          </p:cNvPr>
          <p:cNvSpPr/>
          <p:nvPr/>
        </p:nvSpPr>
        <p:spPr>
          <a:xfrm>
            <a:off x="5677154" y="1865697"/>
            <a:ext cx="1917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All are on-premise solutions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36050B-FB9C-4F49-8485-76257F9557F6}"/>
              </a:ext>
            </a:extLst>
          </p:cNvPr>
          <p:cNvSpPr/>
          <p:nvPr/>
        </p:nvSpPr>
        <p:spPr>
          <a:xfrm>
            <a:off x="9426472" y="1697022"/>
            <a:ext cx="23154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Both Co-exist and depends on Use cases, what does a co. want.</a:t>
            </a:r>
          </a:p>
        </p:txBody>
      </p:sp>
      <p:sp>
        <p:nvSpPr>
          <p:cNvPr id="39" name="Shape 64">
            <a:extLst>
              <a:ext uri="{FF2B5EF4-FFF2-40B4-BE49-F238E27FC236}">
                <a16:creationId xmlns:a16="http://schemas.microsoft.com/office/drawing/2014/main" id="{C6074574-1A15-4412-A980-4217259C1D1F}"/>
              </a:ext>
            </a:extLst>
          </p:cNvPr>
          <p:cNvSpPr/>
          <p:nvPr/>
        </p:nvSpPr>
        <p:spPr>
          <a:xfrm>
            <a:off x="450052" y="3121041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2" name="Shape 64">
            <a:extLst>
              <a:ext uri="{FF2B5EF4-FFF2-40B4-BE49-F238E27FC236}">
                <a16:creationId xmlns:a16="http://schemas.microsoft.com/office/drawing/2014/main" id="{8EB46CF6-E1C2-4355-A089-1328CF63FEB2}"/>
              </a:ext>
            </a:extLst>
          </p:cNvPr>
          <p:cNvSpPr/>
          <p:nvPr/>
        </p:nvSpPr>
        <p:spPr>
          <a:xfrm>
            <a:off x="4199549" y="3121041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3" name="Shape 64">
            <a:extLst>
              <a:ext uri="{FF2B5EF4-FFF2-40B4-BE49-F238E27FC236}">
                <a16:creationId xmlns:a16="http://schemas.microsoft.com/office/drawing/2014/main" id="{4A30DDA0-4F11-4013-A730-E7EC584DCC93}"/>
              </a:ext>
            </a:extLst>
          </p:cNvPr>
          <p:cNvSpPr/>
          <p:nvPr/>
        </p:nvSpPr>
        <p:spPr>
          <a:xfrm>
            <a:off x="7966624" y="3183848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C16000-9D49-42CB-A0C7-49D583B031EC}"/>
              </a:ext>
            </a:extLst>
          </p:cNvPr>
          <p:cNvSpPr/>
          <p:nvPr/>
        </p:nvSpPr>
        <p:spPr>
          <a:xfrm>
            <a:off x="1837670" y="3307473"/>
            <a:ext cx="22273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BOBJ – Data mining and Business Intelligence solution offers BI capabilities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B7CB674-EA04-4877-B763-45D85B4FB7D3}"/>
              </a:ext>
            </a:extLst>
          </p:cNvPr>
          <p:cNvSpPr/>
          <p:nvPr/>
        </p:nvSpPr>
        <p:spPr>
          <a:xfrm>
            <a:off x="5739298" y="3228868"/>
            <a:ext cx="19177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SAC – SAP Analytics Cloud – All-in-One – Cloud Based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546E531-AE49-4FE5-A0AC-BEC0D4B3E488}"/>
              </a:ext>
            </a:extLst>
          </p:cNvPr>
          <p:cNvSpPr/>
          <p:nvPr/>
        </p:nvSpPr>
        <p:spPr>
          <a:xfrm>
            <a:off x="9426472" y="3352580"/>
            <a:ext cx="23154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SAP – 65% world GDP, 300mn active customer, 80k partners</a:t>
            </a:r>
          </a:p>
        </p:txBody>
      </p:sp>
      <p:sp>
        <p:nvSpPr>
          <p:cNvPr id="53" name="Shape 64">
            <a:extLst>
              <a:ext uri="{FF2B5EF4-FFF2-40B4-BE49-F238E27FC236}">
                <a16:creationId xmlns:a16="http://schemas.microsoft.com/office/drawing/2014/main" id="{CA3C2DCD-970A-4C76-A9CA-9C4CF53F22AA}"/>
              </a:ext>
            </a:extLst>
          </p:cNvPr>
          <p:cNvSpPr/>
          <p:nvPr/>
        </p:nvSpPr>
        <p:spPr>
          <a:xfrm>
            <a:off x="450052" y="4776599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4" name="Shape 64">
            <a:extLst>
              <a:ext uri="{FF2B5EF4-FFF2-40B4-BE49-F238E27FC236}">
                <a16:creationId xmlns:a16="http://schemas.microsoft.com/office/drawing/2014/main" id="{B68E50FC-9794-4555-AC9C-E8298C44978C}"/>
              </a:ext>
            </a:extLst>
          </p:cNvPr>
          <p:cNvSpPr/>
          <p:nvPr/>
        </p:nvSpPr>
        <p:spPr>
          <a:xfrm>
            <a:off x="4199549" y="4776599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5" name="Shape 64">
            <a:extLst>
              <a:ext uri="{FF2B5EF4-FFF2-40B4-BE49-F238E27FC236}">
                <a16:creationId xmlns:a16="http://schemas.microsoft.com/office/drawing/2014/main" id="{8C4143EC-A6E0-4A80-ACE7-59BA45BE29EB}"/>
              </a:ext>
            </a:extLst>
          </p:cNvPr>
          <p:cNvSpPr/>
          <p:nvPr/>
        </p:nvSpPr>
        <p:spPr>
          <a:xfrm>
            <a:off x="7966624" y="4839406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F886EA9-8099-41D5-A51B-663EA5E89929}"/>
              </a:ext>
            </a:extLst>
          </p:cNvPr>
          <p:cNvSpPr/>
          <p:nvPr/>
        </p:nvSpPr>
        <p:spPr>
          <a:xfrm>
            <a:off x="1837670" y="4776599"/>
            <a:ext cx="22273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BPC – Business Planning and Consolidation system for Financial, HR, etc. planning scenarios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83C7DAA-CCBC-4D01-8194-022BF85805F4}"/>
              </a:ext>
            </a:extLst>
          </p:cNvPr>
          <p:cNvSpPr/>
          <p:nvPr/>
        </p:nvSpPr>
        <p:spPr>
          <a:xfrm>
            <a:off x="5739298" y="4884426"/>
            <a:ext cx="19177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BI | Predictive | Planning | Application Design | more..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20E49BA-671E-4DED-B1FA-E4EE5CF81FB1}"/>
              </a:ext>
            </a:extLst>
          </p:cNvPr>
          <p:cNvSpPr/>
          <p:nvPr/>
        </p:nvSpPr>
        <p:spPr>
          <a:xfrm>
            <a:off x="9426472" y="5008138"/>
            <a:ext cx="23154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75% beer, 65k jet, 70% oil, 62% chocs, 350Bn per day</a:t>
            </a:r>
          </a:p>
        </p:txBody>
      </p:sp>
      <p:pic>
        <p:nvPicPr>
          <p:cNvPr id="44034" name="Picture 2" descr="Analytics ">
            <a:extLst>
              <a:ext uri="{FF2B5EF4-FFF2-40B4-BE49-F238E27FC236}">
                <a16:creationId xmlns:a16="http://schemas.microsoft.com/office/drawing/2014/main" id="{9F627263-310B-4A27-844F-6DC607C38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92" y="18139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6" name="Picture 4" descr="Analysis ">
            <a:extLst>
              <a:ext uri="{FF2B5EF4-FFF2-40B4-BE49-F238E27FC236}">
                <a16:creationId xmlns:a16="http://schemas.microsoft.com/office/drawing/2014/main" id="{EDE269CD-7A47-4749-BEB0-6139C8519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92" y="352174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8" name="Picture 6" descr="Dashboard ">
            <a:extLst>
              <a:ext uri="{FF2B5EF4-FFF2-40B4-BE49-F238E27FC236}">
                <a16:creationId xmlns:a16="http://schemas.microsoft.com/office/drawing/2014/main" id="{E1C1CFD1-7582-475D-85FE-9630F95E0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92" y="522953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Data processing ">
            <a:extLst>
              <a:ext uri="{FF2B5EF4-FFF2-40B4-BE49-F238E27FC236}">
                <a16:creationId xmlns:a16="http://schemas.microsoft.com/office/drawing/2014/main" id="{D7E34A8E-93AD-4F37-90D3-F4BDAFEB5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061" y="184087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2" name="Picture 10" descr="Data ">
            <a:extLst>
              <a:ext uri="{FF2B5EF4-FFF2-40B4-BE49-F238E27FC236}">
                <a16:creationId xmlns:a16="http://schemas.microsoft.com/office/drawing/2014/main" id="{8BC2841B-5519-407A-9878-076B2AA64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061" y="350126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4" name="Picture 12" descr="Data ">
            <a:extLst>
              <a:ext uri="{FF2B5EF4-FFF2-40B4-BE49-F238E27FC236}">
                <a16:creationId xmlns:a16="http://schemas.microsoft.com/office/drawing/2014/main" id="{97B751A5-4A32-42C1-8C9B-6A7B02A20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061" y="51616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6" name="Picture 14" descr="Monitor ">
            <a:extLst>
              <a:ext uri="{FF2B5EF4-FFF2-40B4-BE49-F238E27FC236}">
                <a16:creationId xmlns:a16="http://schemas.microsoft.com/office/drawing/2014/main" id="{5AB29EB6-63BE-4A3A-9A68-7618FB0C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543" y="186569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8" name="Picture 16" descr="Distributed ">
            <a:extLst>
              <a:ext uri="{FF2B5EF4-FFF2-40B4-BE49-F238E27FC236}">
                <a16:creationId xmlns:a16="http://schemas.microsoft.com/office/drawing/2014/main" id="{400DF34D-9BD2-4EB9-94C9-9B3F3B263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543" y="354761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50" name="Picture 18" descr="Database ">
            <a:extLst>
              <a:ext uri="{FF2B5EF4-FFF2-40B4-BE49-F238E27FC236}">
                <a16:creationId xmlns:a16="http://schemas.microsoft.com/office/drawing/2014/main" id="{594DD6CF-1F3C-44F6-A152-EE1C6B406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543" y="522953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34499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C1A7385-B4AD-4E0E-AF13-D04949F20D04}"/>
              </a:ext>
            </a:extLst>
          </p:cNvPr>
          <p:cNvSpPr/>
          <p:nvPr/>
        </p:nvSpPr>
        <p:spPr>
          <a:xfrm>
            <a:off x="8478078" y="0"/>
            <a:ext cx="92433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WHAT IS SAP ANALYTICS CLOUD?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030CC-EF93-48AB-AD03-1D3DD1D289A7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1120775"/>
            <a:ext cx="6929438" cy="473551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Is a Software-as-a-Service (SaaS) is an independent SAP product. 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It allows Business Users / CIOs/ Decision Makers to take informed and confident decision.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Decision Making = Based on past Data - BI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Confident Decision = Insight (experiences) – Turn into action – ML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SAC enables the intelligent enterprise by providing everyone with insight to make confident decisions and actions immediately. A solution which is</a:t>
            </a:r>
          </a:p>
          <a:p>
            <a:pPr>
              <a:lnSpc>
                <a:spcPct val="120000"/>
              </a:lnSpc>
            </a:pPr>
            <a:r>
              <a:rPr lang="en-US" sz="1800" b="1" dirty="0"/>
              <a:t>Complete – </a:t>
            </a:r>
            <a:r>
              <a:rPr lang="en-US" sz="1800" dirty="0"/>
              <a:t>It’s a single solution for BI, Planning, Prediction and App design</a:t>
            </a:r>
          </a:p>
          <a:p>
            <a:pPr>
              <a:lnSpc>
                <a:spcPct val="120000"/>
              </a:lnSpc>
            </a:pPr>
            <a:r>
              <a:rPr lang="en-US" sz="1800" b="1" dirty="0"/>
              <a:t>Contextual – </a:t>
            </a:r>
            <a:r>
              <a:rPr lang="en-US" sz="1800" dirty="0"/>
              <a:t>Turn our insight to actions in context of data</a:t>
            </a:r>
          </a:p>
          <a:p>
            <a:pPr>
              <a:lnSpc>
                <a:spcPct val="120000"/>
              </a:lnSpc>
            </a:pPr>
            <a:r>
              <a:rPr lang="en-US" sz="1800" b="1" dirty="0"/>
              <a:t>Confident </a:t>
            </a:r>
            <a:r>
              <a:rPr lang="en-US" sz="1800" dirty="0"/>
              <a:t>– usage powerful AL-driven insights w/o any ML knowledge.</a:t>
            </a:r>
            <a:endParaRPr lang="en-US" sz="1800" b="1" dirty="0"/>
          </a:p>
        </p:txBody>
      </p:sp>
      <p:pic>
        <p:nvPicPr>
          <p:cNvPr id="45058" name="Picture 2" descr="Enable SAP Analytics Cloud for Smart Decision Making - LMTEQ">
            <a:extLst>
              <a:ext uri="{FF2B5EF4-FFF2-40B4-BE49-F238E27FC236}">
                <a16:creationId xmlns:a16="http://schemas.microsoft.com/office/drawing/2014/main" id="{47E4AC48-D295-4A1D-B687-123AED3F2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574" y="2287385"/>
            <a:ext cx="4304273" cy="293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14634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352B9A0-B19C-4ADD-90C0-A3D2CCF79327}"/>
              </a:ext>
            </a:extLst>
          </p:cNvPr>
          <p:cNvSpPr/>
          <p:nvPr/>
        </p:nvSpPr>
        <p:spPr>
          <a:xfrm>
            <a:off x="8478078" y="0"/>
            <a:ext cx="92433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HISTORY OF SAP SAC?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57835C3-39FE-47D3-A255-B8F01F6FAC82}"/>
              </a:ext>
            </a:extLst>
          </p:cNvPr>
          <p:cNvSpPr/>
          <p:nvPr/>
        </p:nvSpPr>
        <p:spPr>
          <a:xfrm>
            <a:off x="700551" y="1121291"/>
            <a:ext cx="775855" cy="69203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CBBB1-45F4-4517-8A3D-CC54FBE5DDCB}"/>
              </a:ext>
            </a:extLst>
          </p:cNvPr>
          <p:cNvSpPr txBox="1"/>
          <p:nvPr/>
        </p:nvSpPr>
        <p:spPr>
          <a:xfrm>
            <a:off x="1582625" y="1236479"/>
            <a:ext cx="524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Mid 2013 – Project Orca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43AFF5-057B-45FE-A5BC-72D81E2D9D10}"/>
              </a:ext>
            </a:extLst>
          </p:cNvPr>
          <p:cNvSpPr/>
          <p:nvPr/>
        </p:nvSpPr>
        <p:spPr>
          <a:xfrm>
            <a:off x="700551" y="2215533"/>
            <a:ext cx="775855" cy="69203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8C0417-70FF-46DE-8556-34CD4E2533E9}"/>
              </a:ext>
            </a:extLst>
          </p:cNvPr>
          <p:cNvSpPr txBox="1"/>
          <p:nvPr/>
        </p:nvSpPr>
        <p:spPr>
          <a:xfrm>
            <a:off x="1582625" y="2330719"/>
            <a:ext cx="524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2014 – SAP Cloud for planning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43B8DD-0317-4AE3-8022-4720B1430F07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1088479" y="1813330"/>
            <a:ext cx="0" cy="40220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858AF73-D8D8-4974-BE55-9B63D9F1A74F}"/>
              </a:ext>
            </a:extLst>
          </p:cNvPr>
          <p:cNvSpPr/>
          <p:nvPr/>
        </p:nvSpPr>
        <p:spPr>
          <a:xfrm>
            <a:off x="700551" y="3229568"/>
            <a:ext cx="775855" cy="69203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B157E-9D1A-4645-9F69-A6A06601259A}"/>
              </a:ext>
            </a:extLst>
          </p:cNvPr>
          <p:cNvSpPr txBox="1"/>
          <p:nvPr/>
        </p:nvSpPr>
        <p:spPr>
          <a:xfrm>
            <a:off x="1566569" y="3336252"/>
            <a:ext cx="524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2015 – SAP BOBJ Cloud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8479B3-5BEB-4121-82CF-BDDAC6BF1AA7}"/>
              </a:ext>
            </a:extLst>
          </p:cNvPr>
          <p:cNvCxnSpPr>
            <a:stCxn id="4" idx="4"/>
            <a:endCxn id="12" idx="0"/>
          </p:cNvCxnSpPr>
          <p:nvPr/>
        </p:nvCxnSpPr>
        <p:spPr>
          <a:xfrm>
            <a:off x="1088479" y="2907572"/>
            <a:ext cx="0" cy="32199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BC897FC-3B6A-4E3A-AFC4-B0B45F54ED96}"/>
              </a:ext>
            </a:extLst>
          </p:cNvPr>
          <p:cNvSpPr/>
          <p:nvPr/>
        </p:nvSpPr>
        <p:spPr>
          <a:xfrm>
            <a:off x="700551" y="4243603"/>
            <a:ext cx="775855" cy="69203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9A5F3F-16F7-477F-9653-809097D52268}"/>
              </a:ext>
            </a:extLst>
          </p:cNvPr>
          <p:cNvCxnSpPr>
            <a:stCxn id="12" idx="4"/>
            <a:endCxn id="16" idx="0"/>
          </p:cNvCxnSpPr>
          <p:nvPr/>
        </p:nvCxnSpPr>
        <p:spPr>
          <a:xfrm>
            <a:off x="1088479" y="3921607"/>
            <a:ext cx="0" cy="32199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A91C2AE-8DB9-4BBE-9B7B-FCD995550766}"/>
              </a:ext>
            </a:extLst>
          </p:cNvPr>
          <p:cNvSpPr txBox="1"/>
          <p:nvPr/>
        </p:nvSpPr>
        <p:spPr>
          <a:xfrm>
            <a:off x="1647280" y="4339897"/>
            <a:ext cx="454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2017 – SAP Cloud for Analytics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69153AB-0C9F-4176-85CF-824C95496248}"/>
              </a:ext>
            </a:extLst>
          </p:cNvPr>
          <p:cNvSpPr/>
          <p:nvPr/>
        </p:nvSpPr>
        <p:spPr>
          <a:xfrm>
            <a:off x="700550" y="5236237"/>
            <a:ext cx="775855" cy="69203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93C999-B2A7-4CB9-A81F-508DBE46E606}"/>
              </a:ext>
            </a:extLst>
          </p:cNvPr>
          <p:cNvCxnSpPr/>
          <p:nvPr/>
        </p:nvCxnSpPr>
        <p:spPr>
          <a:xfrm>
            <a:off x="1088477" y="4914241"/>
            <a:ext cx="0" cy="32199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6E42A1E-A8CF-45D6-A9FA-8CC15DBC415D}"/>
              </a:ext>
            </a:extLst>
          </p:cNvPr>
          <p:cNvSpPr txBox="1"/>
          <p:nvPr/>
        </p:nvSpPr>
        <p:spPr>
          <a:xfrm>
            <a:off x="1647280" y="5262057"/>
            <a:ext cx="524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2019 – SAP Analytics Cloud</a:t>
            </a:r>
          </a:p>
        </p:txBody>
      </p:sp>
      <p:pic>
        <p:nvPicPr>
          <p:cNvPr id="41986" name="Picture 2" descr="SAP Analytics Cloud | End-to-End Analytics Platform- AstuteOne">
            <a:extLst>
              <a:ext uri="{FF2B5EF4-FFF2-40B4-BE49-F238E27FC236}">
                <a16:creationId xmlns:a16="http://schemas.microsoft.com/office/drawing/2014/main" id="{0E5D48E1-76D4-4CE8-A386-F0D2ADA80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307" y="1412903"/>
            <a:ext cx="6635725" cy="384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23497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0F37FE-D749-4554-94F6-5BC5BE4E9DF9}"/>
              </a:ext>
            </a:extLst>
          </p:cNvPr>
          <p:cNvSpPr/>
          <p:nvPr/>
        </p:nvSpPr>
        <p:spPr>
          <a:xfrm>
            <a:off x="8478078" y="0"/>
            <a:ext cx="92433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SAC STRATEGY - PRINCIPLES OF CONVERGENCE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20B15F-5224-42D9-8584-AB5EB6F9D96B}"/>
              </a:ext>
            </a:extLst>
          </p:cNvPr>
          <p:cNvSpPr txBox="1"/>
          <p:nvPr/>
        </p:nvSpPr>
        <p:spPr>
          <a:xfrm>
            <a:off x="700550" y="1276164"/>
            <a:ext cx="56003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We are converging USE CASES not FEATURES and FUNCTIONS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 Force Migration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Exception: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SAP BOBJ explorer, SAP BOBJ Dashboard – Dec 2020 – ADOBE Flash technology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SAP BOBJ Desktop Intelligence – Dec 2018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46082" name="Picture 2" descr="SAP Analytics Cloud | SAP Analytics Cloud Services">
            <a:extLst>
              <a:ext uri="{FF2B5EF4-FFF2-40B4-BE49-F238E27FC236}">
                <a16:creationId xmlns:a16="http://schemas.microsoft.com/office/drawing/2014/main" id="{E2ADB112-762E-4DF2-9177-ED0D0DAD2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894" y="1909641"/>
            <a:ext cx="6958106" cy="390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49836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7CBBF05-16D8-40E6-B19C-BEE61096A7D8}"/>
              </a:ext>
            </a:extLst>
          </p:cNvPr>
          <p:cNvGrpSpPr/>
          <p:nvPr/>
        </p:nvGrpSpPr>
        <p:grpSpPr>
          <a:xfrm>
            <a:off x="304967" y="1552314"/>
            <a:ext cx="11307025" cy="4475228"/>
            <a:chOff x="722088" y="4001592"/>
            <a:chExt cx="22614050" cy="895045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8B93BB4-DABD-4294-A000-B596970E9E9D}"/>
                </a:ext>
              </a:extLst>
            </p:cNvPr>
            <p:cNvGrpSpPr/>
            <p:nvPr/>
          </p:nvGrpSpPr>
          <p:grpSpPr>
            <a:xfrm>
              <a:off x="9759610" y="4099554"/>
              <a:ext cx="3889426" cy="3432425"/>
              <a:chOff x="9421091" y="3620823"/>
              <a:chExt cx="4382227" cy="3867323"/>
            </a:xfrm>
            <a:solidFill>
              <a:schemeClr val="accent1"/>
            </a:solidFill>
          </p:grpSpPr>
          <p:sp>
            <p:nvSpPr>
              <p:cNvPr id="45" name="Rounded Rectangle 31">
                <a:extLst>
                  <a:ext uri="{FF2B5EF4-FFF2-40B4-BE49-F238E27FC236}">
                    <a16:creationId xmlns:a16="http://schemas.microsoft.com/office/drawing/2014/main" id="{ED494145-1269-4917-A3B8-9AB0EEEBDF36}"/>
                  </a:ext>
                </a:extLst>
              </p:cNvPr>
              <p:cNvSpPr/>
              <p:nvPr/>
            </p:nvSpPr>
            <p:spPr>
              <a:xfrm>
                <a:off x="9935995" y="3620823"/>
                <a:ext cx="3867323" cy="3867323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/>
                <a:endParaRPr 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riangle 32">
                <a:extLst>
                  <a:ext uri="{FF2B5EF4-FFF2-40B4-BE49-F238E27FC236}">
                    <a16:creationId xmlns:a16="http://schemas.microsoft.com/office/drawing/2014/main" id="{135C0396-8EBC-43B2-9E33-318E9990D1C8}"/>
                  </a:ext>
                </a:extLst>
              </p:cNvPr>
              <p:cNvSpPr/>
              <p:nvPr/>
            </p:nvSpPr>
            <p:spPr>
              <a:xfrm rot="16200000">
                <a:off x="9359023" y="4519579"/>
                <a:ext cx="899992" cy="775855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/>
                <a:endParaRPr 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5BF1B9A-99E3-4389-BC4C-A7BBEF730BDD}"/>
                </a:ext>
              </a:extLst>
            </p:cNvPr>
            <p:cNvGrpSpPr/>
            <p:nvPr/>
          </p:nvGrpSpPr>
          <p:grpSpPr>
            <a:xfrm>
              <a:off x="12882596" y="5815766"/>
              <a:ext cx="3927614" cy="3432425"/>
              <a:chOff x="12939768" y="5554484"/>
              <a:chExt cx="4425253" cy="3867323"/>
            </a:xfrm>
          </p:grpSpPr>
          <p:sp>
            <p:nvSpPr>
              <p:cNvPr id="43" name="Rounded Rectangle 34">
                <a:extLst>
                  <a:ext uri="{FF2B5EF4-FFF2-40B4-BE49-F238E27FC236}">
                    <a16:creationId xmlns:a16="http://schemas.microsoft.com/office/drawing/2014/main" id="{5147AD75-668B-4579-8700-7979AEFC98AF}"/>
                  </a:ext>
                </a:extLst>
              </p:cNvPr>
              <p:cNvSpPr/>
              <p:nvPr/>
            </p:nvSpPr>
            <p:spPr>
              <a:xfrm>
                <a:off x="12939768" y="5554484"/>
                <a:ext cx="3867323" cy="3867323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/>
                <a:endParaRPr 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Triangle 35">
                <a:extLst>
                  <a:ext uri="{FF2B5EF4-FFF2-40B4-BE49-F238E27FC236}">
                    <a16:creationId xmlns:a16="http://schemas.microsoft.com/office/drawing/2014/main" id="{8D1BF2A1-D23B-4BA0-B750-81AE82DD0EDD}"/>
                  </a:ext>
                </a:extLst>
              </p:cNvPr>
              <p:cNvSpPr/>
              <p:nvPr/>
            </p:nvSpPr>
            <p:spPr>
              <a:xfrm rot="5400000">
                <a:off x="16527098" y="7100219"/>
                <a:ext cx="899992" cy="775855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/>
                <a:endParaRPr 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09304B8-F4DB-472B-936E-4A6CFF4B0B98}"/>
                </a:ext>
              </a:extLst>
            </p:cNvPr>
            <p:cNvGrpSpPr/>
            <p:nvPr/>
          </p:nvGrpSpPr>
          <p:grpSpPr>
            <a:xfrm>
              <a:off x="7621989" y="6564659"/>
              <a:ext cx="3927615" cy="3432425"/>
              <a:chOff x="7012628" y="6398263"/>
              <a:chExt cx="4425254" cy="3867323"/>
            </a:xfrm>
          </p:grpSpPr>
          <p:sp>
            <p:nvSpPr>
              <p:cNvPr id="39" name="Rounded Rectangle 39">
                <a:extLst>
                  <a:ext uri="{FF2B5EF4-FFF2-40B4-BE49-F238E27FC236}">
                    <a16:creationId xmlns:a16="http://schemas.microsoft.com/office/drawing/2014/main" id="{94397172-95E7-431C-A7E2-16C00C97DF05}"/>
                  </a:ext>
                </a:extLst>
              </p:cNvPr>
              <p:cNvSpPr/>
              <p:nvPr/>
            </p:nvSpPr>
            <p:spPr>
              <a:xfrm>
                <a:off x="7570559" y="6398263"/>
                <a:ext cx="3867323" cy="3867323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/>
                <a:endParaRPr 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Triangle 40">
                <a:extLst>
                  <a:ext uri="{FF2B5EF4-FFF2-40B4-BE49-F238E27FC236}">
                    <a16:creationId xmlns:a16="http://schemas.microsoft.com/office/drawing/2014/main" id="{C81FD9B7-7A67-405E-A504-49EA2A7D2A6D}"/>
                  </a:ext>
                </a:extLst>
              </p:cNvPr>
              <p:cNvSpPr/>
              <p:nvPr/>
            </p:nvSpPr>
            <p:spPr>
              <a:xfrm rot="16200000">
                <a:off x="6950560" y="7943997"/>
                <a:ext cx="899992" cy="775855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/>
                <a:endParaRPr 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AF87E8-1A76-46D2-AB89-EB7DC0AE6146}"/>
                </a:ext>
              </a:extLst>
            </p:cNvPr>
            <p:cNvGrpSpPr/>
            <p:nvPr/>
          </p:nvGrpSpPr>
          <p:grpSpPr>
            <a:xfrm>
              <a:off x="10783164" y="8753223"/>
              <a:ext cx="3938609" cy="3432425"/>
              <a:chOff x="10574332" y="8864124"/>
              <a:chExt cx="4437641" cy="3867323"/>
            </a:xfrm>
          </p:grpSpPr>
          <p:sp>
            <p:nvSpPr>
              <p:cNvPr id="36" name="Rounded Rectangle 48">
                <a:extLst>
                  <a:ext uri="{FF2B5EF4-FFF2-40B4-BE49-F238E27FC236}">
                    <a16:creationId xmlns:a16="http://schemas.microsoft.com/office/drawing/2014/main" id="{DDCD3E2E-CBCA-46A8-8EA2-43AB4ADE5241}"/>
                  </a:ext>
                </a:extLst>
              </p:cNvPr>
              <p:cNvSpPr/>
              <p:nvPr/>
            </p:nvSpPr>
            <p:spPr>
              <a:xfrm>
                <a:off x="10574332" y="8864124"/>
                <a:ext cx="3867323" cy="3867323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/>
                <a:endParaRPr 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Triangle 49">
                <a:extLst>
                  <a:ext uri="{FF2B5EF4-FFF2-40B4-BE49-F238E27FC236}">
                    <a16:creationId xmlns:a16="http://schemas.microsoft.com/office/drawing/2014/main" id="{4C7F822D-2511-4FED-9953-9EA6D0273079}"/>
                  </a:ext>
                </a:extLst>
              </p:cNvPr>
              <p:cNvSpPr/>
              <p:nvPr/>
            </p:nvSpPr>
            <p:spPr>
              <a:xfrm rot="5400000">
                <a:off x="14174050" y="10967540"/>
                <a:ext cx="899992" cy="775855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/>
                <a:endParaRPr lang="en-US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BD98042-91D2-47A5-8EC7-69733589CBB6}"/>
                </a:ext>
              </a:extLst>
            </p:cNvPr>
            <p:cNvSpPr/>
            <p:nvPr/>
          </p:nvSpPr>
          <p:spPr>
            <a:xfrm>
              <a:off x="11062724" y="5085420"/>
              <a:ext cx="1819872" cy="1200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217"/>
              <a:r>
                <a:rPr lang="en-US" sz="3300" dirty="0">
                  <a:solidFill>
                    <a:srgbClr val="FFFFFF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DFD6179-5D52-42BC-B0D7-EE2DC8DE914A}"/>
                </a:ext>
              </a:extLst>
            </p:cNvPr>
            <p:cNvSpPr/>
            <p:nvPr/>
          </p:nvSpPr>
          <p:spPr>
            <a:xfrm>
              <a:off x="13688872" y="6977020"/>
              <a:ext cx="1819872" cy="1200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217"/>
              <a:r>
                <a:rPr lang="en-US" sz="3300" dirty="0">
                  <a:solidFill>
                    <a:srgbClr val="FFFFFF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02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4A23A19-D790-42E3-99D7-8944CC388F25}"/>
                </a:ext>
              </a:extLst>
            </p:cNvPr>
            <p:cNvSpPr/>
            <p:nvPr/>
          </p:nvSpPr>
          <p:spPr>
            <a:xfrm>
              <a:off x="8916592" y="7714860"/>
              <a:ext cx="1819872" cy="1200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217"/>
              <a:r>
                <a:rPr lang="en-US" sz="3300" dirty="0">
                  <a:solidFill>
                    <a:srgbClr val="FFFFFF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04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19424F-5BF4-4AB7-BD39-5BB845419799}"/>
                </a:ext>
              </a:extLst>
            </p:cNvPr>
            <p:cNvSpPr/>
            <p:nvPr/>
          </p:nvSpPr>
          <p:spPr>
            <a:xfrm>
              <a:off x="11633318" y="9954006"/>
              <a:ext cx="1819872" cy="1200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217"/>
              <a:r>
                <a:rPr lang="en-US" sz="3300" dirty="0">
                  <a:solidFill>
                    <a:srgbClr val="FFFFFF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03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3BCE5E7-E9B6-4342-A39D-ED66E8E69E62}"/>
                </a:ext>
              </a:extLst>
            </p:cNvPr>
            <p:cNvGrpSpPr/>
            <p:nvPr/>
          </p:nvGrpSpPr>
          <p:grpSpPr>
            <a:xfrm>
              <a:off x="17121298" y="5921511"/>
              <a:ext cx="6214840" cy="3481992"/>
              <a:chOff x="2181171" y="7352625"/>
              <a:chExt cx="6214840" cy="3481992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5E5C5CF-651A-4796-A152-E9667D96AF07}"/>
                  </a:ext>
                </a:extLst>
              </p:cNvPr>
              <p:cNvSpPr txBox="1"/>
              <p:nvPr/>
            </p:nvSpPr>
            <p:spPr>
              <a:xfrm>
                <a:off x="2269959" y="7352625"/>
                <a:ext cx="5952272" cy="1292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217"/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SAP Lumira 2.x – by 2024</a:t>
                </a:r>
              </a:p>
              <a:p>
                <a:pPr defTabSz="914217"/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After must move to SAC</a:t>
                </a:r>
              </a:p>
            </p:txBody>
          </p:sp>
          <p:sp>
            <p:nvSpPr>
              <p:cNvPr id="35" name="Subtitle 2">
                <a:extLst>
                  <a:ext uri="{FF2B5EF4-FFF2-40B4-BE49-F238E27FC236}">
                    <a16:creationId xmlns:a16="http://schemas.microsoft.com/office/drawing/2014/main" id="{D703056D-6CB5-4362-8F42-B3A1E89E63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1171" y="8645287"/>
                <a:ext cx="6214840" cy="2189330"/>
              </a:xfrm>
              <a:prstGeom prst="rect">
                <a:avLst/>
              </a:prstGeom>
            </p:spPr>
            <p:txBody>
              <a:bodyPr vert="horz" wrap="square" lIns="108717" tIns="54359" rIns="108717" bIns="54359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Dashboard and App Design BOBJ Designer Studio Bex WebApp Designer BOBJ Dashboard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780835A-C993-4130-8E6B-68AC229E17C6}"/>
                </a:ext>
              </a:extLst>
            </p:cNvPr>
            <p:cNvGrpSpPr/>
            <p:nvPr/>
          </p:nvGrpSpPr>
          <p:grpSpPr>
            <a:xfrm>
              <a:off x="15299082" y="9728589"/>
              <a:ext cx="5043758" cy="3223458"/>
              <a:chOff x="2337789" y="7995773"/>
              <a:chExt cx="5043758" cy="3223458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072A40D-8A3E-49C3-83A4-78C0B021818B}"/>
                  </a:ext>
                </a:extLst>
              </p:cNvPr>
              <p:cNvSpPr txBox="1"/>
              <p:nvPr/>
            </p:nvSpPr>
            <p:spPr>
              <a:xfrm>
                <a:off x="2337789" y="7995773"/>
                <a:ext cx="4447372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217"/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Analysis for Office</a:t>
                </a:r>
              </a:p>
            </p:txBody>
          </p:sp>
          <p:sp>
            <p:nvSpPr>
              <p:cNvPr id="33" name="Subtitle 2">
                <a:extLst>
                  <a:ext uri="{FF2B5EF4-FFF2-40B4-BE49-F238E27FC236}">
                    <a16:creationId xmlns:a16="http://schemas.microsoft.com/office/drawing/2014/main" id="{D1FEBA42-B176-473D-8796-03EE670DA6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37789" y="8734437"/>
                <a:ext cx="5043758" cy="2484794"/>
              </a:xfrm>
              <a:prstGeom prst="rect">
                <a:avLst/>
              </a:prstGeom>
            </p:spPr>
            <p:txBody>
              <a:bodyPr vert="horz" wrap="square" lIns="108717" tIns="54359" rIns="108717" bIns="54359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Office Integration</a:t>
                </a:r>
              </a:p>
              <a:p>
                <a:pPr algn="l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Live Office</a:t>
                </a:r>
              </a:p>
              <a:p>
                <a:pPr algn="l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EPM Add-in</a:t>
                </a:r>
              </a:p>
              <a:p>
                <a:pPr algn="l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Bex Analyzer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723AB13-0AC6-44DF-953E-A2AFE8E6119D}"/>
                </a:ext>
              </a:extLst>
            </p:cNvPr>
            <p:cNvGrpSpPr/>
            <p:nvPr/>
          </p:nvGrpSpPr>
          <p:grpSpPr>
            <a:xfrm>
              <a:off x="982165" y="4001592"/>
              <a:ext cx="8421646" cy="2543378"/>
              <a:chOff x="-1196717" y="7995773"/>
              <a:chExt cx="8421646" cy="2543378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B12FCC1-91DB-4581-B3C7-294AAA7FC1EB}"/>
                  </a:ext>
                </a:extLst>
              </p:cNvPr>
              <p:cNvSpPr txBox="1"/>
              <p:nvPr/>
            </p:nvSpPr>
            <p:spPr>
              <a:xfrm>
                <a:off x="4651989" y="7995773"/>
                <a:ext cx="2412842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defTabSz="914217"/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SAP SAC</a:t>
                </a:r>
              </a:p>
            </p:txBody>
          </p:sp>
          <p:sp>
            <p:nvSpPr>
              <p:cNvPr id="31" name="Subtitle 2">
                <a:extLst>
                  <a:ext uri="{FF2B5EF4-FFF2-40B4-BE49-F238E27FC236}">
                    <a16:creationId xmlns:a16="http://schemas.microsoft.com/office/drawing/2014/main" id="{348B8CE6-AF2F-4948-9AB0-07612EE396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196717" y="8645287"/>
                <a:ext cx="8421646" cy="1893864"/>
              </a:xfrm>
              <a:prstGeom prst="rect">
                <a:avLst/>
              </a:prstGeom>
            </p:spPr>
            <p:txBody>
              <a:bodyPr vert="horz" wrap="square" lIns="108717" tIns="54359" rIns="108717" bIns="54359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SAP BOBJ explorer </a:t>
                </a:r>
                <a:r>
                  <a:rPr lang="en-US" sz="16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Rombi</a:t>
                </a:r>
                <a:endParaRPr lang="en-US" sz="1600" dirty="0">
                  <a:solidFill>
                    <a:srgbClr val="000000"/>
                  </a:solidFill>
                  <a:latin typeface="Arial" panose="020B0604020202020204" pitchFamily="34" charset="0"/>
                  <a:ea typeface="Lato Light" panose="020F0502020204030203" pitchFamily="34" charset="0"/>
                  <a:cs typeface="Arial" panose="020B0604020202020204" pitchFamily="34" charset="0"/>
                </a:endParaRPr>
              </a:p>
              <a:p>
                <a:pPr algn="r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Lumira Desktop and Discovery</a:t>
                </a:r>
              </a:p>
              <a:p>
                <a:pPr algn="r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BOBJ Analysis for OLAP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EDBB259-3C57-4EA1-9C93-837C5482B8B2}"/>
                </a:ext>
              </a:extLst>
            </p:cNvPr>
            <p:cNvGrpSpPr/>
            <p:nvPr/>
          </p:nvGrpSpPr>
          <p:grpSpPr>
            <a:xfrm>
              <a:off x="722088" y="7045057"/>
              <a:ext cx="6385670" cy="3339684"/>
              <a:chOff x="631457" y="7995773"/>
              <a:chExt cx="6385670" cy="3339684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3B16AEB-17F9-475A-A400-56145CD57737}"/>
                  </a:ext>
                </a:extLst>
              </p:cNvPr>
              <p:cNvSpPr txBox="1"/>
              <p:nvPr/>
            </p:nvSpPr>
            <p:spPr>
              <a:xfrm>
                <a:off x="631457" y="7995773"/>
                <a:ext cx="6385670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defTabSz="914217"/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SAP Crystal Reports (BOBJ) SAP SAC</a:t>
                </a:r>
              </a:p>
            </p:txBody>
          </p:sp>
          <p:sp>
            <p:nvSpPr>
              <p:cNvPr id="29" name="Subtitle 2">
                <a:extLst>
                  <a:ext uri="{FF2B5EF4-FFF2-40B4-BE49-F238E27FC236}">
                    <a16:creationId xmlns:a16="http://schemas.microsoft.com/office/drawing/2014/main" id="{79D5ABAF-9B70-4A08-BDF0-DC80CCC057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3369" y="9441593"/>
                <a:ext cx="5043758" cy="1893864"/>
              </a:xfrm>
              <a:prstGeom prst="rect">
                <a:avLst/>
              </a:prstGeom>
            </p:spPr>
            <p:txBody>
              <a:bodyPr vert="horz" wrap="square" lIns="108717" tIns="54359" rIns="108717" bIns="54359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Reporting</a:t>
                </a:r>
              </a:p>
              <a:p>
                <a:pPr algn="r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Desktop Intelligence</a:t>
                </a:r>
              </a:p>
              <a:p>
                <a:pPr algn="r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BOBJ Set Analytics</a:t>
                </a:r>
              </a:p>
            </p:txBody>
          </p:sp>
        </p:grp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IMPACT ON EXISTING SOLUTION – </a:t>
            </a:r>
            <a:r>
              <a:rPr lang="en-IN" sz="2400" dirty="0"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 STRATEGY</a:t>
            </a:r>
            <a:endParaRPr lang="en-IN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94033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5893FB03-23D0-4A9A-ABBE-AF35C2F7AE17}"/>
              </a:ext>
            </a:extLst>
          </p:cNvPr>
          <p:cNvSpPr/>
          <p:nvPr/>
        </p:nvSpPr>
        <p:spPr>
          <a:xfrm>
            <a:off x="635687" y="1634434"/>
            <a:ext cx="3697773" cy="4372238"/>
          </a:xfrm>
          <a:prstGeom prst="roundRect">
            <a:avLst>
              <a:gd name="adj" fmla="val 911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280" rtlCol="0" anchor="t" anchorCtr="0"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Planning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Business Planning &amp; Consolidation system (BPC)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On-premise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SAP S/4HANA for standalone planning along FIN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BPC – On-premise planning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Cloud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SAC – Stand along planning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B73287-5CD4-4ACF-98D1-81B8A629E4EE}"/>
              </a:ext>
            </a:extLst>
          </p:cNvPr>
          <p:cNvSpPr/>
          <p:nvPr/>
        </p:nvSpPr>
        <p:spPr>
          <a:xfrm>
            <a:off x="1867885" y="1307082"/>
            <a:ext cx="1233377" cy="123337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BE91F903-7E64-4505-9BA2-2225E902099E}"/>
              </a:ext>
            </a:extLst>
          </p:cNvPr>
          <p:cNvSpPr/>
          <p:nvPr/>
        </p:nvSpPr>
        <p:spPr>
          <a:xfrm>
            <a:off x="8163365" y="1634434"/>
            <a:ext cx="3697773" cy="4372238"/>
          </a:xfrm>
          <a:prstGeom prst="roundRect">
            <a:avLst>
              <a:gd name="adj" fmla="val 911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280" rtlCol="0" anchor="t" anchorCtr="0"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Consolidation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Business Planning &amp; Consolidation system (BPC)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On-premise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SAP S/4HANA group reporting functionality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BPC – On-premise planning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7EC94E1-29E7-4910-9AC9-A1455C5A20BD}"/>
              </a:ext>
            </a:extLst>
          </p:cNvPr>
          <p:cNvSpPr/>
          <p:nvPr/>
        </p:nvSpPr>
        <p:spPr>
          <a:xfrm>
            <a:off x="9395563" y="1307082"/>
            <a:ext cx="1233377" cy="123337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IMPACT ON EXISTING SOLUTION – </a:t>
            </a:r>
            <a:r>
              <a:rPr lang="en-IN" sz="2400" dirty="0"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PLANNING STRATEGY</a:t>
            </a:r>
            <a:endParaRPr lang="en-IN" sz="2400" dirty="0">
              <a:latin typeface="Arial" panose="020B0604020202020204" pitchFamily="34" charset="0"/>
            </a:endParaRPr>
          </a:p>
        </p:txBody>
      </p:sp>
      <p:pic>
        <p:nvPicPr>
          <p:cNvPr id="47106" name="Picture 2" descr="Planning ">
            <a:extLst>
              <a:ext uri="{FF2B5EF4-FFF2-40B4-BE49-F238E27FC236}">
                <a16:creationId xmlns:a16="http://schemas.microsoft.com/office/drawing/2014/main" id="{4BD32395-5592-4BFE-815C-7B6BB42A2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851" y="1562470"/>
            <a:ext cx="681564" cy="68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08" name="Picture 4" descr="Solution ">
            <a:extLst>
              <a:ext uri="{FF2B5EF4-FFF2-40B4-BE49-F238E27FC236}">
                <a16:creationId xmlns:a16="http://schemas.microsoft.com/office/drawing/2014/main" id="{1D476B86-CC53-4636-8045-5C6094878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036" y="1562470"/>
            <a:ext cx="681564" cy="68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10" name="Picture 6" descr="Unlocking the Value of SAP S/4HANA with SAP Analytics Cloud | Applexus  Technologies">
            <a:extLst>
              <a:ext uri="{FF2B5EF4-FFF2-40B4-BE49-F238E27FC236}">
                <a16:creationId xmlns:a16="http://schemas.microsoft.com/office/drawing/2014/main" id="{A0F78C7A-FF83-4E5B-A516-E569A39ED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460" y="2883824"/>
            <a:ext cx="3871999" cy="229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79709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EF87294-E1A9-4225-9BA5-FEC005B8D375}"/>
              </a:ext>
            </a:extLst>
          </p:cNvPr>
          <p:cNvGrpSpPr/>
          <p:nvPr/>
        </p:nvGrpSpPr>
        <p:grpSpPr>
          <a:xfrm>
            <a:off x="4650453" y="1963094"/>
            <a:ext cx="6809364" cy="3374218"/>
            <a:chOff x="5281701" y="1963094"/>
            <a:chExt cx="6809364" cy="3374218"/>
          </a:xfrm>
        </p:grpSpPr>
        <p:sp>
          <p:nvSpPr>
            <p:cNvPr id="8" name="Rounded Rectangle 8">
              <a:extLst>
                <a:ext uri="{FF2B5EF4-FFF2-40B4-BE49-F238E27FC236}">
                  <a16:creationId xmlns:a16="http://schemas.microsoft.com/office/drawing/2014/main" id="{D739309F-7BB0-4C87-AFE8-34751E212A63}"/>
                </a:ext>
              </a:extLst>
            </p:cNvPr>
            <p:cNvSpPr/>
            <p:nvPr/>
          </p:nvSpPr>
          <p:spPr>
            <a:xfrm>
              <a:off x="5281701" y="3814415"/>
              <a:ext cx="6809364" cy="1522897"/>
            </a:xfrm>
            <a:prstGeom prst="roundRect">
              <a:avLst>
                <a:gd name="adj" fmla="val 911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63040" rtlCol="0" anchor="ctr"/>
            <a:lstStyle/>
            <a:p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Together with all of it, SAP introduced a state of art app builder called Application Layer.</a:t>
              </a:r>
            </a:p>
          </p:txBody>
        </p:sp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6455EF51-ADAE-4343-BE90-222890859668}"/>
                </a:ext>
              </a:extLst>
            </p:cNvPr>
            <p:cNvSpPr/>
            <p:nvPr/>
          </p:nvSpPr>
          <p:spPr>
            <a:xfrm>
              <a:off x="5281701" y="1963094"/>
              <a:ext cx="6809364" cy="1535480"/>
            </a:xfrm>
            <a:prstGeom prst="roundRect">
              <a:avLst>
                <a:gd name="adj" fmla="val 911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63040" rtlCol="0" anchor="ctr"/>
            <a:lstStyle/>
            <a:p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SAP Data Intelligence is a solution which On-premise and allows us to create models and apply them on dataset to get prediction. Going forward all the developments related to this since 2018 were channelized to SAC.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F0F6864-2904-4757-B4FE-DDC148AC7848}"/>
                </a:ext>
              </a:extLst>
            </p:cNvPr>
            <p:cNvSpPr/>
            <p:nvPr/>
          </p:nvSpPr>
          <p:spPr>
            <a:xfrm>
              <a:off x="5356131" y="2084417"/>
              <a:ext cx="1233377" cy="123337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6E79E44-CE74-414B-9FD8-814CF3BB6220}"/>
                </a:ext>
              </a:extLst>
            </p:cNvPr>
            <p:cNvSpPr/>
            <p:nvPr/>
          </p:nvSpPr>
          <p:spPr>
            <a:xfrm>
              <a:off x="5356131" y="3995375"/>
              <a:ext cx="1233377" cy="123337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" panose="020B0604020202020204"/>
              </a:endParaRPr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IMPACT ON EXISTING SOLUTION – </a:t>
            </a:r>
            <a:r>
              <a:rPr lang="en-IN" sz="2400" dirty="0"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PREDICTION</a:t>
            </a:r>
            <a:endParaRPr lang="en-IN" sz="2400" dirty="0">
              <a:latin typeface="Arial" panose="020B0604020202020204" pitchFamily="34" charset="0"/>
            </a:endParaRPr>
          </a:p>
        </p:txBody>
      </p:sp>
      <p:pic>
        <p:nvPicPr>
          <p:cNvPr id="48130" name="Picture 2" descr="SAP Analytics Cloud | SAP Analytics Cloud Services">
            <a:extLst>
              <a:ext uri="{FF2B5EF4-FFF2-40B4-BE49-F238E27FC236}">
                <a16:creationId xmlns:a16="http://schemas.microsoft.com/office/drawing/2014/main" id="{CF825E2A-C598-4BEA-9034-2CEEFA88C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28" y="1279249"/>
            <a:ext cx="4276725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2" name="Picture 4" descr="Solution ">
            <a:extLst>
              <a:ext uri="{FF2B5EF4-FFF2-40B4-BE49-F238E27FC236}">
                <a16:creationId xmlns:a16="http://schemas.microsoft.com/office/drawing/2014/main" id="{0C787601-B83B-46B3-9145-DC3F46BD5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450" y="23760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4" name="Picture 6" descr="Consolidate ">
            <a:extLst>
              <a:ext uri="{FF2B5EF4-FFF2-40B4-BE49-F238E27FC236}">
                <a16:creationId xmlns:a16="http://schemas.microsoft.com/office/drawing/2014/main" id="{C96841B3-BE6D-4B70-8103-090F957E4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383" y="4242974"/>
            <a:ext cx="775667" cy="77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18632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WHY SAC IS IMPORTANT AS COMPARE TO OUTSIDE MARKET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0C797F1-9B67-45BA-BCCF-A036422C765C}"/>
              </a:ext>
            </a:extLst>
          </p:cNvPr>
          <p:cNvSpPr/>
          <p:nvPr/>
        </p:nvSpPr>
        <p:spPr>
          <a:xfrm>
            <a:off x="1044715" y="1788425"/>
            <a:ext cx="4719981" cy="2948937"/>
          </a:xfrm>
          <a:prstGeom prst="roundRect">
            <a:avLst>
              <a:gd name="adj" fmla="val 911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Bi – Business Intelligence – Tableau (Salesforce 15.7Bn), Power BI,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QuickTech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Planning – Hyperion,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Apaplan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Predictive – Watson, SAS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Application Designer – UI5 &amp; Fiori, Android, Angular, React etc.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SAC – Can cover all above scenarios.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F5427D-D23E-4FF6-B521-EC35A6CFE906}"/>
              </a:ext>
            </a:extLst>
          </p:cNvPr>
          <p:cNvSpPr/>
          <p:nvPr/>
        </p:nvSpPr>
        <p:spPr>
          <a:xfrm>
            <a:off x="1823995" y="4082799"/>
            <a:ext cx="1233377" cy="123337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154" name="Picture 2" descr="Process ">
            <a:extLst>
              <a:ext uri="{FF2B5EF4-FFF2-40B4-BE49-F238E27FC236}">
                <a16:creationId xmlns:a16="http://schemas.microsoft.com/office/drawing/2014/main" id="{15C1A356-2A26-4BA1-89E4-D4AD239D7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109" y="4306446"/>
            <a:ext cx="735716" cy="73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56" name="Picture 4" descr="Unlocking the Value of SAP S/4HANA with SAP Analytics Cloud | Applexus  Technologies">
            <a:extLst>
              <a:ext uri="{FF2B5EF4-FFF2-40B4-BE49-F238E27FC236}">
                <a16:creationId xmlns:a16="http://schemas.microsoft.com/office/drawing/2014/main" id="{B892EA5B-7461-4248-A4CD-66C21F1D5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696" y="1788425"/>
            <a:ext cx="6569660" cy="388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89725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" b="22"/>
          <a:stretch/>
        </p:blipFill>
        <p:spPr>
          <a:solidFill>
            <a:schemeClr val="bg1">
              <a:lumMod val="95000"/>
            </a:schemeClr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1588" y="-14288"/>
            <a:ext cx="12188825" cy="687228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8" y="3190420"/>
            <a:ext cx="12188825" cy="2510293"/>
          </a:xfrm>
          <a:prstGeom prst="rect">
            <a:avLst/>
          </a:prstGeom>
          <a:gradFill flip="none" rotWithShape="1">
            <a:gsLst>
              <a:gs pos="13000">
                <a:srgbClr val="25B6C2">
                  <a:alpha val="50000"/>
                </a:srgbClr>
              </a:gs>
              <a:gs pos="100000">
                <a:srgbClr val="0692DB">
                  <a:alpha val="50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ko-KR" altLang="en-US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8" y="3362964"/>
            <a:ext cx="12188825" cy="2128315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ko-KR" altLang="en-US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3841715" y="3436581"/>
            <a:ext cx="450857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217"/>
            <a:r>
              <a:rPr lang="en-IN" sz="3600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DISCLAIMER</a:t>
            </a:r>
            <a:endParaRPr lang="en-US" sz="3300" spc="150" dirty="0">
              <a:solidFill>
                <a:srgbClr val="FFFFFF"/>
              </a:solidFill>
              <a:latin typeface="Arial" panose="020B0604020202020204" pitchFamily="34" charset="0"/>
              <a:ea typeface="Lato Medium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442135" y="4060016"/>
            <a:ext cx="1130773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217"/>
            <a:r>
              <a:rPr lang="en-IN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training content and delivery of this presentation is confidential, and cannot be recorded, or copied and distributed to any third party, without the written consent of </a:t>
            </a:r>
            <a:r>
              <a:rPr lang="en-IN"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Anubhav Trainings.</a:t>
            </a:r>
            <a:endParaRPr lang="en-IN" sz="2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picture containing symbol, font, logo, graphics&#10;&#10;Description automatically generated">
            <a:extLst>
              <a:ext uri="{FF2B5EF4-FFF2-40B4-BE49-F238E27FC236}">
                <a16:creationId xmlns:a16="http://schemas.microsoft.com/office/drawing/2014/main" id="{C7E32701-D942-EE76-B9A9-7565B2E09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3093" y="186611"/>
            <a:ext cx="830529" cy="82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4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HOW SAC IS ADVANCED FROM ITS COMPETITOR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744EBD-7DE4-4778-84DC-5BA06268B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192278"/>
              </p:ext>
            </p:extLst>
          </p:nvPr>
        </p:nvGraphicFramePr>
        <p:xfrm>
          <a:off x="595040" y="1349891"/>
          <a:ext cx="11186476" cy="448157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619056">
                  <a:extLst>
                    <a:ext uri="{9D8B030D-6E8A-4147-A177-3AD203B41FA5}">
                      <a16:colId xmlns:a16="http://schemas.microsoft.com/office/drawing/2014/main" val="3592165925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3404381167"/>
                    </a:ext>
                  </a:extLst>
                </a:gridCol>
                <a:gridCol w="737896">
                  <a:extLst>
                    <a:ext uri="{9D8B030D-6E8A-4147-A177-3AD203B41FA5}">
                      <a16:colId xmlns:a16="http://schemas.microsoft.com/office/drawing/2014/main" val="1246077343"/>
                    </a:ext>
                  </a:extLst>
                </a:gridCol>
                <a:gridCol w="964096">
                  <a:extLst>
                    <a:ext uri="{9D8B030D-6E8A-4147-A177-3AD203B41FA5}">
                      <a16:colId xmlns:a16="http://schemas.microsoft.com/office/drawing/2014/main" val="2444686469"/>
                    </a:ext>
                  </a:extLst>
                </a:gridCol>
                <a:gridCol w="1103243">
                  <a:extLst>
                    <a:ext uri="{9D8B030D-6E8A-4147-A177-3AD203B41FA5}">
                      <a16:colId xmlns:a16="http://schemas.microsoft.com/office/drawing/2014/main" val="3529420898"/>
                    </a:ext>
                  </a:extLst>
                </a:gridCol>
                <a:gridCol w="1519005">
                  <a:extLst>
                    <a:ext uri="{9D8B030D-6E8A-4147-A177-3AD203B41FA5}">
                      <a16:colId xmlns:a16="http://schemas.microsoft.com/office/drawing/2014/main" val="393052095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926644891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2331669369"/>
                    </a:ext>
                  </a:extLst>
                </a:gridCol>
              </a:tblGrid>
              <a:tr h="1174908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CAPABILITIES 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SAP – SAP ANALYTICS CLOUD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ORACLE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(OAC)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MICROSOFT (Power BI)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THOUGHTSPOT* needs updating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WORKDAY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(Adaptive Insights + Prism Analytics)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ANAPLAN 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SALESFORCE + TABLEAU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144284"/>
                  </a:ext>
                </a:extLst>
              </a:tr>
              <a:tr h="82666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effectLst/>
                          <a:latin typeface="+mj-lt"/>
                        </a:rPr>
                        <a:t>All analytics on one cloud native platform: BI, planning, augmented​ analytics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Not in one platform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(no planning)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8908"/>
                  </a:ext>
                </a:extLst>
              </a:tr>
              <a:tr h="82666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effectLst/>
                          <a:latin typeface="+mj-lt"/>
                        </a:rPr>
                        <a:t>Live connection to on-premise data sources without moving the data to cloud​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943817"/>
                  </a:ext>
                </a:extLst>
              </a:tr>
              <a:tr h="82666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Pre-built industry and line-of-business content, built by the vendor and its partners​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565847"/>
                  </a:ext>
                </a:extLst>
              </a:tr>
              <a:tr h="82666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Hybrid analytics: offering on premise and cloud that work together​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(Acquired through Tableau)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66265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919F647-2F45-4A0E-B292-36FA3A5EF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251080"/>
              </p:ext>
            </p:extLst>
          </p:nvPr>
        </p:nvGraphicFramePr>
        <p:xfrm>
          <a:off x="4210458" y="5960429"/>
          <a:ext cx="7571058" cy="384116"/>
        </p:xfrm>
        <a:graphic>
          <a:graphicData uri="http://schemas.openxmlformats.org/drawingml/2006/table">
            <a:tbl>
              <a:tblPr firstRow="1" bandRow="1"/>
              <a:tblGrid>
                <a:gridCol w="2523686">
                  <a:extLst>
                    <a:ext uri="{9D8B030D-6E8A-4147-A177-3AD203B41FA5}">
                      <a16:colId xmlns:a16="http://schemas.microsoft.com/office/drawing/2014/main" val="3425708016"/>
                    </a:ext>
                  </a:extLst>
                </a:gridCol>
                <a:gridCol w="2523686">
                  <a:extLst>
                    <a:ext uri="{9D8B030D-6E8A-4147-A177-3AD203B41FA5}">
                      <a16:colId xmlns:a16="http://schemas.microsoft.com/office/drawing/2014/main" val="2340179017"/>
                    </a:ext>
                  </a:extLst>
                </a:gridCol>
                <a:gridCol w="2523686">
                  <a:extLst>
                    <a:ext uri="{9D8B030D-6E8A-4147-A177-3AD203B41FA5}">
                      <a16:colId xmlns:a16="http://schemas.microsoft.com/office/drawing/2014/main" val="1650792076"/>
                    </a:ext>
                  </a:extLst>
                </a:gridCol>
              </a:tblGrid>
              <a:tr h="384116"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Has this capability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Has some of this capability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Does not have this capability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06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2101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HOW SAC IS ADVANCED FROM ITS COMPETITOR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744EBD-7DE4-4778-84DC-5BA06268B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119583"/>
              </p:ext>
            </p:extLst>
          </p:nvPr>
        </p:nvGraphicFramePr>
        <p:xfrm>
          <a:off x="595040" y="1303750"/>
          <a:ext cx="11186476" cy="488032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619056">
                  <a:extLst>
                    <a:ext uri="{9D8B030D-6E8A-4147-A177-3AD203B41FA5}">
                      <a16:colId xmlns:a16="http://schemas.microsoft.com/office/drawing/2014/main" val="3592165925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3404381167"/>
                    </a:ext>
                  </a:extLst>
                </a:gridCol>
                <a:gridCol w="916801">
                  <a:extLst>
                    <a:ext uri="{9D8B030D-6E8A-4147-A177-3AD203B41FA5}">
                      <a16:colId xmlns:a16="http://schemas.microsoft.com/office/drawing/2014/main" val="1246077343"/>
                    </a:ext>
                  </a:extLst>
                </a:gridCol>
                <a:gridCol w="1003852">
                  <a:extLst>
                    <a:ext uri="{9D8B030D-6E8A-4147-A177-3AD203B41FA5}">
                      <a16:colId xmlns:a16="http://schemas.microsoft.com/office/drawing/2014/main" val="2444686469"/>
                    </a:ext>
                  </a:extLst>
                </a:gridCol>
                <a:gridCol w="1013791">
                  <a:extLst>
                    <a:ext uri="{9D8B030D-6E8A-4147-A177-3AD203B41FA5}">
                      <a16:colId xmlns:a16="http://schemas.microsoft.com/office/drawing/2014/main" val="3529420898"/>
                    </a:ext>
                  </a:extLst>
                </a:gridCol>
                <a:gridCol w="1222513">
                  <a:extLst>
                    <a:ext uri="{9D8B030D-6E8A-4147-A177-3AD203B41FA5}">
                      <a16:colId xmlns:a16="http://schemas.microsoft.com/office/drawing/2014/main" val="393052095"/>
                    </a:ext>
                  </a:extLst>
                </a:gridCol>
                <a:gridCol w="1248343">
                  <a:extLst>
                    <a:ext uri="{9D8B030D-6E8A-4147-A177-3AD203B41FA5}">
                      <a16:colId xmlns:a16="http://schemas.microsoft.com/office/drawing/2014/main" val="926644891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2331669369"/>
                    </a:ext>
                  </a:extLst>
                </a:gridCol>
              </a:tblGrid>
              <a:tr h="1677989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CAPABILITIES 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SAP – SAP ANALYTICS CLOUD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ORACLE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(OAC)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MICROSOFT (Power BI)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THOUGHTSPOT* needs updating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WORKDAY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(Adaptive Insights + Prism Analytics)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ANAPLAN 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SALESFORCE + TABLEAU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144284"/>
                  </a:ext>
                </a:extLst>
              </a:tr>
              <a:tr h="100878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Embedded machine learning in business applications with process and workflow with semantics and business logic​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263374"/>
                  </a:ext>
                </a:extLst>
              </a:tr>
              <a:tr h="77820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Board and C-suite analytics with large touch screens display UX with SAP Digital Boardroom​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236495"/>
                  </a:ext>
                </a:extLst>
              </a:tr>
              <a:tr h="77820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End-to-end data management and analytics capabilities that work seamlessly together 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707669"/>
                  </a:ext>
                </a:extLst>
              </a:tr>
              <a:tr h="5476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Planning and analysis embedded with ERP​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900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919F647-2F45-4A0E-B292-36FA3A5EF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273500"/>
              </p:ext>
            </p:extLst>
          </p:nvPr>
        </p:nvGraphicFramePr>
        <p:xfrm>
          <a:off x="4210458" y="6084904"/>
          <a:ext cx="7571058" cy="377350"/>
        </p:xfrm>
        <a:graphic>
          <a:graphicData uri="http://schemas.openxmlformats.org/drawingml/2006/table">
            <a:tbl>
              <a:tblPr firstRow="1" bandRow="1"/>
              <a:tblGrid>
                <a:gridCol w="2523686">
                  <a:extLst>
                    <a:ext uri="{9D8B030D-6E8A-4147-A177-3AD203B41FA5}">
                      <a16:colId xmlns:a16="http://schemas.microsoft.com/office/drawing/2014/main" val="3425708016"/>
                    </a:ext>
                  </a:extLst>
                </a:gridCol>
                <a:gridCol w="2523686">
                  <a:extLst>
                    <a:ext uri="{9D8B030D-6E8A-4147-A177-3AD203B41FA5}">
                      <a16:colId xmlns:a16="http://schemas.microsoft.com/office/drawing/2014/main" val="2340179017"/>
                    </a:ext>
                  </a:extLst>
                </a:gridCol>
                <a:gridCol w="2523686">
                  <a:extLst>
                    <a:ext uri="{9D8B030D-6E8A-4147-A177-3AD203B41FA5}">
                      <a16:colId xmlns:a16="http://schemas.microsoft.com/office/drawing/2014/main" val="1650792076"/>
                    </a:ext>
                  </a:extLst>
                </a:gridCol>
              </a:tblGrid>
              <a:tr h="377350"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Has this capability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Has some of this capability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Does not have this capability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06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20843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>
                <a:latin typeface="Arial" panose="020B0604020202020204" pitchFamily="34" charset="0"/>
              </a:rPr>
              <a:t>SAP SAC ARCHITECTURE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DEDB2C-0712-4480-AE1D-3FC0780F6F36}"/>
              </a:ext>
            </a:extLst>
          </p:cNvPr>
          <p:cNvSpPr/>
          <p:nvPr/>
        </p:nvSpPr>
        <p:spPr bwMode="gray">
          <a:xfrm>
            <a:off x="2066593" y="1365907"/>
            <a:ext cx="9661504" cy="3175221"/>
          </a:xfrm>
          <a:prstGeom prst="rect">
            <a:avLst/>
          </a:prstGeom>
          <a:solidFill>
            <a:schemeClr val="tx2"/>
          </a:solidFill>
          <a:ln w="6350" algn="ctr">
            <a:noFill/>
            <a:miter lim="800000"/>
            <a:headEnd/>
            <a:tailEnd/>
          </a:ln>
        </p:spPr>
        <p:txBody>
          <a:bodyPr lIns="89927" tIns="71939" rIns="89927" bIns="71939" rtlCol="0" anchor="t" anchorCtr="0"/>
          <a:lstStyle/>
          <a:p>
            <a:pPr marL="0" marR="0" lvl="0" indent="0" algn="ctr" defTabSz="91339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2797" b="0" i="0" u="none" strike="noStrike" kern="0" cap="none" spc="0" normalizeH="0" baseline="0" noProof="0" dirty="0">
              <a:ln>
                <a:noFill/>
              </a:ln>
              <a:solidFill>
                <a:srgbClr val="004F8A"/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D6CC48-F839-4E72-8194-7E96C2410DF7}"/>
              </a:ext>
            </a:extLst>
          </p:cNvPr>
          <p:cNvGrpSpPr/>
          <p:nvPr/>
        </p:nvGrpSpPr>
        <p:grpSpPr>
          <a:xfrm>
            <a:off x="3589443" y="5248030"/>
            <a:ext cx="2639036" cy="1197287"/>
            <a:chOff x="359655" y="1957946"/>
            <a:chExt cx="2641252" cy="1198291"/>
          </a:xfrm>
        </p:grpSpPr>
        <p:pic>
          <p:nvPicPr>
            <p:cNvPr id="9" name="Picture 8" descr="01.png">
              <a:extLst>
                <a:ext uri="{FF2B5EF4-FFF2-40B4-BE49-F238E27FC236}">
                  <a16:creationId xmlns:a16="http://schemas.microsoft.com/office/drawing/2014/main" id="{EEE9EF81-A9CE-4D99-8F5A-E58F13CC2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biLevel thresh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4175" y="1957946"/>
              <a:ext cx="1632212" cy="72429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5E5CAD-2030-4B1E-9C9E-F3227DDBCF6C}"/>
                </a:ext>
              </a:extLst>
            </p:cNvPr>
            <p:cNvSpPr/>
            <p:nvPr/>
          </p:nvSpPr>
          <p:spPr>
            <a:xfrm>
              <a:off x="359655" y="2632578"/>
              <a:ext cx="2641252" cy="523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10876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Cloud data sources</a:t>
              </a:r>
            </a:p>
            <a:p>
              <a:pPr marL="0" marR="0" lvl="0" indent="0" algn="ctr" defTabSz="10876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and applications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23C83BC-67B4-4E6D-8797-B816E2890376}"/>
              </a:ext>
            </a:extLst>
          </p:cNvPr>
          <p:cNvSpPr/>
          <p:nvPr/>
        </p:nvSpPr>
        <p:spPr bwMode="gray">
          <a:xfrm>
            <a:off x="4093542" y="1898926"/>
            <a:ext cx="2071023" cy="1104457"/>
          </a:xfrm>
          <a:prstGeom prst="rect">
            <a:avLst/>
          </a:prstGeom>
          <a:solidFill>
            <a:schemeClr val="tx2">
              <a:lumMod val="20000"/>
              <a:lumOff val="80000"/>
              <a:alpha val="62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71956" tIns="73133" rIns="35979" bIns="35979" anchor="t" anchorCtr="0">
            <a:flatTx/>
          </a:bodyPr>
          <a:lstStyle/>
          <a:p>
            <a:pPr marL="0" marR="0" lvl="0" indent="0" algn="ctr" defTabSz="91339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Planning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Events and workflows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Value driver tree simulation</a:t>
            </a: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000" b="0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FB551-1789-436D-BDD3-0F5A870E2B6F}"/>
              </a:ext>
            </a:extLst>
          </p:cNvPr>
          <p:cNvSpPr/>
          <p:nvPr/>
        </p:nvSpPr>
        <p:spPr bwMode="gray">
          <a:xfrm>
            <a:off x="2240385" y="1898926"/>
            <a:ext cx="1853157" cy="1104457"/>
          </a:xfrm>
          <a:prstGeom prst="rect">
            <a:avLst/>
          </a:prstGeom>
          <a:solidFill>
            <a:schemeClr val="tx2">
              <a:lumMod val="20000"/>
              <a:lumOff val="80000"/>
              <a:alpha val="62000"/>
            </a:schemeClr>
          </a:solidFill>
          <a:ln w="9525">
            <a:miter lim="800000"/>
            <a:headEnd/>
            <a:tailEnd/>
          </a:ln>
        </p:spPr>
        <p:txBody>
          <a:bodyPr wrap="square" lIns="71956" tIns="73133" rIns="35979" bIns="35979" anchor="t" anchorCtr="0">
            <a:flatTx/>
          </a:bodyPr>
          <a:lstStyle/>
          <a:p>
            <a:pPr marL="0" marR="0" lvl="0" indent="0" algn="ctr" defTabSz="91339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BI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Discovery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Charts and tables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Geospatial</a:t>
            </a:r>
          </a:p>
          <a:p>
            <a:pPr marL="0" marR="0" lvl="0" indent="0" algn="l" defTabSz="108761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1795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69710" marR="0" lvl="0" indent="-16971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 typeface="Wingdings" pitchFamily="2" charset="2"/>
              <a:buChar char=""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51D351-5DBF-4000-8EB0-0519143CEEA0}"/>
              </a:ext>
            </a:extLst>
          </p:cNvPr>
          <p:cNvSpPr/>
          <p:nvPr/>
        </p:nvSpPr>
        <p:spPr bwMode="gray">
          <a:xfrm>
            <a:off x="6164566" y="1901343"/>
            <a:ext cx="1745001" cy="1104457"/>
          </a:xfrm>
          <a:prstGeom prst="rect">
            <a:avLst/>
          </a:prstGeom>
          <a:solidFill>
            <a:schemeClr val="tx2">
              <a:lumMod val="20000"/>
              <a:lumOff val="80000"/>
              <a:alpha val="62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wrap="square" lIns="71956" tIns="73133" rIns="35979" bIns="35979" rtlCol="0" anchor="t" anchorCtr="0"/>
          <a:lstStyle/>
          <a:p>
            <a:pPr marL="0" marR="0" lvl="0" indent="0" algn="ctr" defTabSz="91339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ts val="60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CA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Predictive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Smart Assist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Build &amp; deploy predictive models</a:t>
            </a:r>
          </a:p>
          <a:p>
            <a:pPr marL="0" marR="0" lvl="0" indent="0" algn="l" defTabSz="108761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br>
              <a:rPr kumimoji="0" 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6CEF5D-58F3-43A3-8EDF-79AB17B62916}"/>
              </a:ext>
            </a:extLst>
          </p:cNvPr>
          <p:cNvSpPr/>
          <p:nvPr/>
        </p:nvSpPr>
        <p:spPr bwMode="gray">
          <a:xfrm>
            <a:off x="9819497" y="1893487"/>
            <a:ext cx="1726730" cy="1109896"/>
          </a:xfrm>
          <a:prstGeom prst="rect">
            <a:avLst/>
          </a:prstGeom>
          <a:solidFill>
            <a:schemeClr val="accent5">
              <a:lumMod val="60000"/>
              <a:lumOff val="40000"/>
              <a:alpha val="67000"/>
            </a:schemeClr>
          </a:solidFill>
          <a:ln w="9525">
            <a:miter lim="800000"/>
            <a:headEnd/>
            <a:tailEnd/>
          </a:ln>
        </p:spPr>
        <p:txBody>
          <a:bodyPr wrap="square" lIns="71956" tIns="107935" rIns="35979" bIns="35979" anchor="t" anchorCtr="0">
            <a:flatTx/>
          </a:bodyPr>
          <a:lstStyle/>
          <a:p>
            <a:pPr marL="0" marR="0" lvl="0" indent="0" algn="ctr" defTabSz="91339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Embedding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Analytics into applications</a:t>
            </a: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69710" marR="0" lvl="0" indent="-16971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 typeface="Wingdings" pitchFamily="2" charset="2"/>
              <a:buChar char=""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" name="Rounded Rectangle 44">
            <a:extLst>
              <a:ext uri="{FF2B5EF4-FFF2-40B4-BE49-F238E27FC236}">
                <a16:creationId xmlns:a16="http://schemas.microsoft.com/office/drawing/2014/main" id="{CF84CD0E-8244-4D2F-8F35-B7A6824B26F9}"/>
              </a:ext>
            </a:extLst>
          </p:cNvPr>
          <p:cNvSpPr/>
          <p:nvPr/>
        </p:nvSpPr>
        <p:spPr>
          <a:xfrm>
            <a:off x="2240384" y="1517771"/>
            <a:ext cx="7475457" cy="271524"/>
          </a:xfrm>
          <a:prstGeom prst="roundRect">
            <a:avLst/>
          </a:prstGeom>
          <a:solidFill>
            <a:schemeClr val="tx2">
              <a:lumMod val="20000"/>
              <a:lumOff val="80000"/>
              <a:alpha val="62000"/>
            </a:schemeClr>
          </a:solidFill>
          <a:ln w="47625" cap="flat" cmpd="dbl" algn="ctr">
            <a:noFill/>
            <a:prstDash val="solid"/>
          </a:ln>
          <a:effectLst/>
        </p:spPr>
        <p:txBody>
          <a:bodyPr lIns="121820" tIns="60910" rIns="121820" bIns="6091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33" marR="0" lvl="0" indent="-57133" algn="l" defTabSz="144861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SAP Digital Boardroom               SAP Analytics Hub                  Mobile Experience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6E3161D-8697-40C2-BF18-8A9B9540D3B1}"/>
              </a:ext>
            </a:extLst>
          </p:cNvPr>
          <p:cNvGrpSpPr/>
          <p:nvPr/>
        </p:nvGrpSpPr>
        <p:grpSpPr>
          <a:xfrm>
            <a:off x="7187000" y="5316523"/>
            <a:ext cx="2759561" cy="1230117"/>
            <a:chOff x="218905" y="4625850"/>
            <a:chExt cx="3218671" cy="1259257"/>
          </a:xfrm>
        </p:grpSpPr>
        <p:grpSp>
          <p:nvGrpSpPr>
            <p:cNvPr id="18" name="Group 2">
              <a:extLst>
                <a:ext uri="{FF2B5EF4-FFF2-40B4-BE49-F238E27FC236}">
                  <a16:creationId xmlns:a16="http://schemas.microsoft.com/office/drawing/2014/main" id="{4FD69EC9-F257-438F-BBF3-50AA908A60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6956" y="4625850"/>
              <a:ext cx="1266876" cy="638056"/>
              <a:chOff x="8080892" y="3300233"/>
              <a:chExt cx="1194228" cy="615161"/>
            </a:xfrm>
            <a:solidFill>
              <a:srgbClr val="0076CB"/>
            </a:solidFill>
          </p:grpSpPr>
          <p:sp>
            <p:nvSpPr>
              <p:cNvPr id="20" name="Freeform 47">
                <a:extLst>
                  <a:ext uri="{FF2B5EF4-FFF2-40B4-BE49-F238E27FC236}">
                    <a16:creationId xmlns:a16="http://schemas.microsoft.com/office/drawing/2014/main" id="{EAA2CF42-7A4C-470F-B5CE-F31628304B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80892" y="3513757"/>
                <a:ext cx="355600" cy="401637"/>
              </a:xfrm>
              <a:custGeom>
                <a:avLst/>
                <a:gdLst>
                  <a:gd name="T0" fmla="*/ 263525 w 224"/>
                  <a:gd name="T1" fmla="*/ 150812 h 253"/>
                  <a:gd name="T2" fmla="*/ 0 w 224"/>
                  <a:gd name="T3" fmla="*/ 401637 h 253"/>
                  <a:gd name="T4" fmla="*/ 355600 w 224"/>
                  <a:gd name="T5" fmla="*/ 0 h 253"/>
                  <a:gd name="T6" fmla="*/ 231775 w 224"/>
                  <a:gd name="T7" fmla="*/ 233362 h 253"/>
                  <a:gd name="T8" fmla="*/ 173038 w 224"/>
                  <a:gd name="T9" fmla="*/ 192087 h 253"/>
                  <a:gd name="T10" fmla="*/ 231775 w 224"/>
                  <a:gd name="T11" fmla="*/ 233362 h 253"/>
                  <a:gd name="T12" fmla="*/ 95250 w 224"/>
                  <a:gd name="T13" fmla="*/ 255587 h 253"/>
                  <a:gd name="T14" fmla="*/ 163513 w 224"/>
                  <a:gd name="T15" fmla="*/ 306387 h 253"/>
                  <a:gd name="T16" fmla="*/ 163513 w 224"/>
                  <a:gd name="T17" fmla="*/ 323850 h 253"/>
                  <a:gd name="T18" fmla="*/ 95250 w 224"/>
                  <a:gd name="T19" fmla="*/ 365125 h 253"/>
                  <a:gd name="T20" fmla="*/ 163513 w 224"/>
                  <a:gd name="T21" fmla="*/ 323850 h 253"/>
                  <a:gd name="T22" fmla="*/ 26988 w 224"/>
                  <a:gd name="T23" fmla="*/ 306387 h 253"/>
                  <a:gd name="T24" fmla="*/ 85725 w 224"/>
                  <a:gd name="T25" fmla="*/ 255587 h 253"/>
                  <a:gd name="T26" fmla="*/ 95250 w 224"/>
                  <a:gd name="T27" fmla="*/ 233362 h 253"/>
                  <a:gd name="T28" fmla="*/ 163513 w 224"/>
                  <a:gd name="T29" fmla="*/ 192087 h 253"/>
                  <a:gd name="T30" fmla="*/ 95250 w 224"/>
                  <a:gd name="T31" fmla="*/ 233362 h 253"/>
                  <a:gd name="T32" fmla="*/ 231775 w 224"/>
                  <a:gd name="T33" fmla="*/ 255587 h 253"/>
                  <a:gd name="T34" fmla="*/ 173038 w 224"/>
                  <a:gd name="T35" fmla="*/ 306387 h 253"/>
                  <a:gd name="T36" fmla="*/ 85725 w 224"/>
                  <a:gd name="T37" fmla="*/ 192087 h 253"/>
                  <a:gd name="T38" fmla="*/ 26988 w 224"/>
                  <a:gd name="T39" fmla="*/ 233362 h 253"/>
                  <a:gd name="T40" fmla="*/ 85725 w 224"/>
                  <a:gd name="T41" fmla="*/ 192087 h 253"/>
                  <a:gd name="T42" fmla="*/ 85725 w 224"/>
                  <a:gd name="T43" fmla="*/ 323850 h 253"/>
                  <a:gd name="T44" fmla="*/ 26988 w 224"/>
                  <a:gd name="T45" fmla="*/ 365125 h 253"/>
                  <a:gd name="T46" fmla="*/ 173038 w 224"/>
                  <a:gd name="T47" fmla="*/ 365125 h 253"/>
                  <a:gd name="T48" fmla="*/ 231775 w 224"/>
                  <a:gd name="T49" fmla="*/ 323850 h 253"/>
                  <a:gd name="T50" fmla="*/ 173038 w 224"/>
                  <a:gd name="T51" fmla="*/ 365125 h 253"/>
                  <a:gd name="T52" fmla="*/ 331788 w 224"/>
                  <a:gd name="T53" fmla="*/ 92075 h 253"/>
                  <a:gd name="T54" fmla="*/ 285750 w 224"/>
                  <a:gd name="T55" fmla="*/ 114300 h 253"/>
                  <a:gd name="T56" fmla="*/ 285750 w 224"/>
                  <a:gd name="T57" fmla="*/ 87312 h 253"/>
                  <a:gd name="T58" fmla="*/ 331788 w 224"/>
                  <a:gd name="T59" fmla="*/ 63500 h 253"/>
                  <a:gd name="T60" fmla="*/ 285750 w 224"/>
                  <a:gd name="T61" fmla="*/ 87312 h 253"/>
                  <a:gd name="T62" fmla="*/ 331788 w 224"/>
                  <a:gd name="T63" fmla="*/ 55562 h 253"/>
                  <a:gd name="T64" fmla="*/ 285750 w 224"/>
                  <a:gd name="T65" fmla="*/ 31750 h 253"/>
                  <a:gd name="T66" fmla="*/ 285750 w 224"/>
                  <a:gd name="T67" fmla="*/ 141287 h 253"/>
                  <a:gd name="T68" fmla="*/ 331788 w 224"/>
                  <a:gd name="T69" fmla="*/ 123825 h 253"/>
                  <a:gd name="T70" fmla="*/ 285750 w 224"/>
                  <a:gd name="T71" fmla="*/ 141287 h 25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24" h="253">
                    <a:moveTo>
                      <a:pt x="166" y="0"/>
                    </a:moveTo>
                    <a:lnTo>
                      <a:pt x="166" y="95"/>
                    </a:lnTo>
                    <a:lnTo>
                      <a:pt x="0" y="95"/>
                    </a:lnTo>
                    <a:lnTo>
                      <a:pt x="0" y="253"/>
                    </a:lnTo>
                    <a:lnTo>
                      <a:pt x="224" y="253"/>
                    </a:lnTo>
                    <a:lnTo>
                      <a:pt x="224" y="0"/>
                    </a:lnTo>
                    <a:lnTo>
                      <a:pt x="166" y="0"/>
                    </a:lnTo>
                    <a:close/>
                    <a:moveTo>
                      <a:pt x="146" y="147"/>
                    </a:moveTo>
                    <a:lnTo>
                      <a:pt x="109" y="147"/>
                    </a:lnTo>
                    <a:lnTo>
                      <a:pt x="109" y="121"/>
                    </a:lnTo>
                    <a:lnTo>
                      <a:pt x="146" y="121"/>
                    </a:lnTo>
                    <a:lnTo>
                      <a:pt x="146" y="147"/>
                    </a:lnTo>
                    <a:close/>
                    <a:moveTo>
                      <a:pt x="60" y="193"/>
                    </a:moveTo>
                    <a:lnTo>
                      <a:pt x="60" y="161"/>
                    </a:lnTo>
                    <a:lnTo>
                      <a:pt x="103" y="161"/>
                    </a:lnTo>
                    <a:lnTo>
                      <a:pt x="103" y="193"/>
                    </a:lnTo>
                    <a:lnTo>
                      <a:pt x="60" y="193"/>
                    </a:lnTo>
                    <a:close/>
                    <a:moveTo>
                      <a:pt x="103" y="204"/>
                    </a:moveTo>
                    <a:lnTo>
                      <a:pt x="103" y="230"/>
                    </a:lnTo>
                    <a:lnTo>
                      <a:pt x="60" y="230"/>
                    </a:lnTo>
                    <a:lnTo>
                      <a:pt x="60" y="204"/>
                    </a:lnTo>
                    <a:lnTo>
                      <a:pt x="103" y="204"/>
                    </a:lnTo>
                    <a:close/>
                    <a:moveTo>
                      <a:pt x="54" y="193"/>
                    </a:moveTo>
                    <a:lnTo>
                      <a:pt x="17" y="193"/>
                    </a:lnTo>
                    <a:lnTo>
                      <a:pt x="17" y="161"/>
                    </a:lnTo>
                    <a:lnTo>
                      <a:pt x="54" y="161"/>
                    </a:lnTo>
                    <a:lnTo>
                      <a:pt x="54" y="193"/>
                    </a:lnTo>
                    <a:close/>
                    <a:moveTo>
                      <a:pt x="60" y="147"/>
                    </a:moveTo>
                    <a:lnTo>
                      <a:pt x="60" y="121"/>
                    </a:lnTo>
                    <a:lnTo>
                      <a:pt x="103" y="121"/>
                    </a:lnTo>
                    <a:lnTo>
                      <a:pt x="103" y="147"/>
                    </a:lnTo>
                    <a:lnTo>
                      <a:pt x="60" y="147"/>
                    </a:lnTo>
                    <a:close/>
                    <a:moveTo>
                      <a:pt x="109" y="161"/>
                    </a:moveTo>
                    <a:lnTo>
                      <a:pt x="146" y="161"/>
                    </a:lnTo>
                    <a:lnTo>
                      <a:pt x="146" y="193"/>
                    </a:lnTo>
                    <a:lnTo>
                      <a:pt x="109" y="193"/>
                    </a:lnTo>
                    <a:lnTo>
                      <a:pt x="109" y="161"/>
                    </a:lnTo>
                    <a:close/>
                    <a:moveTo>
                      <a:pt x="54" y="121"/>
                    </a:moveTo>
                    <a:lnTo>
                      <a:pt x="54" y="147"/>
                    </a:lnTo>
                    <a:lnTo>
                      <a:pt x="17" y="147"/>
                    </a:lnTo>
                    <a:lnTo>
                      <a:pt x="17" y="121"/>
                    </a:lnTo>
                    <a:lnTo>
                      <a:pt x="54" y="121"/>
                    </a:lnTo>
                    <a:close/>
                    <a:moveTo>
                      <a:pt x="17" y="204"/>
                    </a:moveTo>
                    <a:lnTo>
                      <a:pt x="54" y="204"/>
                    </a:lnTo>
                    <a:lnTo>
                      <a:pt x="54" y="230"/>
                    </a:lnTo>
                    <a:lnTo>
                      <a:pt x="17" y="230"/>
                    </a:lnTo>
                    <a:lnTo>
                      <a:pt x="17" y="204"/>
                    </a:lnTo>
                    <a:close/>
                    <a:moveTo>
                      <a:pt x="109" y="230"/>
                    </a:moveTo>
                    <a:lnTo>
                      <a:pt x="109" y="204"/>
                    </a:lnTo>
                    <a:lnTo>
                      <a:pt x="146" y="204"/>
                    </a:lnTo>
                    <a:lnTo>
                      <a:pt x="146" y="230"/>
                    </a:lnTo>
                    <a:lnTo>
                      <a:pt x="109" y="230"/>
                    </a:lnTo>
                    <a:close/>
                    <a:moveTo>
                      <a:pt x="180" y="58"/>
                    </a:moveTo>
                    <a:lnTo>
                      <a:pt x="209" y="58"/>
                    </a:lnTo>
                    <a:lnTo>
                      <a:pt x="209" y="72"/>
                    </a:lnTo>
                    <a:lnTo>
                      <a:pt x="180" y="72"/>
                    </a:lnTo>
                    <a:lnTo>
                      <a:pt x="180" y="58"/>
                    </a:lnTo>
                    <a:close/>
                    <a:moveTo>
                      <a:pt x="180" y="55"/>
                    </a:moveTo>
                    <a:lnTo>
                      <a:pt x="180" y="40"/>
                    </a:lnTo>
                    <a:lnTo>
                      <a:pt x="209" y="40"/>
                    </a:lnTo>
                    <a:lnTo>
                      <a:pt x="209" y="55"/>
                    </a:lnTo>
                    <a:lnTo>
                      <a:pt x="180" y="55"/>
                    </a:lnTo>
                    <a:close/>
                    <a:moveTo>
                      <a:pt x="209" y="20"/>
                    </a:moveTo>
                    <a:lnTo>
                      <a:pt x="209" y="35"/>
                    </a:lnTo>
                    <a:lnTo>
                      <a:pt x="180" y="35"/>
                    </a:lnTo>
                    <a:lnTo>
                      <a:pt x="180" y="20"/>
                    </a:lnTo>
                    <a:lnTo>
                      <a:pt x="209" y="20"/>
                    </a:lnTo>
                    <a:close/>
                    <a:moveTo>
                      <a:pt x="180" y="89"/>
                    </a:moveTo>
                    <a:lnTo>
                      <a:pt x="180" y="78"/>
                    </a:lnTo>
                    <a:lnTo>
                      <a:pt x="209" y="78"/>
                    </a:lnTo>
                    <a:lnTo>
                      <a:pt x="209" y="89"/>
                    </a:lnTo>
                    <a:lnTo>
                      <a:pt x="180" y="8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108761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5" b="0" i="0" u="none" strike="noStrike" kern="0" cap="none" spc="0" normalizeH="0" baseline="0" noProof="0" dirty="0">
                  <a:ln>
                    <a:noFill/>
                  </a:ln>
                  <a:solidFill>
                    <a:srgbClr val="0076CB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1" name="Freeform 268">
                <a:extLst>
                  <a:ext uri="{FF2B5EF4-FFF2-40B4-BE49-F238E27FC236}">
                    <a16:creationId xmlns:a16="http://schemas.microsoft.com/office/drawing/2014/main" id="{84F79204-5CBC-4AE1-AC59-494E4D3049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65557" y="3419253"/>
                <a:ext cx="309563" cy="493901"/>
              </a:xfrm>
              <a:custGeom>
                <a:avLst/>
                <a:gdLst>
                  <a:gd name="T0" fmla="*/ 309563 w 195"/>
                  <a:gd name="T1" fmla="*/ 542925 h 342"/>
                  <a:gd name="T2" fmla="*/ 0 w 195"/>
                  <a:gd name="T3" fmla="*/ 26988 h 342"/>
                  <a:gd name="T4" fmla="*/ 0 w 195"/>
                  <a:gd name="T5" fmla="*/ 423863 h 342"/>
                  <a:gd name="T6" fmla="*/ 0 w 195"/>
                  <a:gd name="T7" fmla="*/ 365125 h 342"/>
                  <a:gd name="T8" fmla="*/ 0 w 195"/>
                  <a:gd name="T9" fmla="*/ 309563 h 342"/>
                  <a:gd name="T10" fmla="*/ 0 w 195"/>
                  <a:gd name="T11" fmla="*/ 255588 h 342"/>
                  <a:gd name="T12" fmla="*/ 0 w 195"/>
                  <a:gd name="T13" fmla="*/ 195263 h 342"/>
                  <a:gd name="T14" fmla="*/ 0 w 195"/>
                  <a:gd name="T15" fmla="*/ 141288 h 342"/>
                  <a:gd name="T16" fmla="*/ 0 w 195"/>
                  <a:gd name="T17" fmla="*/ 82550 h 342"/>
                  <a:gd name="T18" fmla="*/ 26988 w 195"/>
                  <a:gd name="T19" fmla="*/ 469900 h 342"/>
                  <a:gd name="T20" fmla="*/ 150813 w 195"/>
                  <a:gd name="T21" fmla="*/ 469900 h 342"/>
                  <a:gd name="T22" fmla="*/ 26988 w 195"/>
                  <a:gd name="T23" fmla="*/ 365125 h 342"/>
                  <a:gd name="T24" fmla="*/ 150813 w 195"/>
                  <a:gd name="T25" fmla="*/ 355600 h 342"/>
                  <a:gd name="T26" fmla="*/ 150813 w 195"/>
                  <a:gd name="T27" fmla="*/ 309563 h 342"/>
                  <a:gd name="T28" fmla="*/ 26988 w 195"/>
                  <a:gd name="T29" fmla="*/ 301625 h 342"/>
                  <a:gd name="T30" fmla="*/ 150813 w 195"/>
                  <a:gd name="T31" fmla="*/ 301625 h 342"/>
                  <a:gd name="T32" fmla="*/ 26988 w 195"/>
                  <a:gd name="T33" fmla="*/ 195263 h 342"/>
                  <a:gd name="T34" fmla="*/ 150813 w 195"/>
                  <a:gd name="T35" fmla="*/ 187325 h 342"/>
                  <a:gd name="T36" fmla="*/ 150813 w 195"/>
                  <a:gd name="T37" fmla="*/ 141288 h 342"/>
                  <a:gd name="T38" fmla="*/ 26988 w 195"/>
                  <a:gd name="T39" fmla="*/ 127000 h 342"/>
                  <a:gd name="T40" fmla="*/ 150813 w 195"/>
                  <a:gd name="T41" fmla="*/ 127000 h 342"/>
                  <a:gd name="T42" fmla="*/ 26988 w 195"/>
                  <a:gd name="T43" fmla="*/ 26988 h 342"/>
                  <a:gd name="T44" fmla="*/ 219075 w 195"/>
                  <a:gd name="T45" fmla="*/ 446088 h 342"/>
                  <a:gd name="T46" fmla="*/ 219075 w 195"/>
                  <a:gd name="T47" fmla="*/ 423863 h 342"/>
                  <a:gd name="T48" fmla="*/ 190500 w 195"/>
                  <a:gd name="T49" fmla="*/ 387350 h 342"/>
                  <a:gd name="T50" fmla="*/ 219075 w 195"/>
                  <a:gd name="T51" fmla="*/ 387350 h 342"/>
                  <a:gd name="T52" fmla="*/ 190500 w 195"/>
                  <a:gd name="T53" fmla="*/ 309563 h 342"/>
                  <a:gd name="T54" fmla="*/ 219075 w 195"/>
                  <a:gd name="T55" fmla="*/ 277813 h 342"/>
                  <a:gd name="T56" fmla="*/ 219075 w 195"/>
                  <a:gd name="T57" fmla="*/ 255588 h 342"/>
                  <a:gd name="T58" fmla="*/ 190500 w 195"/>
                  <a:gd name="T59" fmla="*/ 219075 h 342"/>
                  <a:gd name="T60" fmla="*/ 219075 w 195"/>
                  <a:gd name="T61" fmla="*/ 219075 h 342"/>
                  <a:gd name="T62" fmla="*/ 190500 w 195"/>
                  <a:gd name="T63" fmla="*/ 141288 h 342"/>
                  <a:gd name="T64" fmla="*/ 219075 w 195"/>
                  <a:gd name="T65" fmla="*/ 104775 h 342"/>
                  <a:gd name="T66" fmla="*/ 219075 w 195"/>
                  <a:gd name="T67" fmla="*/ 82550 h 342"/>
                  <a:gd name="T68" fmla="*/ 190500 w 195"/>
                  <a:gd name="T69" fmla="*/ 49213 h 342"/>
                  <a:gd name="T70" fmla="*/ 219075 w 195"/>
                  <a:gd name="T71" fmla="*/ 49213 h 342"/>
                  <a:gd name="T72" fmla="*/ 231775 w 195"/>
                  <a:gd name="T73" fmla="*/ 423863 h 342"/>
                  <a:gd name="T74" fmla="*/ 287338 w 195"/>
                  <a:gd name="T75" fmla="*/ 414338 h 342"/>
                  <a:gd name="T76" fmla="*/ 287338 w 195"/>
                  <a:gd name="T77" fmla="*/ 365125 h 342"/>
                  <a:gd name="T78" fmla="*/ 231775 w 195"/>
                  <a:gd name="T79" fmla="*/ 355600 h 342"/>
                  <a:gd name="T80" fmla="*/ 287338 w 195"/>
                  <a:gd name="T81" fmla="*/ 355600 h 342"/>
                  <a:gd name="T82" fmla="*/ 231775 w 195"/>
                  <a:gd name="T83" fmla="*/ 255588 h 342"/>
                  <a:gd name="T84" fmla="*/ 287338 w 195"/>
                  <a:gd name="T85" fmla="*/ 241300 h 342"/>
                  <a:gd name="T86" fmla="*/ 287338 w 195"/>
                  <a:gd name="T87" fmla="*/ 195263 h 342"/>
                  <a:gd name="T88" fmla="*/ 231775 w 195"/>
                  <a:gd name="T89" fmla="*/ 187325 h 342"/>
                  <a:gd name="T90" fmla="*/ 287338 w 195"/>
                  <a:gd name="T91" fmla="*/ 187325 h 342"/>
                  <a:gd name="T92" fmla="*/ 231775 w 195"/>
                  <a:gd name="T93" fmla="*/ 82550 h 342"/>
                  <a:gd name="T94" fmla="*/ 287338 w 195"/>
                  <a:gd name="T95" fmla="*/ 73025 h 342"/>
                  <a:gd name="T96" fmla="*/ 287338 w 195"/>
                  <a:gd name="T97" fmla="*/ 26988 h 34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95" h="342">
                    <a:moveTo>
                      <a:pt x="0" y="296"/>
                    </a:moveTo>
                    <a:lnTo>
                      <a:pt x="0" y="342"/>
                    </a:lnTo>
                    <a:lnTo>
                      <a:pt x="195" y="342"/>
                    </a:lnTo>
                    <a:lnTo>
                      <a:pt x="195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0" y="296"/>
                    </a:lnTo>
                    <a:close/>
                    <a:moveTo>
                      <a:pt x="0" y="261"/>
                    </a:moveTo>
                    <a:lnTo>
                      <a:pt x="0" y="267"/>
                    </a:lnTo>
                    <a:lnTo>
                      <a:pt x="0" y="261"/>
                    </a:lnTo>
                    <a:close/>
                    <a:moveTo>
                      <a:pt x="0" y="224"/>
                    </a:moveTo>
                    <a:lnTo>
                      <a:pt x="0" y="230"/>
                    </a:lnTo>
                    <a:lnTo>
                      <a:pt x="0" y="224"/>
                    </a:lnTo>
                    <a:close/>
                    <a:moveTo>
                      <a:pt x="0" y="190"/>
                    </a:moveTo>
                    <a:lnTo>
                      <a:pt x="0" y="195"/>
                    </a:lnTo>
                    <a:lnTo>
                      <a:pt x="0" y="190"/>
                    </a:lnTo>
                    <a:close/>
                    <a:moveTo>
                      <a:pt x="0" y="152"/>
                    </a:moveTo>
                    <a:lnTo>
                      <a:pt x="0" y="161"/>
                    </a:lnTo>
                    <a:lnTo>
                      <a:pt x="0" y="152"/>
                    </a:lnTo>
                    <a:close/>
                    <a:moveTo>
                      <a:pt x="0" y="118"/>
                    </a:moveTo>
                    <a:lnTo>
                      <a:pt x="0" y="123"/>
                    </a:lnTo>
                    <a:lnTo>
                      <a:pt x="0" y="118"/>
                    </a:lnTo>
                    <a:close/>
                    <a:moveTo>
                      <a:pt x="0" y="80"/>
                    </a:moveTo>
                    <a:lnTo>
                      <a:pt x="0" y="89"/>
                    </a:lnTo>
                    <a:lnTo>
                      <a:pt x="0" y="80"/>
                    </a:lnTo>
                    <a:close/>
                    <a:moveTo>
                      <a:pt x="0" y="46"/>
                    </a:moveTo>
                    <a:lnTo>
                      <a:pt x="0" y="52"/>
                    </a:lnTo>
                    <a:lnTo>
                      <a:pt x="0" y="46"/>
                    </a:lnTo>
                    <a:close/>
                    <a:moveTo>
                      <a:pt x="95" y="296"/>
                    </a:moveTo>
                    <a:lnTo>
                      <a:pt x="17" y="296"/>
                    </a:lnTo>
                    <a:lnTo>
                      <a:pt x="17" y="267"/>
                    </a:lnTo>
                    <a:lnTo>
                      <a:pt x="95" y="267"/>
                    </a:lnTo>
                    <a:lnTo>
                      <a:pt x="95" y="296"/>
                    </a:lnTo>
                    <a:close/>
                    <a:moveTo>
                      <a:pt x="95" y="261"/>
                    </a:moveTo>
                    <a:lnTo>
                      <a:pt x="17" y="261"/>
                    </a:lnTo>
                    <a:lnTo>
                      <a:pt x="17" y="230"/>
                    </a:lnTo>
                    <a:lnTo>
                      <a:pt x="95" y="230"/>
                    </a:lnTo>
                    <a:lnTo>
                      <a:pt x="95" y="261"/>
                    </a:lnTo>
                    <a:close/>
                    <a:moveTo>
                      <a:pt x="95" y="224"/>
                    </a:moveTo>
                    <a:lnTo>
                      <a:pt x="17" y="224"/>
                    </a:lnTo>
                    <a:lnTo>
                      <a:pt x="17" y="195"/>
                    </a:lnTo>
                    <a:lnTo>
                      <a:pt x="95" y="195"/>
                    </a:lnTo>
                    <a:lnTo>
                      <a:pt x="95" y="224"/>
                    </a:lnTo>
                    <a:close/>
                    <a:moveTo>
                      <a:pt x="95" y="190"/>
                    </a:moveTo>
                    <a:lnTo>
                      <a:pt x="17" y="190"/>
                    </a:lnTo>
                    <a:lnTo>
                      <a:pt x="17" y="161"/>
                    </a:lnTo>
                    <a:lnTo>
                      <a:pt x="95" y="161"/>
                    </a:lnTo>
                    <a:lnTo>
                      <a:pt x="95" y="190"/>
                    </a:lnTo>
                    <a:close/>
                    <a:moveTo>
                      <a:pt x="95" y="152"/>
                    </a:moveTo>
                    <a:lnTo>
                      <a:pt x="17" y="152"/>
                    </a:lnTo>
                    <a:lnTo>
                      <a:pt x="17" y="123"/>
                    </a:lnTo>
                    <a:lnTo>
                      <a:pt x="95" y="123"/>
                    </a:lnTo>
                    <a:lnTo>
                      <a:pt x="95" y="152"/>
                    </a:lnTo>
                    <a:close/>
                    <a:moveTo>
                      <a:pt x="95" y="118"/>
                    </a:moveTo>
                    <a:lnTo>
                      <a:pt x="17" y="118"/>
                    </a:lnTo>
                    <a:lnTo>
                      <a:pt x="17" y="89"/>
                    </a:lnTo>
                    <a:lnTo>
                      <a:pt x="95" y="89"/>
                    </a:lnTo>
                    <a:lnTo>
                      <a:pt x="95" y="118"/>
                    </a:lnTo>
                    <a:close/>
                    <a:moveTo>
                      <a:pt x="95" y="80"/>
                    </a:moveTo>
                    <a:lnTo>
                      <a:pt x="17" y="80"/>
                    </a:lnTo>
                    <a:lnTo>
                      <a:pt x="17" y="52"/>
                    </a:lnTo>
                    <a:lnTo>
                      <a:pt x="95" y="52"/>
                    </a:lnTo>
                    <a:lnTo>
                      <a:pt x="95" y="80"/>
                    </a:lnTo>
                    <a:close/>
                    <a:moveTo>
                      <a:pt x="95" y="46"/>
                    </a:moveTo>
                    <a:lnTo>
                      <a:pt x="17" y="46"/>
                    </a:lnTo>
                    <a:lnTo>
                      <a:pt x="17" y="17"/>
                    </a:lnTo>
                    <a:lnTo>
                      <a:pt x="95" y="17"/>
                    </a:lnTo>
                    <a:lnTo>
                      <a:pt x="95" y="46"/>
                    </a:lnTo>
                    <a:close/>
                    <a:moveTo>
                      <a:pt x="138" y="281"/>
                    </a:moveTo>
                    <a:lnTo>
                      <a:pt x="120" y="281"/>
                    </a:lnTo>
                    <a:lnTo>
                      <a:pt x="120" y="267"/>
                    </a:lnTo>
                    <a:lnTo>
                      <a:pt x="138" y="267"/>
                    </a:lnTo>
                    <a:lnTo>
                      <a:pt x="138" y="281"/>
                    </a:lnTo>
                    <a:close/>
                    <a:moveTo>
                      <a:pt x="138" y="244"/>
                    </a:moveTo>
                    <a:lnTo>
                      <a:pt x="120" y="244"/>
                    </a:lnTo>
                    <a:lnTo>
                      <a:pt x="120" y="230"/>
                    </a:lnTo>
                    <a:lnTo>
                      <a:pt x="138" y="230"/>
                    </a:lnTo>
                    <a:lnTo>
                      <a:pt x="138" y="244"/>
                    </a:lnTo>
                    <a:close/>
                    <a:moveTo>
                      <a:pt x="138" y="210"/>
                    </a:moveTo>
                    <a:lnTo>
                      <a:pt x="120" y="210"/>
                    </a:lnTo>
                    <a:lnTo>
                      <a:pt x="120" y="195"/>
                    </a:lnTo>
                    <a:lnTo>
                      <a:pt x="138" y="195"/>
                    </a:lnTo>
                    <a:lnTo>
                      <a:pt x="138" y="210"/>
                    </a:lnTo>
                    <a:close/>
                    <a:moveTo>
                      <a:pt x="138" y="175"/>
                    </a:moveTo>
                    <a:lnTo>
                      <a:pt x="120" y="175"/>
                    </a:lnTo>
                    <a:lnTo>
                      <a:pt x="120" y="161"/>
                    </a:lnTo>
                    <a:lnTo>
                      <a:pt x="138" y="161"/>
                    </a:lnTo>
                    <a:lnTo>
                      <a:pt x="138" y="175"/>
                    </a:lnTo>
                    <a:close/>
                    <a:moveTo>
                      <a:pt x="138" y="138"/>
                    </a:moveTo>
                    <a:lnTo>
                      <a:pt x="120" y="138"/>
                    </a:lnTo>
                    <a:lnTo>
                      <a:pt x="120" y="123"/>
                    </a:lnTo>
                    <a:lnTo>
                      <a:pt x="138" y="123"/>
                    </a:lnTo>
                    <a:lnTo>
                      <a:pt x="138" y="138"/>
                    </a:lnTo>
                    <a:close/>
                    <a:moveTo>
                      <a:pt x="138" y="103"/>
                    </a:moveTo>
                    <a:lnTo>
                      <a:pt x="120" y="103"/>
                    </a:lnTo>
                    <a:lnTo>
                      <a:pt x="120" y="89"/>
                    </a:lnTo>
                    <a:lnTo>
                      <a:pt x="138" y="89"/>
                    </a:lnTo>
                    <a:lnTo>
                      <a:pt x="138" y="103"/>
                    </a:lnTo>
                    <a:close/>
                    <a:moveTo>
                      <a:pt x="138" y="66"/>
                    </a:moveTo>
                    <a:lnTo>
                      <a:pt x="120" y="66"/>
                    </a:lnTo>
                    <a:lnTo>
                      <a:pt x="120" y="52"/>
                    </a:lnTo>
                    <a:lnTo>
                      <a:pt x="138" y="52"/>
                    </a:lnTo>
                    <a:lnTo>
                      <a:pt x="138" y="66"/>
                    </a:lnTo>
                    <a:close/>
                    <a:moveTo>
                      <a:pt x="138" y="31"/>
                    </a:moveTo>
                    <a:lnTo>
                      <a:pt x="120" y="31"/>
                    </a:lnTo>
                    <a:lnTo>
                      <a:pt x="120" y="17"/>
                    </a:lnTo>
                    <a:lnTo>
                      <a:pt x="138" y="17"/>
                    </a:lnTo>
                    <a:lnTo>
                      <a:pt x="138" y="31"/>
                    </a:lnTo>
                    <a:close/>
                    <a:moveTo>
                      <a:pt x="181" y="296"/>
                    </a:moveTo>
                    <a:lnTo>
                      <a:pt x="146" y="296"/>
                    </a:lnTo>
                    <a:lnTo>
                      <a:pt x="146" y="267"/>
                    </a:lnTo>
                    <a:lnTo>
                      <a:pt x="181" y="267"/>
                    </a:lnTo>
                    <a:lnTo>
                      <a:pt x="181" y="296"/>
                    </a:lnTo>
                    <a:close/>
                    <a:moveTo>
                      <a:pt x="181" y="261"/>
                    </a:moveTo>
                    <a:lnTo>
                      <a:pt x="146" y="261"/>
                    </a:lnTo>
                    <a:lnTo>
                      <a:pt x="146" y="230"/>
                    </a:lnTo>
                    <a:lnTo>
                      <a:pt x="181" y="230"/>
                    </a:lnTo>
                    <a:lnTo>
                      <a:pt x="181" y="261"/>
                    </a:lnTo>
                    <a:close/>
                    <a:moveTo>
                      <a:pt x="181" y="224"/>
                    </a:moveTo>
                    <a:lnTo>
                      <a:pt x="146" y="224"/>
                    </a:lnTo>
                    <a:lnTo>
                      <a:pt x="146" y="195"/>
                    </a:lnTo>
                    <a:lnTo>
                      <a:pt x="181" y="195"/>
                    </a:lnTo>
                    <a:lnTo>
                      <a:pt x="181" y="224"/>
                    </a:lnTo>
                    <a:close/>
                    <a:moveTo>
                      <a:pt x="181" y="190"/>
                    </a:moveTo>
                    <a:lnTo>
                      <a:pt x="146" y="190"/>
                    </a:lnTo>
                    <a:lnTo>
                      <a:pt x="146" y="161"/>
                    </a:lnTo>
                    <a:lnTo>
                      <a:pt x="181" y="161"/>
                    </a:lnTo>
                    <a:lnTo>
                      <a:pt x="181" y="190"/>
                    </a:lnTo>
                    <a:close/>
                    <a:moveTo>
                      <a:pt x="181" y="152"/>
                    </a:moveTo>
                    <a:lnTo>
                      <a:pt x="146" y="152"/>
                    </a:lnTo>
                    <a:lnTo>
                      <a:pt x="146" y="123"/>
                    </a:lnTo>
                    <a:lnTo>
                      <a:pt x="181" y="123"/>
                    </a:lnTo>
                    <a:lnTo>
                      <a:pt x="181" y="152"/>
                    </a:lnTo>
                    <a:close/>
                    <a:moveTo>
                      <a:pt x="181" y="118"/>
                    </a:moveTo>
                    <a:lnTo>
                      <a:pt x="146" y="118"/>
                    </a:lnTo>
                    <a:lnTo>
                      <a:pt x="146" y="89"/>
                    </a:lnTo>
                    <a:lnTo>
                      <a:pt x="181" y="89"/>
                    </a:lnTo>
                    <a:lnTo>
                      <a:pt x="181" y="118"/>
                    </a:lnTo>
                    <a:close/>
                    <a:moveTo>
                      <a:pt x="181" y="80"/>
                    </a:moveTo>
                    <a:lnTo>
                      <a:pt x="146" y="80"/>
                    </a:lnTo>
                    <a:lnTo>
                      <a:pt x="146" y="52"/>
                    </a:lnTo>
                    <a:lnTo>
                      <a:pt x="181" y="52"/>
                    </a:lnTo>
                    <a:lnTo>
                      <a:pt x="181" y="80"/>
                    </a:lnTo>
                    <a:close/>
                    <a:moveTo>
                      <a:pt x="181" y="46"/>
                    </a:moveTo>
                    <a:lnTo>
                      <a:pt x="146" y="46"/>
                    </a:lnTo>
                    <a:lnTo>
                      <a:pt x="146" y="17"/>
                    </a:lnTo>
                    <a:lnTo>
                      <a:pt x="181" y="17"/>
                    </a:lnTo>
                    <a:lnTo>
                      <a:pt x="181" y="4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108761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5" b="0" i="0" u="none" strike="noStrike" kern="0" cap="none" spc="0" normalizeH="0" baseline="0" noProof="0" dirty="0">
                  <a:ln>
                    <a:noFill/>
                  </a:ln>
                  <a:solidFill>
                    <a:srgbClr val="0076CB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2" name="Freeform 281">
                <a:extLst>
                  <a:ext uri="{FF2B5EF4-FFF2-40B4-BE49-F238E27FC236}">
                    <a16:creationId xmlns:a16="http://schemas.microsoft.com/office/drawing/2014/main" id="{417CF288-9B2B-4C5D-83A9-5E51A8C306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16875" y="3300233"/>
                <a:ext cx="390313" cy="615161"/>
              </a:xfrm>
              <a:custGeom>
                <a:avLst/>
                <a:gdLst>
                  <a:gd name="T0" fmla="*/ 263525 w 232"/>
                  <a:gd name="T1" fmla="*/ 36512 h 425"/>
                  <a:gd name="T2" fmla="*/ 114300 w 232"/>
                  <a:gd name="T3" fmla="*/ 36512 h 425"/>
                  <a:gd name="T4" fmla="*/ 0 w 232"/>
                  <a:gd name="T5" fmla="*/ 655637 h 425"/>
                  <a:gd name="T6" fmla="*/ 368300 w 232"/>
                  <a:gd name="T7" fmla="*/ 655637 h 425"/>
                  <a:gd name="T8" fmla="*/ 173038 w 232"/>
                  <a:gd name="T9" fmla="*/ 68262 h 425"/>
                  <a:gd name="T10" fmla="*/ 114300 w 232"/>
                  <a:gd name="T11" fmla="*/ 68262 h 425"/>
                  <a:gd name="T12" fmla="*/ 173038 w 232"/>
                  <a:gd name="T13" fmla="*/ 177800 h 425"/>
                  <a:gd name="T14" fmla="*/ 114300 w 232"/>
                  <a:gd name="T15" fmla="*/ 190500 h 425"/>
                  <a:gd name="T16" fmla="*/ 114300 w 232"/>
                  <a:gd name="T17" fmla="*/ 241300 h 425"/>
                  <a:gd name="T18" fmla="*/ 173038 w 232"/>
                  <a:gd name="T19" fmla="*/ 250825 h 425"/>
                  <a:gd name="T20" fmla="*/ 114300 w 232"/>
                  <a:gd name="T21" fmla="*/ 250825 h 425"/>
                  <a:gd name="T22" fmla="*/ 173038 w 232"/>
                  <a:gd name="T23" fmla="*/ 360362 h 425"/>
                  <a:gd name="T24" fmla="*/ 114300 w 232"/>
                  <a:gd name="T25" fmla="*/ 373062 h 425"/>
                  <a:gd name="T26" fmla="*/ 114300 w 232"/>
                  <a:gd name="T27" fmla="*/ 423862 h 425"/>
                  <a:gd name="T28" fmla="*/ 173038 w 232"/>
                  <a:gd name="T29" fmla="*/ 433387 h 425"/>
                  <a:gd name="T30" fmla="*/ 114300 w 232"/>
                  <a:gd name="T31" fmla="*/ 433387 h 425"/>
                  <a:gd name="T32" fmla="*/ 31750 w 232"/>
                  <a:gd name="T33" fmla="*/ 496887 h 425"/>
                  <a:gd name="T34" fmla="*/ 90488 w 232"/>
                  <a:gd name="T35" fmla="*/ 482600 h 425"/>
                  <a:gd name="T36" fmla="*/ 90488 w 232"/>
                  <a:gd name="T37" fmla="*/ 433387 h 425"/>
                  <a:gd name="T38" fmla="*/ 31750 w 232"/>
                  <a:gd name="T39" fmla="*/ 423862 h 425"/>
                  <a:gd name="T40" fmla="*/ 90488 w 232"/>
                  <a:gd name="T41" fmla="*/ 423862 h 425"/>
                  <a:gd name="T42" fmla="*/ 31750 w 232"/>
                  <a:gd name="T43" fmla="*/ 314325 h 425"/>
                  <a:gd name="T44" fmla="*/ 90488 w 232"/>
                  <a:gd name="T45" fmla="*/ 300037 h 425"/>
                  <a:gd name="T46" fmla="*/ 90488 w 232"/>
                  <a:gd name="T47" fmla="*/ 250825 h 425"/>
                  <a:gd name="T48" fmla="*/ 31750 w 232"/>
                  <a:gd name="T49" fmla="*/ 241300 h 425"/>
                  <a:gd name="T50" fmla="*/ 90488 w 232"/>
                  <a:gd name="T51" fmla="*/ 241300 h 425"/>
                  <a:gd name="T52" fmla="*/ 31750 w 232"/>
                  <a:gd name="T53" fmla="*/ 127000 h 425"/>
                  <a:gd name="T54" fmla="*/ 90488 w 232"/>
                  <a:gd name="T55" fmla="*/ 117475 h 425"/>
                  <a:gd name="T56" fmla="*/ 90488 w 232"/>
                  <a:gd name="T57" fmla="*/ 68262 h 425"/>
                  <a:gd name="T58" fmla="*/ 173038 w 232"/>
                  <a:gd name="T59" fmla="*/ 496887 h 425"/>
                  <a:gd name="T60" fmla="*/ 114300 w 232"/>
                  <a:gd name="T61" fmla="*/ 496887 h 425"/>
                  <a:gd name="T62" fmla="*/ 131763 w 232"/>
                  <a:gd name="T63" fmla="*/ 574675 h 425"/>
                  <a:gd name="T64" fmla="*/ 246063 w 232"/>
                  <a:gd name="T65" fmla="*/ 655637 h 425"/>
                  <a:gd name="T66" fmla="*/ 246063 w 232"/>
                  <a:gd name="T67" fmla="*/ 574675 h 425"/>
                  <a:gd name="T68" fmla="*/ 200025 w 232"/>
                  <a:gd name="T69" fmla="*/ 546100 h 425"/>
                  <a:gd name="T70" fmla="*/ 258763 w 232"/>
                  <a:gd name="T71" fmla="*/ 546100 h 425"/>
                  <a:gd name="T72" fmla="*/ 200025 w 232"/>
                  <a:gd name="T73" fmla="*/ 433387 h 425"/>
                  <a:gd name="T74" fmla="*/ 258763 w 232"/>
                  <a:gd name="T75" fmla="*/ 423862 h 425"/>
                  <a:gd name="T76" fmla="*/ 258763 w 232"/>
                  <a:gd name="T77" fmla="*/ 373062 h 425"/>
                  <a:gd name="T78" fmla="*/ 200025 w 232"/>
                  <a:gd name="T79" fmla="*/ 360362 h 425"/>
                  <a:gd name="T80" fmla="*/ 258763 w 232"/>
                  <a:gd name="T81" fmla="*/ 360362 h 425"/>
                  <a:gd name="T82" fmla="*/ 200025 w 232"/>
                  <a:gd name="T83" fmla="*/ 250825 h 425"/>
                  <a:gd name="T84" fmla="*/ 258763 w 232"/>
                  <a:gd name="T85" fmla="*/ 241300 h 425"/>
                  <a:gd name="T86" fmla="*/ 258763 w 232"/>
                  <a:gd name="T87" fmla="*/ 190500 h 425"/>
                  <a:gd name="T88" fmla="*/ 200025 w 232"/>
                  <a:gd name="T89" fmla="*/ 177800 h 425"/>
                  <a:gd name="T90" fmla="*/ 258763 w 232"/>
                  <a:gd name="T91" fmla="*/ 177800 h 425"/>
                  <a:gd name="T92" fmla="*/ 200025 w 232"/>
                  <a:gd name="T93" fmla="*/ 68262 h 425"/>
                  <a:gd name="T94" fmla="*/ 341313 w 232"/>
                  <a:gd name="T95" fmla="*/ 546100 h 425"/>
                  <a:gd name="T96" fmla="*/ 341313 w 232"/>
                  <a:gd name="T97" fmla="*/ 496887 h 425"/>
                  <a:gd name="T98" fmla="*/ 282575 w 232"/>
                  <a:gd name="T99" fmla="*/ 482600 h 425"/>
                  <a:gd name="T100" fmla="*/ 341313 w 232"/>
                  <a:gd name="T101" fmla="*/ 482600 h 425"/>
                  <a:gd name="T102" fmla="*/ 282575 w 232"/>
                  <a:gd name="T103" fmla="*/ 373062 h 425"/>
                  <a:gd name="T104" fmla="*/ 341313 w 232"/>
                  <a:gd name="T105" fmla="*/ 360362 h 425"/>
                  <a:gd name="T106" fmla="*/ 341313 w 232"/>
                  <a:gd name="T107" fmla="*/ 314325 h 425"/>
                  <a:gd name="T108" fmla="*/ 282575 w 232"/>
                  <a:gd name="T109" fmla="*/ 300037 h 425"/>
                  <a:gd name="T110" fmla="*/ 341313 w 232"/>
                  <a:gd name="T111" fmla="*/ 300037 h 425"/>
                  <a:gd name="T112" fmla="*/ 282575 w 232"/>
                  <a:gd name="T113" fmla="*/ 190500 h 425"/>
                  <a:gd name="T114" fmla="*/ 341313 w 232"/>
                  <a:gd name="T115" fmla="*/ 177800 h 425"/>
                  <a:gd name="T116" fmla="*/ 341313 w 232"/>
                  <a:gd name="T117" fmla="*/ 127000 h 425"/>
                  <a:gd name="T118" fmla="*/ 282575 w 232"/>
                  <a:gd name="T119" fmla="*/ 117475 h 425"/>
                  <a:gd name="T120" fmla="*/ 341313 w 232"/>
                  <a:gd name="T121" fmla="*/ 117475 h 42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32" h="425">
                    <a:moveTo>
                      <a:pt x="230" y="413"/>
                    </a:moveTo>
                    <a:lnTo>
                      <a:pt x="230" y="23"/>
                    </a:lnTo>
                    <a:lnTo>
                      <a:pt x="166" y="23"/>
                    </a:lnTo>
                    <a:lnTo>
                      <a:pt x="166" y="0"/>
                    </a:lnTo>
                    <a:lnTo>
                      <a:pt x="72" y="0"/>
                    </a:lnTo>
                    <a:lnTo>
                      <a:pt x="72" y="23"/>
                    </a:lnTo>
                    <a:lnTo>
                      <a:pt x="5" y="23"/>
                    </a:lnTo>
                    <a:lnTo>
                      <a:pt x="5" y="413"/>
                    </a:lnTo>
                    <a:lnTo>
                      <a:pt x="0" y="413"/>
                    </a:lnTo>
                    <a:lnTo>
                      <a:pt x="0" y="425"/>
                    </a:lnTo>
                    <a:lnTo>
                      <a:pt x="232" y="425"/>
                    </a:lnTo>
                    <a:lnTo>
                      <a:pt x="232" y="413"/>
                    </a:lnTo>
                    <a:lnTo>
                      <a:pt x="230" y="413"/>
                    </a:lnTo>
                    <a:close/>
                    <a:moveTo>
                      <a:pt x="72" y="43"/>
                    </a:moveTo>
                    <a:lnTo>
                      <a:pt x="109" y="43"/>
                    </a:lnTo>
                    <a:lnTo>
                      <a:pt x="109" y="74"/>
                    </a:lnTo>
                    <a:lnTo>
                      <a:pt x="72" y="74"/>
                    </a:lnTo>
                    <a:lnTo>
                      <a:pt x="72" y="43"/>
                    </a:lnTo>
                    <a:close/>
                    <a:moveTo>
                      <a:pt x="72" y="80"/>
                    </a:moveTo>
                    <a:lnTo>
                      <a:pt x="109" y="80"/>
                    </a:lnTo>
                    <a:lnTo>
                      <a:pt x="109" y="112"/>
                    </a:lnTo>
                    <a:lnTo>
                      <a:pt x="72" y="112"/>
                    </a:lnTo>
                    <a:lnTo>
                      <a:pt x="72" y="80"/>
                    </a:lnTo>
                    <a:close/>
                    <a:moveTo>
                      <a:pt x="72" y="120"/>
                    </a:moveTo>
                    <a:lnTo>
                      <a:pt x="109" y="120"/>
                    </a:lnTo>
                    <a:lnTo>
                      <a:pt x="109" y="152"/>
                    </a:lnTo>
                    <a:lnTo>
                      <a:pt x="72" y="152"/>
                    </a:lnTo>
                    <a:lnTo>
                      <a:pt x="72" y="120"/>
                    </a:lnTo>
                    <a:close/>
                    <a:moveTo>
                      <a:pt x="72" y="158"/>
                    </a:moveTo>
                    <a:lnTo>
                      <a:pt x="109" y="158"/>
                    </a:lnTo>
                    <a:lnTo>
                      <a:pt x="109" y="189"/>
                    </a:lnTo>
                    <a:lnTo>
                      <a:pt x="72" y="189"/>
                    </a:lnTo>
                    <a:lnTo>
                      <a:pt x="72" y="158"/>
                    </a:lnTo>
                    <a:close/>
                    <a:moveTo>
                      <a:pt x="72" y="198"/>
                    </a:moveTo>
                    <a:lnTo>
                      <a:pt x="109" y="198"/>
                    </a:lnTo>
                    <a:lnTo>
                      <a:pt x="109" y="227"/>
                    </a:lnTo>
                    <a:lnTo>
                      <a:pt x="72" y="227"/>
                    </a:lnTo>
                    <a:lnTo>
                      <a:pt x="72" y="198"/>
                    </a:lnTo>
                    <a:close/>
                    <a:moveTo>
                      <a:pt x="72" y="235"/>
                    </a:moveTo>
                    <a:lnTo>
                      <a:pt x="109" y="235"/>
                    </a:lnTo>
                    <a:lnTo>
                      <a:pt x="109" y="267"/>
                    </a:lnTo>
                    <a:lnTo>
                      <a:pt x="72" y="267"/>
                    </a:lnTo>
                    <a:lnTo>
                      <a:pt x="72" y="235"/>
                    </a:lnTo>
                    <a:close/>
                    <a:moveTo>
                      <a:pt x="72" y="273"/>
                    </a:moveTo>
                    <a:lnTo>
                      <a:pt x="109" y="273"/>
                    </a:lnTo>
                    <a:lnTo>
                      <a:pt x="109" y="304"/>
                    </a:lnTo>
                    <a:lnTo>
                      <a:pt x="72" y="304"/>
                    </a:lnTo>
                    <a:lnTo>
                      <a:pt x="72" y="273"/>
                    </a:lnTo>
                    <a:close/>
                    <a:moveTo>
                      <a:pt x="57" y="344"/>
                    </a:moveTo>
                    <a:lnTo>
                      <a:pt x="20" y="344"/>
                    </a:lnTo>
                    <a:lnTo>
                      <a:pt x="20" y="313"/>
                    </a:lnTo>
                    <a:lnTo>
                      <a:pt x="57" y="313"/>
                    </a:lnTo>
                    <a:lnTo>
                      <a:pt x="57" y="344"/>
                    </a:lnTo>
                    <a:close/>
                    <a:moveTo>
                      <a:pt x="57" y="304"/>
                    </a:moveTo>
                    <a:lnTo>
                      <a:pt x="20" y="304"/>
                    </a:lnTo>
                    <a:lnTo>
                      <a:pt x="20" y="273"/>
                    </a:lnTo>
                    <a:lnTo>
                      <a:pt x="57" y="273"/>
                    </a:lnTo>
                    <a:lnTo>
                      <a:pt x="57" y="304"/>
                    </a:lnTo>
                    <a:close/>
                    <a:moveTo>
                      <a:pt x="57" y="267"/>
                    </a:moveTo>
                    <a:lnTo>
                      <a:pt x="20" y="267"/>
                    </a:lnTo>
                    <a:lnTo>
                      <a:pt x="20" y="235"/>
                    </a:lnTo>
                    <a:lnTo>
                      <a:pt x="57" y="235"/>
                    </a:lnTo>
                    <a:lnTo>
                      <a:pt x="57" y="267"/>
                    </a:lnTo>
                    <a:close/>
                    <a:moveTo>
                      <a:pt x="57" y="227"/>
                    </a:moveTo>
                    <a:lnTo>
                      <a:pt x="20" y="227"/>
                    </a:lnTo>
                    <a:lnTo>
                      <a:pt x="20" y="198"/>
                    </a:lnTo>
                    <a:lnTo>
                      <a:pt x="57" y="198"/>
                    </a:lnTo>
                    <a:lnTo>
                      <a:pt x="57" y="227"/>
                    </a:lnTo>
                    <a:close/>
                    <a:moveTo>
                      <a:pt x="57" y="189"/>
                    </a:moveTo>
                    <a:lnTo>
                      <a:pt x="20" y="189"/>
                    </a:lnTo>
                    <a:lnTo>
                      <a:pt x="20" y="158"/>
                    </a:lnTo>
                    <a:lnTo>
                      <a:pt x="57" y="158"/>
                    </a:lnTo>
                    <a:lnTo>
                      <a:pt x="57" y="189"/>
                    </a:lnTo>
                    <a:close/>
                    <a:moveTo>
                      <a:pt x="57" y="152"/>
                    </a:moveTo>
                    <a:lnTo>
                      <a:pt x="20" y="152"/>
                    </a:lnTo>
                    <a:lnTo>
                      <a:pt x="20" y="120"/>
                    </a:lnTo>
                    <a:lnTo>
                      <a:pt x="57" y="120"/>
                    </a:lnTo>
                    <a:lnTo>
                      <a:pt x="57" y="152"/>
                    </a:lnTo>
                    <a:close/>
                    <a:moveTo>
                      <a:pt x="57" y="112"/>
                    </a:moveTo>
                    <a:lnTo>
                      <a:pt x="20" y="112"/>
                    </a:lnTo>
                    <a:lnTo>
                      <a:pt x="20" y="80"/>
                    </a:lnTo>
                    <a:lnTo>
                      <a:pt x="57" y="80"/>
                    </a:lnTo>
                    <a:lnTo>
                      <a:pt x="57" y="112"/>
                    </a:lnTo>
                    <a:close/>
                    <a:moveTo>
                      <a:pt x="57" y="74"/>
                    </a:moveTo>
                    <a:lnTo>
                      <a:pt x="20" y="74"/>
                    </a:lnTo>
                    <a:lnTo>
                      <a:pt x="20" y="43"/>
                    </a:lnTo>
                    <a:lnTo>
                      <a:pt x="57" y="43"/>
                    </a:lnTo>
                    <a:lnTo>
                      <a:pt x="57" y="74"/>
                    </a:lnTo>
                    <a:close/>
                    <a:moveTo>
                      <a:pt x="72" y="313"/>
                    </a:moveTo>
                    <a:lnTo>
                      <a:pt x="109" y="313"/>
                    </a:lnTo>
                    <a:lnTo>
                      <a:pt x="109" y="344"/>
                    </a:lnTo>
                    <a:lnTo>
                      <a:pt x="72" y="344"/>
                    </a:lnTo>
                    <a:lnTo>
                      <a:pt x="72" y="313"/>
                    </a:lnTo>
                    <a:close/>
                    <a:moveTo>
                      <a:pt x="115" y="413"/>
                    </a:moveTo>
                    <a:lnTo>
                      <a:pt x="83" y="413"/>
                    </a:lnTo>
                    <a:lnTo>
                      <a:pt x="83" y="362"/>
                    </a:lnTo>
                    <a:lnTo>
                      <a:pt x="115" y="362"/>
                    </a:lnTo>
                    <a:lnTo>
                      <a:pt x="115" y="413"/>
                    </a:lnTo>
                    <a:close/>
                    <a:moveTo>
                      <a:pt x="155" y="413"/>
                    </a:moveTo>
                    <a:lnTo>
                      <a:pt x="120" y="413"/>
                    </a:lnTo>
                    <a:lnTo>
                      <a:pt x="120" y="362"/>
                    </a:lnTo>
                    <a:lnTo>
                      <a:pt x="155" y="362"/>
                    </a:lnTo>
                    <a:lnTo>
                      <a:pt x="155" y="413"/>
                    </a:lnTo>
                    <a:close/>
                    <a:moveTo>
                      <a:pt x="163" y="344"/>
                    </a:moveTo>
                    <a:lnTo>
                      <a:pt x="126" y="344"/>
                    </a:lnTo>
                    <a:lnTo>
                      <a:pt x="126" y="313"/>
                    </a:lnTo>
                    <a:lnTo>
                      <a:pt x="163" y="313"/>
                    </a:lnTo>
                    <a:lnTo>
                      <a:pt x="163" y="344"/>
                    </a:lnTo>
                    <a:close/>
                    <a:moveTo>
                      <a:pt x="163" y="304"/>
                    </a:moveTo>
                    <a:lnTo>
                      <a:pt x="126" y="304"/>
                    </a:lnTo>
                    <a:lnTo>
                      <a:pt x="126" y="273"/>
                    </a:lnTo>
                    <a:lnTo>
                      <a:pt x="163" y="273"/>
                    </a:lnTo>
                    <a:lnTo>
                      <a:pt x="163" y="304"/>
                    </a:lnTo>
                    <a:close/>
                    <a:moveTo>
                      <a:pt x="163" y="267"/>
                    </a:moveTo>
                    <a:lnTo>
                      <a:pt x="126" y="267"/>
                    </a:lnTo>
                    <a:lnTo>
                      <a:pt x="126" y="235"/>
                    </a:lnTo>
                    <a:lnTo>
                      <a:pt x="163" y="235"/>
                    </a:lnTo>
                    <a:lnTo>
                      <a:pt x="163" y="267"/>
                    </a:lnTo>
                    <a:close/>
                    <a:moveTo>
                      <a:pt x="163" y="227"/>
                    </a:moveTo>
                    <a:lnTo>
                      <a:pt x="126" y="227"/>
                    </a:lnTo>
                    <a:lnTo>
                      <a:pt x="126" y="198"/>
                    </a:lnTo>
                    <a:lnTo>
                      <a:pt x="163" y="198"/>
                    </a:lnTo>
                    <a:lnTo>
                      <a:pt x="163" y="227"/>
                    </a:lnTo>
                    <a:close/>
                    <a:moveTo>
                      <a:pt x="163" y="189"/>
                    </a:moveTo>
                    <a:lnTo>
                      <a:pt x="126" y="189"/>
                    </a:lnTo>
                    <a:lnTo>
                      <a:pt x="126" y="158"/>
                    </a:lnTo>
                    <a:lnTo>
                      <a:pt x="163" y="158"/>
                    </a:lnTo>
                    <a:lnTo>
                      <a:pt x="163" y="189"/>
                    </a:lnTo>
                    <a:close/>
                    <a:moveTo>
                      <a:pt x="163" y="152"/>
                    </a:moveTo>
                    <a:lnTo>
                      <a:pt x="126" y="152"/>
                    </a:lnTo>
                    <a:lnTo>
                      <a:pt x="126" y="120"/>
                    </a:lnTo>
                    <a:lnTo>
                      <a:pt x="163" y="120"/>
                    </a:lnTo>
                    <a:lnTo>
                      <a:pt x="163" y="152"/>
                    </a:lnTo>
                    <a:close/>
                    <a:moveTo>
                      <a:pt x="163" y="112"/>
                    </a:moveTo>
                    <a:lnTo>
                      <a:pt x="126" y="112"/>
                    </a:lnTo>
                    <a:lnTo>
                      <a:pt x="126" y="80"/>
                    </a:lnTo>
                    <a:lnTo>
                      <a:pt x="163" y="80"/>
                    </a:lnTo>
                    <a:lnTo>
                      <a:pt x="163" y="112"/>
                    </a:lnTo>
                    <a:close/>
                    <a:moveTo>
                      <a:pt x="163" y="74"/>
                    </a:moveTo>
                    <a:lnTo>
                      <a:pt x="126" y="74"/>
                    </a:lnTo>
                    <a:lnTo>
                      <a:pt x="126" y="43"/>
                    </a:lnTo>
                    <a:lnTo>
                      <a:pt x="163" y="43"/>
                    </a:lnTo>
                    <a:lnTo>
                      <a:pt x="163" y="74"/>
                    </a:lnTo>
                    <a:close/>
                    <a:moveTo>
                      <a:pt x="215" y="344"/>
                    </a:moveTo>
                    <a:lnTo>
                      <a:pt x="178" y="344"/>
                    </a:lnTo>
                    <a:lnTo>
                      <a:pt x="178" y="313"/>
                    </a:lnTo>
                    <a:lnTo>
                      <a:pt x="215" y="313"/>
                    </a:lnTo>
                    <a:lnTo>
                      <a:pt x="215" y="344"/>
                    </a:lnTo>
                    <a:close/>
                    <a:moveTo>
                      <a:pt x="215" y="304"/>
                    </a:moveTo>
                    <a:lnTo>
                      <a:pt x="178" y="304"/>
                    </a:lnTo>
                    <a:lnTo>
                      <a:pt x="178" y="273"/>
                    </a:lnTo>
                    <a:lnTo>
                      <a:pt x="215" y="273"/>
                    </a:lnTo>
                    <a:lnTo>
                      <a:pt x="215" y="304"/>
                    </a:lnTo>
                    <a:close/>
                    <a:moveTo>
                      <a:pt x="215" y="267"/>
                    </a:moveTo>
                    <a:lnTo>
                      <a:pt x="178" y="267"/>
                    </a:lnTo>
                    <a:lnTo>
                      <a:pt x="178" y="235"/>
                    </a:lnTo>
                    <a:lnTo>
                      <a:pt x="215" y="235"/>
                    </a:lnTo>
                    <a:lnTo>
                      <a:pt x="215" y="267"/>
                    </a:lnTo>
                    <a:close/>
                    <a:moveTo>
                      <a:pt x="215" y="227"/>
                    </a:moveTo>
                    <a:lnTo>
                      <a:pt x="178" y="227"/>
                    </a:lnTo>
                    <a:lnTo>
                      <a:pt x="178" y="198"/>
                    </a:lnTo>
                    <a:lnTo>
                      <a:pt x="215" y="198"/>
                    </a:lnTo>
                    <a:lnTo>
                      <a:pt x="215" y="227"/>
                    </a:lnTo>
                    <a:close/>
                    <a:moveTo>
                      <a:pt x="215" y="189"/>
                    </a:moveTo>
                    <a:lnTo>
                      <a:pt x="178" y="189"/>
                    </a:lnTo>
                    <a:lnTo>
                      <a:pt x="178" y="158"/>
                    </a:lnTo>
                    <a:lnTo>
                      <a:pt x="215" y="158"/>
                    </a:lnTo>
                    <a:lnTo>
                      <a:pt x="215" y="189"/>
                    </a:lnTo>
                    <a:close/>
                    <a:moveTo>
                      <a:pt x="215" y="152"/>
                    </a:moveTo>
                    <a:lnTo>
                      <a:pt x="178" y="152"/>
                    </a:lnTo>
                    <a:lnTo>
                      <a:pt x="178" y="120"/>
                    </a:lnTo>
                    <a:lnTo>
                      <a:pt x="215" y="120"/>
                    </a:lnTo>
                    <a:lnTo>
                      <a:pt x="215" y="152"/>
                    </a:lnTo>
                    <a:close/>
                    <a:moveTo>
                      <a:pt x="215" y="112"/>
                    </a:moveTo>
                    <a:lnTo>
                      <a:pt x="178" y="112"/>
                    </a:lnTo>
                    <a:lnTo>
                      <a:pt x="178" y="80"/>
                    </a:lnTo>
                    <a:lnTo>
                      <a:pt x="215" y="80"/>
                    </a:lnTo>
                    <a:lnTo>
                      <a:pt x="215" y="112"/>
                    </a:lnTo>
                    <a:close/>
                    <a:moveTo>
                      <a:pt x="215" y="74"/>
                    </a:moveTo>
                    <a:lnTo>
                      <a:pt x="178" y="74"/>
                    </a:lnTo>
                    <a:lnTo>
                      <a:pt x="178" y="43"/>
                    </a:lnTo>
                    <a:lnTo>
                      <a:pt x="215" y="43"/>
                    </a:lnTo>
                    <a:lnTo>
                      <a:pt x="215" y="7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108761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5" b="0" i="0" u="none" strike="noStrike" kern="0" cap="none" spc="0" normalizeH="0" baseline="0" noProof="0" dirty="0">
                  <a:ln>
                    <a:noFill/>
                  </a:ln>
                  <a:solidFill>
                    <a:srgbClr val="0076CB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2BE3C88-B995-44E3-B684-A759AC86A81E}"/>
                </a:ext>
              </a:extLst>
            </p:cNvPr>
            <p:cNvSpPr/>
            <p:nvPr/>
          </p:nvSpPr>
          <p:spPr>
            <a:xfrm>
              <a:off x="218905" y="5286635"/>
              <a:ext cx="3218671" cy="5984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10876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On-premise data sources and applications</a:t>
              </a:r>
              <a:endPara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23" name="Rounded Rectangle 51">
            <a:extLst>
              <a:ext uri="{FF2B5EF4-FFF2-40B4-BE49-F238E27FC236}">
                <a16:creationId xmlns:a16="http://schemas.microsoft.com/office/drawing/2014/main" id="{AD5DC75C-86C9-4637-A4CF-9D9C9682A5D5}"/>
              </a:ext>
            </a:extLst>
          </p:cNvPr>
          <p:cNvSpPr/>
          <p:nvPr/>
        </p:nvSpPr>
        <p:spPr>
          <a:xfrm>
            <a:off x="2066594" y="3765863"/>
            <a:ext cx="9396216" cy="271524"/>
          </a:xfrm>
          <a:prstGeom prst="roundRect">
            <a:avLst/>
          </a:prstGeom>
          <a:noFill/>
          <a:ln w="47625" cap="flat" cmpd="dbl" algn="ctr">
            <a:noFill/>
            <a:prstDash val="solid"/>
          </a:ln>
          <a:effectLst/>
        </p:spPr>
        <p:txBody>
          <a:bodyPr lIns="121820" tIns="60910" rIns="121820" bIns="6091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44861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Up-Down Arrow 52">
            <a:extLst>
              <a:ext uri="{FF2B5EF4-FFF2-40B4-BE49-F238E27FC236}">
                <a16:creationId xmlns:a16="http://schemas.microsoft.com/office/drawing/2014/main" id="{6A736CC5-B573-48A5-BA8A-883B0D4A2642}"/>
              </a:ext>
            </a:extLst>
          </p:cNvPr>
          <p:cNvSpPr/>
          <p:nvPr/>
        </p:nvSpPr>
        <p:spPr bwMode="gray">
          <a:xfrm>
            <a:off x="4823726" y="4525454"/>
            <a:ext cx="362549" cy="646399"/>
          </a:xfrm>
          <a:prstGeom prst="upDownArrow">
            <a:avLst/>
          </a:prstGeom>
          <a:solidFill>
            <a:schemeClr val="tx2">
              <a:lumMod val="7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89927" tIns="71939" rIns="89927" bIns="71939" rtlCol="0" anchor="ctr"/>
          <a:lstStyle/>
          <a:p>
            <a:pPr marL="0" marR="0" lvl="0" indent="0" algn="ctr" defTabSz="91339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199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5DD3CB-746B-42E5-8419-2E66AF4FD83D}"/>
              </a:ext>
            </a:extLst>
          </p:cNvPr>
          <p:cNvSpPr txBox="1"/>
          <p:nvPr/>
        </p:nvSpPr>
        <p:spPr>
          <a:xfrm>
            <a:off x="544165" y="3150541"/>
            <a:ext cx="14308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1087615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Core Capabilities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857733-4C23-472D-833B-7D240D89EDB2}"/>
              </a:ext>
            </a:extLst>
          </p:cNvPr>
          <p:cNvSpPr txBox="1"/>
          <p:nvPr/>
        </p:nvSpPr>
        <p:spPr>
          <a:xfrm>
            <a:off x="572421" y="2259821"/>
            <a:ext cx="14539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1087615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Analytic Capabilities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7" name="Rounded Rectangle 56">
            <a:extLst>
              <a:ext uri="{FF2B5EF4-FFF2-40B4-BE49-F238E27FC236}">
                <a16:creationId xmlns:a16="http://schemas.microsoft.com/office/drawing/2014/main" id="{C4639A1D-2C1D-47FF-A3EB-1F8A213BE70C}"/>
              </a:ext>
            </a:extLst>
          </p:cNvPr>
          <p:cNvSpPr/>
          <p:nvPr/>
        </p:nvSpPr>
        <p:spPr>
          <a:xfrm>
            <a:off x="9819497" y="1517799"/>
            <a:ext cx="1726730" cy="271524"/>
          </a:xfrm>
          <a:prstGeom prst="roundRect">
            <a:avLst/>
          </a:prstGeom>
          <a:solidFill>
            <a:schemeClr val="accent5">
              <a:lumMod val="60000"/>
              <a:lumOff val="40000"/>
              <a:alpha val="67000"/>
            </a:schemeClr>
          </a:solidFill>
          <a:ln w="47625" cap="flat" cmpd="dbl" algn="ctr">
            <a:noFill/>
            <a:prstDash val="solid"/>
          </a:ln>
          <a:effectLst/>
        </p:spPr>
        <p:txBody>
          <a:bodyPr lIns="121820" tIns="60910" rIns="121820" bIns="6091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44861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SAP App Center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DB3044-4F97-4716-9982-D810651F0821}"/>
              </a:ext>
            </a:extLst>
          </p:cNvPr>
          <p:cNvSpPr txBox="1"/>
          <p:nvPr/>
        </p:nvSpPr>
        <p:spPr>
          <a:xfrm>
            <a:off x="556592" y="1607887"/>
            <a:ext cx="14539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1087615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Applications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4C2474-AE41-4317-889F-B6254EFAE09F}"/>
              </a:ext>
            </a:extLst>
          </p:cNvPr>
          <p:cNvSpPr/>
          <p:nvPr/>
        </p:nvSpPr>
        <p:spPr>
          <a:xfrm>
            <a:off x="2240383" y="3110344"/>
            <a:ext cx="1096644" cy="585629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marL="0" marR="0" lvl="0" indent="0" algn="ctr" defTabSz="108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 connectivity</a:t>
            </a:r>
          </a:p>
        </p:txBody>
      </p:sp>
      <p:sp>
        <p:nvSpPr>
          <p:cNvPr id="30" name="Rounded Rectangle 59">
            <a:extLst>
              <a:ext uri="{FF2B5EF4-FFF2-40B4-BE49-F238E27FC236}">
                <a16:creationId xmlns:a16="http://schemas.microsoft.com/office/drawing/2014/main" id="{B79A86FC-E6AB-4AC7-BB21-5FC047EFF401}"/>
              </a:ext>
            </a:extLst>
          </p:cNvPr>
          <p:cNvSpPr/>
          <p:nvPr/>
        </p:nvSpPr>
        <p:spPr>
          <a:xfrm>
            <a:off x="2240382" y="3841675"/>
            <a:ext cx="9300724" cy="253467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47625" cap="flat" cmpd="dbl" algn="ctr">
            <a:noFill/>
            <a:prstDash val="solid"/>
          </a:ln>
          <a:effectLst/>
        </p:spPr>
        <p:txBody>
          <a:bodyPr lIns="121848" tIns="60924" rIns="121848" bIns="60924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4489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SAP Cloud Platform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F092B0-B677-4CBE-8386-5607B33FFE7C}"/>
              </a:ext>
            </a:extLst>
          </p:cNvPr>
          <p:cNvSpPr/>
          <p:nvPr/>
        </p:nvSpPr>
        <p:spPr>
          <a:xfrm>
            <a:off x="3398436" y="3110344"/>
            <a:ext cx="1096644" cy="582279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marL="0" marR="0" lvl="0" indent="0" algn="ctr" defTabSz="108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Wrangling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AF5D47-DEEC-4198-A798-6D832E765AD0}"/>
              </a:ext>
            </a:extLst>
          </p:cNvPr>
          <p:cNvSpPr/>
          <p:nvPr/>
        </p:nvSpPr>
        <p:spPr>
          <a:xfrm>
            <a:off x="4556489" y="3110344"/>
            <a:ext cx="1096644" cy="582279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marL="0" marR="0" lvl="0" indent="0" algn="ctr" defTabSz="108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Modeling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7B356D-A9B7-4B0D-B49C-7D5B02097C6E}"/>
              </a:ext>
            </a:extLst>
          </p:cNvPr>
          <p:cNvSpPr/>
          <p:nvPr/>
        </p:nvSpPr>
        <p:spPr>
          <a:xfrm>
            <a:off x="5714542" y="3110344"/>
            <a:ext cx="1186378" cy="582279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marL="0" marR="0" lvl="0" indent="0" algn="ctr" defTabSz="108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Administration Auditing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78CDBE8-781D-467E-8C22-37F6A4B7ABCD}"/>
              </a:ext>
            </a:extLst>
          </p:cNvPr>
          <p:cNvSpPr/>
          <p:nvPr/>
        </p:nvSpPr>
        <p:spPr>
          <a:xfrm>
            <a:off x="6962329" y="3110344"/>
            <a:ext cx="1096644" cy="581314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marL="0" marR="0" lvl="0" indent="0" algn="ctr" defTabSz="108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Visualizations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4AD432-D3ED-4587-872A-2DD6670065B8}"/>
              </a:ext>
            </a:extLst>
          </p:cNvPr>
          <p:cNvSpPr/>
          <p:nvPr/>
        </p:nvSpPr>
        <p:spPr>
          <a:xfrm>
            <a:off x="8120382" y="3110344"/>
            <a:ext cx="1096644" cy="576961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marL="0" marR="0" lvl="0" indent="0" algn="ctr" defTabSz="108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Collaboration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90ABC0-07FC-4199-A061-CE3E76FFDAF7}"/>
              </a:ext>
            </a:extLst>
          </p:cNvPr>
          <p:cNvSpPr/>
          <p:nvPr/>
        </p:nvSpPr>
        <p:spPr>
          <a:xfrm>
            <a:off x="9278435" y="3110344"/>
            <a:ext cx="1096644" cy="572836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marL="0" marR="0" lvl="0" indent="0" algn="ctr" defTabSz="108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Mobile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D69412-197A-48B8-A68A-EBDEE2248D9F}"/>
              </a:ext>
            </a:extLst>
          </p:cNvPr>
          <p:cNvSpPr txBox="1"/>
          <p:nvPr/>
        </p:nvSpPr>
        <p:spPr>
          <a:xfrm>
            <a:off x="929115" y="3835614"/>
            <a:ext cx="107272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1087615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PaaS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39" name="Picture 8" descr="https://upload.wikimedia.org/wikipedia/commons/thumb/5/59/SAP_2011_logo.svg/1200px-SAP_2011_logo.svg.png">
            <a:extLst>
              <a:ext uri="{FF2B5EF4-FFF2-40B4-BE49-F238E27FC236}">
                <a16:creationId xmlns:a16="http://schemas.microsoft.com/office/drawing/2014/main" id="{483B15F4-29B9-4001-8A78-1D046A8FD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120" y="4173700"/>
            <a:ext cx="492818" cy="2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418A5D-0167-4ACF-A6CB-FE524CDB8DEA}"/>
              </a:ext>
            </a:extLst>
          </p:cNvPr>
          <p:cNvSpPr txBox="1"/>
          <p:nvPr/>
        </p:nvSpPr>
        <p:spPr>
          <a:xfrm>
            <a:off x="7744121" y="4191777"/>
            <a:ext cx="1532583" cy="2152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987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CA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SAP Data Center</a:t>
            </a: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3" name="Up-Down Arrow 52">
            <a:extLst>
              <a:ext uri="{FF2B5EF4-FFF2-40B4-BE49-F238E27FC236}">
                <a16:creationId xmlns:a16="http://schemas.microsoft.com/office/drawing/2014/main" id="{A15A5940-ACC0-4145-A9CA-6975EE0E6408}"/>
              </a:ext>
            </a:extLst>
          </p:cNvPr>
          <p:cNvSpPr/>
          <p:nvPr/>
        </p:nvSpPr>
        <p:spPr bwMode="gray">
          <a:xfrm>
            <a:off x="8315506" y="4519121"/>
            <a:ext cx="362549" cy="646399"/>
          </a:xfrm>
          <a:prstGeom prst="upDownArrow">
            <a:avLst/>
          </a:prstGeom>
          <a:solidFill>
            <a:schemeClr val="tx2">
              <a:lumMod val="7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89927" tIns="71939" rIns="89927" bIns="71939" rtlCol="0" anchor="ctr"/>
          <a:lstStyle/>
          <a:p>
            <a:pPr marL="0" marR="0" lvl="0" indent="0" algn="ctr" defTabSz="91339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199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B02D90C-8B81-451D-9DF6-DAF2136DA833}"/>
              </a:ext>
            </a:extLst>
          </p:cNvPr>
          <p:cNvSpPr/>
          <p:nvPr/>
        </p:nvSpPr>
        <p:spPr>
          <a:xfrm>
            <a:off x="10436487" y="3110344"/>
            <a:ext cx="1096644" cy="572836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marL="0" marR="0" lvl="0" indent="0" algn="ctr" defTabSz="108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APIs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078A1E-B2D9-4997-9E1A-15EC1ADB5395}"/>
              </a:ext>
            </a:extLst>
          </p:cNvPr>
          <p:cNvSpPr txBox="1"/>
          <p:nvPr/>
        </p:nvSpPr>
        <p:spPr>
          <a:xfrm>
            <a:off x="4563700" y="4191665"/>
            <a:ext cx="2128765" cy="215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987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CA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Amazon Web Services</a:t>
            </a: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96F534-D8FA-42D0-969A-7F7E03619D73}"/>
              </a:ext>
            </a:extLst>
          </p:cNvPr>
          <p:cNvSpPr/>
          <p:nvPr/>
        </p:nvSpPr>
        <p:spPr bwMode="gray">
          <a:xfrm>
            <a:off x="7909567" y="1901343"/>
            <a:ext cx="1745001" cy="1104457"/>
          </a:xfrm>
          <a:prstGeom prst="rect">
            <a:avLst/>
          </a:prstGeom>
          <a:solidFill>
            <a:schemeClr val="tx2">
              <a:lumMod val="20000"/>
              <a:lumOff val="80000"/>
              <a:alpha val="62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wrap="square" lIns="71956" tIns="73133" rIns="35979" bIns="35979" rtlCol="0" anchor="t" anchorCtr="0"/>
          <a:lstStyle/>
          <a:p>
            <a:pPr marL="0" marR="0" lvl="0" indent="0" algn="ctr" defTabSz="91339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ts val="60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Application Design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Scripting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Composites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UI theme &amp; stylesheet</a:t>
            </a:r>
          </a:p>
        </p:txBody>
      </p:sp>
    </p:spTree>
    <p:extLst>
      <p:ext uri="{BB962C8B-B14F-4D97-AF65-F5344CB8AC3E}">
        <p14:creationId xmlns:p14="http://schemas.microsoft.com/office/powerpoint/2010/main" val="3001318645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0032756-3046-4A50-93F7-5BFA36D2C142}"/>
              </a:ext>
            </a:extLst>
          </p:cNvPr>
          <p:cNvSpPr/>
          <p:nvPr/>
        </p:nvSpPr>
        <p:spPr>
          <a:xfrm>
            <a:off x="0" y="5763042"/>
            <a:ext cx="12192000" cy="4810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rPr>
              <a:t>Accelerate your Enterprise Analytics projects with pre-built analytics from SAP and our Partners</a:t>
            </a:r>
            <a:endParaRPr kumimoji="0" lang="en-DE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B00C22-2BB0-4839-B12B-85BAF327401B}"/>
              </a:ext>
            </a:extLst>
          </p:cNvPr>
          <p:cNvSpPr/>
          <p:nvPr/>
        </p:nvSpPr>
        <p:spPr>
          <a:xfrm>
            <a:off x="0" y="1391478"/>
            <a:ext cx="12192000" cy="437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EMBEDDED STANDARD CONTENT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86814DC-E900-4C97-9E0B-07DC2283BA4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663" y="1674765"/>
            <a:ext cx="1453898" cy="786908"/>
          </a:xfrm>
          <a:prstGeom prst="rect">
            <a:avLst/>
          </a:prstGeom>
        </p:spPr>
      </p:pic>
      <p:sp>
        <p:nvSpPr>
          <p:cNvPr id="36" name="Rectangle: Rounded Corners 43">
            <a:extLst>
              <a:ext uri="{FF2B5EF4-FFF2-40B4-BE49-F238E27FC236}">
                <a16:creationId xmlns:a16="http://schemas.microsoft.com/office/drawing/2014/main" id="{D77217ED-5254-4EF6-A116-6F5FE60BDFD6}"/>
              </a:ext>
            </a:extLst>
          </p:cNvPr>
          <p:cNvSpPr/>
          <p:nvPr/>
        </p:nvSpPr>
        <p:spPr bwMode="gray">
          <a:xfrm>
            <a:off x="613498" y="3998718"/>
            <a:ext cx="2405831" cy="168251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89954" tIns="71962" rIns="89954" bIns="71962" rtlCol="0" anchor="ctr"/>
          <a:lstStyle/>
          <a:p>
            <a:pPr marL="284480" marR="0" lvl="0" indent="-284480" algn="r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 Unicode MS"/>
              </a:rPr>
              <a:t>SAP S/4HANA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Arial Unicode MS"/>
            </a:endParaRPr>
          </a:p>
          <a:p>
            <a:pPr marL="284480" marR="0" lvl="0" indent="-284480" algn="r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 Unicode MS"/>
              </a:rPr>
              <a:t>SAP C/4HANA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Arial"/>
            </a:endParaRPr>
          </a:p>
          <a:p>
            <a:pPr marL="284480" marR="0" lvl="0" indent="-284480" algn="r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 Unicode MS"/>
              </a:rPr>
              <a:t>SAP SFSF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Arial"/>
            </a:endParaRPr>
          </a:p>
          <a:p>
            <a:pPr marL="284480" marR="0" lvl="0" indent="-284480" algn="r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 Unicode MS"/>
              </a:rPr>
              <a:t>SAP Concur </a:t>
            </a:r>
          </a:p>
          <a:p>
            <a:pPr marL="284480" marR="0" lvl="0" indent="-284480" algn="r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 Unicode MS"/>
              </a:rPr>
              <a:t>SAP Ariba</a:t>
            </a:r>
          </a:p>
          <a:p>
            <a:pPr marL="284480" marR="0" lvl="0" indent="-284480" algn="r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 Unicode MS"/>
              </a:rPr>
              <a:t>etc..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1B3134-08B9-4AB0-8373-3BF060FBC69D}"/>
              </a:ext>
            </a:extLst>
          </p:cNvPr>
          <p:cNvSpPr/>
          <p:nvPr/>
        </p:nvSpPr>
        <p:spPr>
          <a:xfrm>
            <a:off x="9388873" y="3780715"/>
            <a:ext cx="3627522" cy="59077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1" indent="0" defTabSz="5993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5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65 Packages</a:t>
            </a:r>
            <a:br>
              <a:rPr kumimoji="0" lang="en-US" sz="175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</a:br>
            <a:r>
              <a:rPr kumimoji="0" lang="en-US" sz="175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by Partners</a:t>
            </a:r>
          </a:p>
        </p:txBody>
      </p:sp>
      <p:pic>
        <p:nvPicPr>
          <p:cNvPr id="39" name="Picture 2" descr="https://www.sapanalytics.cloud/wp-content/themes/sap/images/home-hero.png">
            <a:extLst>
              <a:ext uri="{FF2B5EF4-FFF2-40B4-BE49-F238E27FC236}">
                <a16:creationId xmlns:a16="http://schemas.microsoft.com/office/drawing/2014/main" id="{6C397A9D-CE39-4D37-8912-036CCB7F4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49479" y="1654864"/>
            <a:ext cx="6198404" cy="410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764C302-3F9C-46A0-8637-CDF394E107D3}"/>
              </a:ext>
            </a:extLst>
          </p:cNvPr>
          <p:cNvSpPr/>
          <p:nvPr/>
        </p:nvSpPr>
        <p:spPr>
          <a:xfrm>
            <a:off x="80126" y="3485326"/>
            <a:ext cx="2939203" cy="59077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1" indent="0" algn="r" defTabSz="5993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5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72 Packages</a:t>
            </a:r>
            <a:br>
              <a:rPr kumimoji="0" lang="en-US" sz="175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</a:br>
            <a:r>
              <a:rPr kumimoji="0" lang="en-US" sz="175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by SAP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41556F6-72DF-4498-8BCE-4521514BDA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91569" y="2584554"/>
            <a:ext cx="1449326" cy="78665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D8496D7-8182-47BC-BABD-0BB7A600CBC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0334" y="2584552"/>
            <a:ext cx="1437844" cy="7744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90C0B5D-6967-4F78-8200-66169C8D9D6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5265" y="1674765"/>
            <a:ext cx="1464742" cy="78690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246AAE9-F890-4FB7-9E81-003E4D4D9DDD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2707" y="1674765"/>
            <a:ext cx="1415544" cy="79823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C8DB34D-05FE-40AC-9820-DB45D943AC78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915" y="1680383"/>
            <a:ext cx="1464742" cy="7812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48" name="Rectangle: Rounded Corners 43">
            <a:extLst>
              <a:ext uri="{FF2B5EF4-FFF2-40B4-BE49-F238E27FC236}">
                <a16:creationId xmlns:a16="http://schemas.microsoft.com/office/drawing/2014/main" id="{C9D3ED2B-6BFC-4E25-962B-DBF518739F89}"/>
              </a:ext>
            </a:extLst>
          </p:cNvPr>
          <p:cNvSpPr/>
          <p:nvPr/>
        </p:nvSpPr>
        <p:spPr bwMode="gray">
          <a:xfrm>
            <a:off x="9388873" y="4216284"/>
            <a:ext cx="2405831" cy="168251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89954" tIns="71962" rIns="89954" bIns="71962" rtlCol="0" anchor="t"/>
          <a:lstStyle/>
          <a:p>
            <a:pPr marL="284480" marR="0" lvl="0" indent="-284480" algn="l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Arial Unicode MS"/>
            </a:endParaRPr>
          </a:p>
          <a:p>
            <a:pPr marL="284480" marR="0" lvl="0" indent="-284480" algn="l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 Unicode MS"/>
              </a:rPr>
              <a:t>SAP data sources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Arial Unicode MS"/>
            </a:endParaRPr>
          </a:p>
          <a:p>
            <a:pPr marL="284480" marR="0" lvl="0" indent="-284480" algn="l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 Unicode MS"/>
              </a:rPr>
              <a:t>Non-SAP data sources</a:t>
            </a:r>
          </a:p>
        </p:txBody>
      </p:sp>
    </p:spTree>
    <p:extLst>
      <p:ext uri="{BB962C8B-B14F-4D97-AF65-F5344CB8AC3E}">
        <p14:creationId xmlns:p14="http://schemas.microsoft.com/office/powerpoint/2010/main" val="1134940769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BUSINESS CONTENT DELIVERED BY SAP </a:t>
            </a:r>
            <a:endParaRPr lang="en-IN" sz="2400" dirty="0">
              <a:latin typeface="Arial" panose="020B0604020202020204" pitchFamily="34" charset="0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1447B05C-7B20-477D-B528-2DFD7CA4B8DB}"/>
              </a:ext>
            </a:extLst>
          </p:cNvPr>
          <p:cNvSpPr txBox="1">
            <a:spLocks/>
          </p:cNvSpPr>
          <p:nvPr/>
        </p:nvSpPr>
        <p:spPr>
          <a:xfrm>
            <a:off x="505589" y="504000"/>
            <a:ext cx="11186476" cy="369332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ADCD0-610D-47C6-802D-229DC87C686D}"/>
              </a:ext>
            </a:extLst>
          </p:cNvPr>
          <p:cNvSpPr txBox="1"/>
          <p:nvPr/>
        </p:nvSpPr>
        <p:spPr bwMode="gray">
          <a:xfrm>
            <a:off x="8030876" y="5426326"/>
            <a:ext cx="346296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0AB00"/>
              </a:buClr>
              <a:buSzPct val="11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Further information can be found in the following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2"/>
              </a:rPr>
              <a:t>blog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FCCA77-6FBC-416C-B019-4BD100CBC8F7}"/>
              </a:ext>
            </a:extLst>
          </p:cNvPr>
          <p:cNvGrpSpPr/>
          <p:nvPr/>
        </p:nvGrpSpPr>
        <p:grpSpPr>
          <a:xfrm>
            <a:off x="619069" y="1307682"/>
            <a:ext cx="10991515" cy="5140982"/>
            <a:chOff x="2120696" y="1557991"/>
            <a:chExt cx="7031913" cy="475870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94842E-6A3A-4780-90B2-1AA129E3C52C}"/>
                </a:ext>
              </a:extLst>
            </p:cNvPr>
            <p:cNvSpPr/>
            <p:nvPr/>
          </p:nvSpPr>
          <p:spPr>
            <a:xfrm>
              <a:off x="2120696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Advanced Compliance Reporting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Business </a:t>
              </a: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ByDesign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 (Finance and Procurement)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Environment, Health and Safety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Field Service Management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Finance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Finance Account Receivable – Invoice Payment Forecasting.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Finance Contract Accounts (FI-CA)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Finance – Live based on Semantic Tags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Financial Consolidation for SAP S/4HC Cloud (BPE)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Financial Planning &amp; Analysis for SAP S/4HANA Cloud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 Operational Expense Planning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6D4463-CD9E-4057-B967-0B9D6BE191AA}"/>
                </a:ext>
              </a:extLst>
            </p:cNvPr>
            <p:cNvSpPr/>
            <p:nvPr/>
          </p:nvSpPr>
          <p:spPr>
            <a:xfrm>
              <a:off x="4464667" y="1557991"/>
              <a:ext cx="2343971" cy="4758709"/>
            </a:xfrm>
            <a:prstGeom prst="rect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Goods and Services Tax GST Analytics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Human Resources (SuccessFactors) 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Human Resources (SuccessFactors) – Simplified Chinese Localization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Human Resources (SuccessFactors) (BPE)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Human Resources Salary Planning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Intelligent Asset Management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Integrated Financial Planning for SAP S/4HANA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Liquidity Planning for SAP S/4HANA Cloud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 Marketing</a:t>
              </a: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Manufacturing S/4HC (BPE)</a:t>
              </a: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Procurement</a:t>
              </a: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Procurement for SAP S/4HC (BPE)</a:t>
              </a: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Product Cost Planning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BF2020-5EAB-473C-80E7-70ADA0190D12}"/>
                </a:ext>
              </a:extLst>
            </p:cNvPr>
            <p:cNvSpPr/>
            <p:nvPr/>
          </p:nvSpPr>
          <p:spPr>
            <a:xfrm>
              <a:off x="6808638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Project and Portfolio Management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Project Budgeting &amp; Planning S/4HC (BPE)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Project Staff Planning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Receivables Management for S/4HANA Cloud (BPE)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 Finance – Contract-based revenue recognition (CBRR)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 Financial Products Subledger IFRS17 for S/4HANA 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(New)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 Integrated Business Planning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 Intelligent Asset Management 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 Qualtrics  - Customer Satisfaction Score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 Qualtrics  - Survey distribution and Analysis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 Supply Base Optimization 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62B6E09-2674-42F8-9E5C-E609009C83CB}"/>
              </a:ext>
            </a:extLst>
          </p:cNvPr>
          <p:cNvSpPr txBox="1"/>
          <p:nvPr/>
        </p:nvSpPr>
        <p:spPr>
          <a:xfrm>
            <a:off x="619069" y="112129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10000"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rPr>
              <a:t>Line of Business</a:t>
            </a:r>
          </a:p>
        </p:txBody>
      </p:sp>
    </p:spTree>
    <p:extLst>
      <p:ext uri="{BB962C8B-B14F-4D97-AF65-F5344CB8AC3E}">
        <p14:creationId xmlns:p14="http://schemas.microsoft.com/office/powerpoint/2010/main" val="99654877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BUSINESS CONTENT DELIVERED BY SAP </a:t>
            </a:r>
            <a:endParaRPr lang="en-IN" sz="2400" dirty="0">
              <a:latin typeface="Arial" panose="020B0604020202020204" pitchFamily="34" charset="0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1447B05C-7B20-477D-B528-2DFD7CA4B8DB}"/>
              </a:ext>
            </a:extLst>
          </p:cNvPr>
          <p:cNvSpPr txBox="1">
            <a:spLocks/>
          </p:cNvSpPr>
          <p:nvPr/>
        </p:nvSpPr>
        <p:spPr>
          <a:xfrm>
            <a:off x="505589" y="504000"/>
            <a:ext cx="11186476" cy="369332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ADCD0-610D-47C6-802D-229DC87C686D}"/>
              </a:ext>
            </a:extLst>
          </p:cNvPr>
          <p:cNvSpPr txBox="1"/>
          <p:nvPr/>
        </p:nvSpPr>
        <p:spPr bwMode="gray">
          <a:xfrm>
            <a:off x="8030876" y="5426326"/>
            <a:ext cx="346296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0AB00"/>
              </a:buClr>
              <a:buSzPct val="11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Further information can be found in the following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2"/>
              </a:rPr>
              <a:t>blog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FCCA77-6FBC-416C-B019-4BD100CBC8F7}"/>
              </a:ext>
            </a:extLst>
          </p:cNvPr>
          <p:cNvGrpSpPr/>
          <p:nvPr/>
        </p:nvGrpSpPr>
        <p:grpSpPr>
          <a:xfrm>
            <a:off x="619069" y="1307682"/>
            <a:ext cx="10991515" cy="5140982"/>
            <a:chOff x="2120696" y="1557991"/>
            <a:chExt cx="7031913" cy="475870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94842E-6A3A-4780-90B2-1AA129E3C52C}"/>
                </a:ext>
              </a:extLst>
            </p:cNvPr>
            <p:cNvSpPr/>
            <p:nvPr/>
          </p:nvSpPr>
          <p:spPr>
            <a:xfrm>
              <a:off x="2120696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lt"/>
                  <a:cs typeface="Arial" panose="020B0604020202020204" pitchFamily="34" charset="0"/>
                </a:rPr>
                <a:t>SAP S/4HANA for Financial Products Subledger – Reporting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Sales Cloud for SAP S/4HANA (BPE)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Sales Performance and Target Planning (CRM)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Sales Cloud for SAP  S/4HANA Cloud  (BPE)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 Sales Planning for SAP S/4HANA Cloud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Service Cloud Analytics (CRM)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6D4463-CD9E-4057-B967-0B9D6BE191AA}"/>
                </a:ext>
              </a:extLst>
            </p:cNvPr>
            <p:cNvSpPr/>
            <p:nvPr/>
          </p:nvSpPr>
          <p:spPr>
            <a:xfrm>
              <a:off x="4464667" y="1557991"/>
              <a:ext cx="2343971" cy="4758709"/>
            </a:xfrm>
            <a:prstGeom prst="rect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BF2020-5EAB-473C-80E7-70ADA0190D12}"/>
                </a:ext>
              </a:extLst>
            </p:cNvPr>
            <p:cNvSpPr/>
            <p:nvPr/>
          </p:nvSpPr>
          <p:spPr>
            <a:xfrm>
              <a:off x="6808638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Solution Manager: Test Suite Analysis 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Solution Manager IT Service Management Analytics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Sports One Analytics 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Sports One Analytics (German)</a:t>
              </a: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Trade Management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Travel &amp; Expense – Concur</a:t>
              </a: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Treasury Management</a:t>
              </a: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Vendor Management System (Fieldglass)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Workforce Planning for S/4HC (BPE)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62B6E09-2674-42F8-9E5C-E609009C83CB}"/>
              </a:ext>
            </a:extLst>
          </p:cNvPr>
          <p:cNvSpPr txBox="1"/>
          <p:nvPr/>
        </p:nvSpPr>
        <p:spPr>
          <a:xfrm>
            <a:off x="619069" y="112129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10000"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rPr>
              <a:t>Line of Business</a:t>
            </a:r>
          </a:p>
        </p:txBody>
      </p:sp>
      <p:pic>
        <p:nvPicPr>
          <p:cNvPr id="50178" name="Picture 2" descr="The Walldorf siblings in the cloud – SAP Analytics Cloud (SAC) and Data  Warehouse Cloud (DWC) - CubeServ">
            <a:extLst>
              <a:ext uri="{FF2B5EF4-FFF2-40B4-BE49-F238E27FC236}">
                <a16:creationId xmlns:a16="http://schemas.microsoft.com/office/drawing/2014/main" id="{9876F9C4-28D5-45B2-B45F-E9E11DC3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906385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02341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BUSINESS CONTENT DELIVERED BY SAP </a:t>
            </a:r>
            <a:endParaRPr lang="en-IN" sz="2400" dirty="0">
              <a:latin typeface="Arial" panose="020B0604020202020204" pitchFamily="34" charset="0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1447B05C-7B20-477D-B528-2DFD7CA4B8DB}"/>
              </a:ext>
            </a:extLst>
          </p:cNvPr>
          <p:cNvSpPr txBox="1">
            <a:spLocks/>
          </p:cNvSpPr>
          <p:nvPr/>
        </p:nvSpPr>
        <p:spPr>
          <a:xfrm>
            <a:off x="505589" y="504000"/>
            <a:ext cx="11186476" cy="369332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ADCD0-610D-47C6-802D-229DC87C686D}"/>
              </a:ext>
            </a:extLst>
          </p:cNvPr>
          <p:cNvSpPr txBox="1"/>
          <p:nvPr/>
        </p:nvSpPr>
        <p:spPr bwMode="gray">
          <a:xfrm>
            <a:off x="8030876" y="5426326"/>
            <a:ext cx="346296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0AB00"/>
              </a:buClr>
              <a:buSzPct val="11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Further information can be found in the following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2"/>
              </a:rPr>
              <a:t>blog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776A6-F957-4EC2-BBB8-1A39FA11E6C5}"/>
              </a:ext>
            </a:extLst>
          </p:cNvPr>
          <p:cNvSpPr txBox="1"/>
          <p:nvPr/>
        </p:nvSpPr>
        <p:spPr bwMode="gray">
          <a:xfrm>
            <a:off x="4282907" y="6442915"/>
            <a:ext cx="3132191" cy="48474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721610" marR="0" lvl="5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B00"/>
              </a:buClr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pPr marL="285115" marR="0" lvl="5" indent="-285115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+mn-cs"/>
            </a:endParaRPr>
          </a:p>
          <a:p>
            <a:pPr marL="285115" marR="0" lvl="5" indent="-285115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FCCA77-6FBC-416C-B019-4BD100CBC8F7}"/>
              </a:ext>
            </a:extLst>
          </p:cNvPr>
          <p:cNvGrpSpPr/>
          <p:nvPr/>
        </p:nvGrpSpPr>
        <p:grpSpPr>
          <a:xfrm>
            <a:off x="619069" y="1307682"/>
            <a:ext cx="10991515" cy="5140982"/>
            <a:chOff x="2120696" y="1557991"/>
            <a:chExt cx="7031913" cy="475870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94842E-6A3A-4780-90B2-1AA129E3C52C}"/>
                </a:ext>
              </a:extLst>
            </p:cNvPr>
            <p:cNvSpPr/>
            <p:nvPr/>
          </p:nvSpPr>
          <p:spPr>
            <a:xfrm>
              <a:off x="2120696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Agriculture Origination, Trading and Risk Management (New)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 panose="020B0604020202020204" pitchFamily="34" charset="0"/>
                </a:rPr>
                <a:t>Banking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Chemicals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Consumer Products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lt"/>
                  <a:cs typeface="Arial" panose="020B0604020202020204" pitchFamily="34" charset="0"/>
                </a:rPr>
                <a:t>Customer Profitability Analysis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Engineering, Construction, &amp; Operations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Health Care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High Tech (New)</a:t>
              </a: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Industry Innovation Kit – Leonardo Zero Waste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InsuranceMill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 Products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Mining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Oil &amp; Gas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6D4463-CD9E-4057-B967-0B9D6BE191AA}"/>
                </a:ext>
              </a:extLst>
            </p:cNvPr>
            <p:cNvSpPr/>
            <p:nvPr/>
          </p:nvSpPr>
          <p:spPr>
            <a:xfrm>
              <a:off x="4464667" y="1557991"/>
              <a:ext cx="2343971" cy="4758709"/>
            </a:xfrm>
            <a:prstGeom prst="rect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BF2020-5EAB-473C-80E7-70ADA0190D12}"/>
                </a:ext>
              </a:extLst>
            </p:cNvPr>
            <p:cNvSpPr/>
            <p:nvPr/>
          </p:nvSpPr>
          <p:spPr>
            <a:xfrm>
              <a:off x="6808638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Professional Services S/4HC (BPE)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Public Sector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Public Services: Higher Education and Research</a:t>
              </a:r>
            </a:p>
            <a:p>
              <a:pPr marL="285750" marR="0" lvl="5" indent="-285750" algn="l" defTabSz="1218987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Real Estate</a:t>
              </a: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lt"/>
                  <a:cs typeface="Arial" panose="020B0604020202020204" pitchFamily="34" charset="0"/>
                </a:rPr>
                <a:t>Retail (Model Company Fashion for Vertical Business)</a:t>
              </a: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lt"/>
                <a:cs typeface="Arial" panose="020B0604020202020204" pitchFamily="34" charset="0"/>
              </a:endParaRPr>
            </a:p>
            <a:p>
              <a:pPr marL="285750" marR="0" lvl="5" indent="-285750" algn="l" defTabSz="1218987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Retail (Model Company Core Retail)</a:t>
              </a: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Retail (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Omnichannel Article Availability and Sourcing</a:t>
              </a: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)</a:t>
              </a: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Rural Sourcing Management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Utilities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62B6E09-2674-42F8-9E5C-E609009C83CB}"/>
              </a:ext>
            </a:extLst>
          </p:cNvPr>
          <p:cNvSpPr txBox="1"/>
          <p:nvPr/>
        </p:nvSpPr>
        <p:spPr>
          <a:xfrm>
            <a:off x="619069" y="112129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10000"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rPr>
              <a:t>Industry</a:t>
            </a:r>
          </a:p>
        </p:txBody>
      </p:sp>
      <p:pic>
        <p:nvPicPr>
          <p:cNvPr id="21" name="Picture 2" descr="The Walldorf siblings in the cloud – SAP Analytics Cloud (SAC) and Data  Warehouse Cloud (DWC) - CubeServ">
            <a:extLst>
              <a:ext uri="{FF2B5EF4-FFF2-40B4-BE49-F238E27FC236}">
                <a16:creationId xmlns:a16="http://schemas.microsoft.com/office/drawing/2014/main" id="{FE925B1F-4792-4394-A8FB-6B6D20319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906385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143272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BUSINESS CONTENT DELIVERED BY SAP </a:t>
            </a:r>
            <a:endParaRPr lang="en-IN" sz="2400" dirty="0">
              <a:latin typeface="Arial" panose="020B0604020202020204" pitchFamily="34" charset="0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1447B05C-7B20-477D-B528-2DFD7CA4B8DB}"/>
              </a:ext>
            </a:extLst>
          </p:cNvPr>
          <p:cNvSpPr txBox="1">
            <a:spLocks/>
          </p:cNvSpPr>
          <p:nvPr/>
        </p:nvSpPr>
        <p:spPr>
          <a:xfrm>
            <a:off x="505589" y="504000"/>
            <a:ext cx="11186476" cy="369332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ADCD0-610D-47C6-802D-229DC87C686D}"/>
              </a:ext>
            </a:extLst>
          </p:cNvPr>
          <p:cNvSpPr txBox="1"/>
          <p:nvPr/>
        </p:nvSpPr>
        <p:spPr bwMode="gray">
          <a:xfrm>
            <a:off x="8030876" y="5426326"/>
            <a:ext cx="346296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0AB00"/>
              </a:buClr>
              <a:buSzPct val="11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Further information can be found in the following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2"/>
              </a:rPr>
              <a:t>blog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776A6-F957-4EC2-BBB8-1A39FA11E6C5}"/>
              </a:ext>
            </a:extLst>
          </p:cNvPr>
          <p:cNvSpPr txBox="1"/>
          <p:nvPr/>
        </p:nvSpPr>
        <p:spPr bwMode="gray">
          <a:xfrm>
            <a:off x="4282907" y="6442915"/>
            <a:ext cx="3132191" cy="48474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721610" marR="0" lvl="5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B00"/>
              </a:buClr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pPr marL="285115" marR="0" lvl="5" indent="-285115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+mn-cs"/>
            </a:endParaRPr>
          </a:p>
          <a:p>
            <a:pPr marL="285115" marR="0" lvl="5" indent="-285115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FCCA77-6FBC-416C-B019-4BD100CBC8F7}"/>
              </a:ext>
            </a:extLst>
          </p:cNvPr>
          <p:cNvGrpSpPr/>
          <p:nvPr/>
        </p:nvGrpSpPr>
        <p:grpSpPr>
          <a:xfrm>
            <a:off x="619069" y="1307682"/>
            <a:ext cx="10991515" cy="5140982"/>
            <a:chOff x="2120696" y="1557991"/>
            <a:chExt cx="7031913" cy="475870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94842E-6A3A-4780-90B2-1AA129E3C52C}"/>
                </a:ext>
              </a:extLst>
            </p:cNvPr>
            <p:cNvSpPr/>
            <p:nvPr/>
          </p:nvSpPr>
          <p:spPr>
            <a:xfrm>
              <a:off x="2120696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Banking</a:t>
              </a:r>
            </a:p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Chemicals</a:t>
              </a:r>
            </a:p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Finance</a:t>
              </a:r>
            </a:p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Financial Planning &amp; Analysis S/4HC (BPE)</a:t>
              </a:r>
            </a:p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 Operational Expense Planning</a:t>
              </a:r>
            </a:p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High Tech </a:t>
              </a:r>
            </a:p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Human Resources Salary Planning</a:t>
              </a:r>
            </a:p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Integrated Financial Planning for SAP S/4HANA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6D4463-CD9E-4057-B967-0B9D6BE191AA}"/>
                </a:ext>
              </a:extLst>
            </p:cNvPr>
            <p:cNvSpPr/>
            <p:nvPr/>
          </p:nvSpPr>
          <p:spPr>
            <a:xfrm>
              <a:off x="4464667" y="1557991"/>
              <a:ext cx="2343971" cy="4758709"/>
            </a:xfrm>
            <a:prstGeom prst="rect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BF2020-5EAB-473C-80E7-70ADA0190D12}"/>
                </a:ext>
              </a:extLst>
            </p:cNvPr>
            <p:cNvSpPr/>
            <p:nvPr/>
          </p:nvSpPr>
          <p:spPr>
            <a:xfrm>
              <a:off x="6808638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Liquidity Planning for SAP S/4HANA Cloud (BPE)</a:t>
              </a:r>
            </a:p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Oil &amp; Gas</a:t>
              </a: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Product Cost Planning</a:t>
              </a: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Project Budgeting &amp; Planning S/4HC (BPE)</a:t>
              </a: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Project Staff Planning</a:t>
              </a: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Sales Performance and Target Planning (CRM)</a:t>
              </a: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Sales Planning for SAP S/4HANA Cloud (BPE)</a:t>
              </a: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Travel &amp; Expense (Budget Planning)</a:t>
              </a: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Workforce Planning for SAP S/4HC (BPE)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62B6E09-2674-42F8-9E5C-E609009C83CB}"/>
              </a:ext>
            </a:extLst>
          </p:cNvPr>
          <p:cNvSpPr txBox="1"/>
          <p:nvPr/>
        </p:nvSpPr>
        <p:spPr>
          <a:xfrm>
            <a:off x="619069" y="112129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10000"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rPr>
              <a:t>Packages that include Planning</a:t>
            </a:r>
          </a:p>
        </p:txBody>
      </p:sp>
      <p:pic>
        <p:nvPicPr>
          <p:cNvPr id="19" name="Picture 2" descr="The Walldorf siblings in the cloud – SAP Analytics Cloud (SAC) and Data  Warehouse Cloud (DWC) - CubeServ">
            <a:extLst>
              <a:ext uri="{FF2B5EF4-FFF2-40B4-BE49-F238E27FC236}">
                <a16:creationId xmlns:a16="http://schemas.microsoft.com/office/drawing/2014/main" id="{5B1E52C1-3619-4C80-8D08-F51D173AD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906385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73493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1EF639-1635-49A4-8BBF-26B87531966F}"/>
              </a:ext>
            </a:extLst>
          </p:cNvPr>
          <p:cNvSpPr/>
          <p:nvPr/>
        </p:nvSpPr>
        <p:spPr>
          <a:xfrm>
            <a:off x="1588" y="-827"/>
            <a:ext cx="4764506" cy="6858000"/>
          </a:xfrm>
          <a:prstGeom prst="rect">
            <a:avLst/>
          </a:prstGeom>
          <a:solidFill>
            <a:srgbClr val="25B5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r>
              <a:rPr lang="en-US" dirty="0">
                <a:solidFill>
                  <a:srgbClr val="FFFFFF"/>
                </a:solidFill>
                <a:latin typeface="Arial" panose="020B0604020202020204"/>
              </a:rPr>
              <a:t>x</a:t>
            </a:r>
          </a:p>
        </p:txBody>
      </p:sp>
      <p:pic>
        <p:nvPicPr>
          <p:cNvPr id="8" name="Picture Placeholder 1">
            <a:extLst>
              <a:ext uri="{FF2B5EF4-FFF2-40B4-BE49-F238E27FC236}">
                <a16:creationId xmlns:a16="http://schemas.microsoft.com/office/drawing/2014/main" id="{B7AC49BF-9F60-424E-BF32-96F7CB8D853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0725" y="1333004"/>
            <a:ext cx="5014913" cy="4096544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F11663AF-E941-4C05-BE10-4A59BEA3C0BF}"/>
              </a:ext>
            </a:extLst>
          </p:cNvPr>
          <p:cNvSpPr/>
          <p:nvPr/>
        </p:nvSpPr>
        <p:spPr>
          <a:xfrm flipH="1">
            <a:off x="-8351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E63F5-160B-4EF1-A3DB-3A29E8266A1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421438" y="1314450"/>
            <a:ext cx="5770562" cy="4395788"/>
          </a:xfrm>
        </p:spPr>
        <p:txBody>
          <a:bodyPr>
            <a:noAutofit/>
          </a:bodyPr>
          <a:lstStyle/>
          <a:p>
            <a:r>
              <a:rPr lang="en-US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SAP Analytics Cloud Product Roadmap</a:t>
            </a:r>
            <a:endParaRPr lang="en-US" sz="1800" dirty="0"/>
          </a:p>
          <a:p>
            <a:r>
              <a:rPr lang="en-US" sz="1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SAP Analytics Cloud Help Documentation</a:t>
            </a:r>
            <a:endParaRPr lang="en-US" sz="1800" dirty="0"/>
          </a:p>
          <a:p>
            <a:r>
              <a:rPr lang="en-US" sz="18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SAC Webinars</a:t>
            </a:r>
            <a:endParaRPr lang="en-US" sz="1800" dirty="0"/>
          </a:p>
          <a:p>
            <a:r>
              <a:rPr lang="en-US" sz="18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Help Library</a:t>
            </a:r>
            <a:endParaRPr lang="en-US" sz="1800" dirty="0"/>
          </a:p>
          <a:p>
            <a:r>
              <a:rPr lang="en-US" sz="18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 learning videos</a:t>
            </a:r>
            <a:endParaRPr lang="en-US" sz="1800" dirty="0"/>
          </a:p>
          <a:p>
            <a:r>
              <a:rPr lang="en-US" sz="18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What’s new with SAP SAC</a:t>
            </a:r>
            <a:endParaRPr lang="en-US" sz="1800" dirty="0"/>
          </a:p>
          <a:p>
            <a:r>
              <a:rPr lang="en-US" sz="18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SAC YouTube Playlist</a:t>
            </a:r>
            <a:endParaRPr lang="en-US" sz="1800" dirty="0"/>
          </a:p>
          <a:p>
            <a:r>
              <a:rPr lang="en-US" sz="1800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SAC Admin guide for Live connection</a:t>
            </a:r>
            <a:endParaRPr lang="en-US" sz="1800" dirty="0"/>
          </a:p>
          <a:p>
            <a:r>
              <a:rPr lang="en-US" sz="1800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https://www.sapanalytics.cloud/plans/ </a:t>
            </a:r>
            <a:endParaRPr lang="en-US" sz="1800" dirty="0"/>
          </a:p>
          <a:p>
            <a:r>
              <a:rPr lang="en-US" sz="1800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Register for your SAP SAC Server</a:t>
            </a:r>
            <a:endParaRPr lang="en-US" sz="1800" dirty="0"/>
          </a:p>
          <a:p>
            <a:r>
              <a:rPr lang="en-US" sz="1800" dirty="0"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https://blogs.sap.com/2019/06/24/webinar-summary-sap-bi-roadmap-update-with-saps-patrick-sims/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53321257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37" b="1237"/>
          <a:stretch/>
        </p:blipFill>
        <p:spPr>
          <a:xfrm>
            <a:off x="3978704" y="0"/>
            <a:ext cx="8213296" cy="6858000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BFBF5BE-EB29-0A45-93D9-360EDBB07ED9}"/>
              </a:ext>
            </a:extLst>
          </p:cNvPr>
          <p:cNvSpPr/>
          <p:nvPr/>
        </p:nvSpPr>
        <p:spPr>
          <a:xfrm flipH="1">
            <a:off x="4024507" y="0"/>
            <a:ext cx="8166551" cy="6858000"/>
          </a:xfrm>
          <a:custGeom>
            <a:avLst/>
            <a:gdLst>
              <a:gd name="connsiteX0" fmla="*/ 0 w 16143890"/>
              <a:gd name="connsiteY0" fmla="*/ 0 h 13716000"/>
              <a:gd name="connsiteX1" fmla="*/ 16143890 w 16143890"/>
              <a:gd name="connsiteY1" fmla="*/ 0 h 13716000"/>
              <a:gd name="connsiteX2" fmla="*/ 16143890 w 16143890"/>
              <a:gd name="connsiteY2" fmla="*/ 13716000 h 13716000"/>
              <a:gd name="connsiteX3" fmla="*/ 0 w 16143890"/>
              <a:gd name="connsiteY3" fmla="*/ 13716000 h 13716000"/>
              <a:gd name="connsiteX4" fmla="*/ 0 w 16143890"/>
              <a:gd name="connsiteY4" fmla="*/ 0 h 13716000"/>
              <a:gd name="connsiteX0" fmla="*/ 0 w 16143890"/>
              <a:gd name="connsiteY0" fmla="*/ 0 h 13716000"/>
              <a:gd name="connsiteX1" fmla="*/ 16143890 w 16143890"/>
              <a:gd name="connsiteY1" fmla="*/ 0 h 13716000"/>
              <a:gd name="connsiteX2" fmla="*/ 12076386 w 16143890"/>
              <a:gd name="connsiteY2" fmla="*/ 13684469 h 13716000"/>
              <a:gd name="connsiteX3" fmla="*/ 0 w 16143890"/>
              <a:gd name="connsiteY3" fmla="*/ 13716000 h 13716000"/>
              <a:gd name="connsiteX4" fmla="*/ 0 w 16143890"/>
              <a:gd name="connsiteY4" fmla="*/ 0 h 13716000"/>
              <a:gd name="connsiteX0" fmla="*/ 0 w 16143890"/>
              <a:gd name="connsiteY0" fmla="*/ 0 h 13716000"/>
              <a:gd name="connsiteX1" fmla="*/ 16143890 w 16143890"/>
              <a:gd name="connsiteY1" fmla="*/ 0 h 13716000"/>
              <a:gd name="connsiteX2" fmla="*/ 12044855 w 16143890"/>
              <a:gd name="connsiteY2" fmla="*/ 13716000 h 13716000"/>
              <a:gd name="connsiteX3" fmla="*/ 0 w 16143890"/>
              <a:gd name="connsiteY3" fmla="*/ 13716000 h 13716000"/>
              <a:gd name="connsiteX4" fmla="*/ 0 w 1614389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43890" h="13716000">
                <a:moveTo>
                  <a:pt x="0" y="0"/>
                </a:moveTo>
                <a:lnTo>
                  <a:pt x="16143890" y="0"/>
                </a:lnTo>
                <a:lnTo>
                  <a:pt x="12044855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25B5C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28877C9-AFE0-2942-89C4-D35EB564C462}"/>
              </a:ext>
            </a:extLst>
          </p:cNvPr>
          <p:cNvSpPr/>
          <p:nvPr/>
        </p:nvSpPr>
        <p:spPr>
          <a:xfrm flipH="1">
            <a:off x="1588" y="2337971"/>
            <a:ext cx="8198069" cy="2182058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1402" h="3987559">
                <a:moveTo>
                  <a:pt x="1229711" y="0"/>
                </a:moveTo>
                <a:lnTo>
                  <a:pt x="14981402" y="0"/>
                </a:lnTo>
                <a:lnTo>
                  <a:pt x="14981402" y="3987559"/>
                </a:lnTo>
                <a:lnTo>
                  <a:pt x="0" y="3987559"/>
                </a:lnTo>
                <a:lnTo>
                  <a:pt x="122971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9E87A-2CAF-CD41-98DC-4526D06794F9}"/>
              </a:ext>
            </a:extLst>
          </p:cNvPr>
          <p:cNvSpPr txBox="1"/>
          <p:nvPr/>
        </p:nvSpPr>
        <p:spPr>
          <a:xfrm>
            <a:off x="159026" y="3044279"/>
            <a:ext cx="751232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System Walkthrough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8F1120-6BCE-44AF-BAB7-B78913FB607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rcRect/>
          <a:stretch/>
        </p:blipFill>
        <p:spPr>
          <a:xfrm>
            <a:off x="10177810" y="497975"/>
            <a:ext cx="1738562" cy="53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6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37" b="1237"/>
          <a:stretch/>
        </p:blipFill>
        <p:spPr>
          <a:xfrm>
            <a:off x="3978704" y="0"/>
            <a:ext cx="8213296" cy="6858000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BFBF5BE-EB29-0A45-93D9-360EDBB07ED9}"/>
              </a:ext>
            </a:extLst>
          </p:cNvPr>
          <p:cNvSpPr/>
          <p:nvPr/>
        </p:nvSpPr>
        <p:spPr>
          <a:xfrm flipH="1">
            <a:off x="4024507" y="0"/>
            <a:ext cx="8166551" cy="6858000"/>
          </a:xfrm>
          <a:custGeom>
            <a:avLst/>
            <a:gdLst>
              <a:gd name="connsiteX0" fmla="*/ 0 w 16143890"/>
              <a:gd name="connsiteY0" fmla="*/ 0 h 13716000"/>
              <a:gd name="connsiteX1" fmla="*/ 16143890 w 16143890"/>
              <a:gd name="connsiteY1" fmla="*/ 0 h 13716000"/>
              <a:gd name="connsiteX2" fmla="*/ 16143890 w 16143890"/>
              <a:gd name="connsiteY2" fmla="*/ 13716000 h 13716000"/>
              <a:gd name="connsiteX3" fmla="*/ 0 w 16143890"/>
              <a:gd name="connsiteY3" fmla="*/ 13716000 h 13716000"/>
              <a:gd name="connsiteX4" fmla="*/ 0 w 16143890"/>
              <a:gd name="connsiteY4" fmla="*/ 0 h 13716000"/>
              <a:gd name="connsiteX0" fmla="*/ 0 w 16143890"/>
              <a:gd name="connsiteY0" fmla="*/ 0 h 13716000"/>
              <a:gd name="connsiteX1" fmla="*/ 16143890 w 16143890"/>
              <a:gd name="connsiteY1" fmla="*/ 0 h 13716000"/>
              <a:gd name="connsiteX2" fmla="*/ 12076386 w 16143890"/>
              <a:gd name="connsiteY2" fmla="*/ 13684469 h 13716000"/>
              <a:gd name="connsiteX3" fmla="*/ 0 w 16143890"/>
              <a:gd name="connsiteY3" fmla="*/ 13716000 h 13716000"/>
              <a:gd name="connsiteX4" fmla="*/ 0 w 16143890"/>
              <a:gd name="connsiteY4" fmla="*/ 0 h 13716000"/>
              <a:gd name="connsiteX0" fmla="*/ 0 w 16143890"/>
              <a:gd name="connsiteY0" fmla="*/ 0 h 13716000"/>
              <a:gd name="connsiteX1" fmla="*/ 16143890 w 16143890"/>
              <a:gd name="connsiteY1" fmla="*/ 0 h 13716000"/>
              <a:gd name="connsiteX2" fmla="*/ 12044855 w 16143890"/>
              <a:gd name="connsiteY2" fmla="*/ 13716000 h 13716000"/>
              <a:gd name="connsiteX3" fmla="*/ 0 w 16143890"/>
              <a:gd name="connsiteY3" fmla="*/ 13716000 h 13716000"/>
              <a:gd name="connsiteX4" fmla="*/ 0 w 1614389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43890" h="13716000">
                <a:moveTo>
                  <a:pt x="0" y="0"/>
                </a:moveTo>
                <a:lnTo>
                  <a:pt x="16143890" y="0"/>
                </a:lnTo>
                <a:lnTo>
                  <a:pt x="12044855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25B5C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28877C9-AFE0-2942-89C4-D35EB564C462}"/>
              </a:ext>
            </a:extLst>
          </p:cNvPr>
          <p:cNvSpPr/>
          <p:nvPr/>
        </p:nvSpPr>
        <p:spPr>
          <a:xfrm flipH="1">
            <a:off x="1588" y="2337971"/>
            <a:ext cx="8198069" cy="2182058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1402" h="3987559">
                <a:moveTo>
                  <a:pt x="1229711" y="0"/>
                </a:moveTo>
                <a:lnTo>
                  <a:pt x="14981402" y="0"/>
                </a:lnTo>
                <a:lnTo>
                  <a:pt x="14981402" y="3987559"/>
                </a:lnTo>
                <a:lnTo>
                  <a:pt x="0" y="3987559"/>
                </a:lnTo>
                <a:lnTo>
                  <a:pt x="122971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9E87A-2CAF-CD41-98DC-4526D06794F9}"/>
              </a:ext>
            </a:extLst>
          </p:cNvPr>
          <p:cNvSpPr txBox="1"/>
          <p:nvPr/>
        </p:nvSpPr>
        <p:spPr>
          <a:xfrm>
            <a:off x="617538" y="3044279"/>
            <a:ext cx="705381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Introduction</a:t>
            </a:r>
          </a:p>
        </p:txBody>
      </p:sp>
      <p:pic>
        <p:nvPicPr>
          <p:cNvPr id="3" name="Picture 2" descr="A picture containing symbol, font, logo, graphics&#10;&#10;Description automatically generated">
            <a:extLst>
              <a:ext uri="{FF2B5EF4-FFF2-40B4-BE49-F238E27FC236}">
                <a16:creationId xmlns:a16="http://schemas.microsoft.com/office/drawing/2014/main" id="{6BEBDD21-2931-73B0-720E-B2042AADB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3093" y="186611"/>
            <a:ext cx="830529" cy="82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51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64">
            <a:extLst>
              <a:ext uri="{FF2B5EF4-FFF2-40B4-BE49-F238E27FC236}">
                <a16:creationId xmlns:a16="http://schemas.microsoft.com/office/drawing/2014/main" id="{B5D40F86-7738-47D6-96DE-92D7C7525102}"/>
              </a:ext>
            </a:extLst>
          </p:cNvPr>
          <p:cNvSpPr/>
          <p:nvPr/>
        </p:nvSpPr>
        <p:spPr>
          <a:xfrm>
            <a:off x="150502" y="1544803"/>
            <a:ext cx="914400" cy="91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3" name="Shape 64">
            <a:extLst>
              <a:ext uri="{FF2B5EF4-FFF2-40B4-BE49-F238E27FC236}">
                <a16:creationId xmlns:a16="http://schemas.microsoft.com/office/drawing/2014/main" id="{7C6DAF77-4E32-4EDA-9BF9-FC2786511BA4}"/>
              </a:ext>
            </a:extLst>
          </p:cNvPr>
          <p:cNvSpPr/>
          <p:nvPr/>
        </p:nvSpPr>
        <p:spPr>
          <a:xfrm>
            <a:off x="150502" y="3216336"/>
            <a:ext cx="914400" cy="91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4" name="Shape 64">
            <a:extLst>
              <a:ext uri="{FF2B5EF4-FFF2-40B4-BE49-F238E27FC236}">
                <a16:creationId xmlns:a16="http://schemas.microsoft.com/office/drawing/2014/main" id="{FA3A501C-AC4B-4A9B-95A1-6820C227EB8F}"/>
              </a:ext>
            </a:extLst>
          </p:cNvPr>
          <p:cNvSpPr/>
          <p:nvPr/>
        </p:nvSpPr>
        <p:spPr>
          <a:xfrm>
            <a:off x="150502" y="4907488"/>
            <a:ext cx="914400" cy="91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7EE0A5-E132-4100-BF1B-239A8D2686EA}"/>
              </a:ext>
            </a:extLst>
          </p:cNvPr>
          <p:cNvGrpSpPr/>
          <p:nvPr/>
        </p:nvGrpSpPr>
        <p:grpSpPr>
          <a:xfrm>
            <a:off x="1125237" y="1259821"/>
            <a:ext cx="6505009" cy="4833476"/>
            <a:chOff x="1125237" y="1259821"/>
            <a:chExt cx="6505009" cy="3761184"/>
          </a:xfrm>
        </p:grpSpPr>
        <p:sp>
          <p:nvSpPr>
            <p:cNvPr id="19" name="Rounded Rectangle 4">
              <a:extLst>
                <a:ext uri="{FF2B5EF4-FFF2-40B4-BE49-F238E27FC236}">
                  <a16:creationId xmlns:a16="http://schemas.microsoft.com/office/drawing/2014/main" id="{A169BACC-BCEB-4277-87DD-D4D28BACF815}"/>
                </a:ext>
              </a:extLst>
            </p:cNvPr>
            <p:cNvSpPr/>
            <p:nvPr/>
          </p:nvSpPr>
          <p:spPr>
            <a:xfrm>
              <a:off x="1125237" y="1259821"/>
              <a:ext cx="6505009" cy="112955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l" defTabSz="1218987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8"/>
                  <a:cs typeface="Arial Unicode MS" pitchFamily="34" charset="-128"/>
                </a:rPr>
                <a:t>One SAP A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8"/>
                  <a:cs typeface="Arial Unicode MS" pitchFamily="34" charset="-128"/>
                </a:rPr>
                <a:t>nalytics Cloud Certification (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8"/>
                  <a:cs typeface="Arial Unicode MS" pitchFamily="34" charset="-128"/>
                </a:rPr>
                <a:t>SAP Certified Application Associate - SAP Analytics Cloud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8"/>
                  <a:cs typeface="Arial Unicode MS" pitchFamily="34" charset="-128"/>
                </a:rPr>
                <a:t>) was rolled out in December 2019.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8"/>
                  <a:cs typeface="Arial Unicode MS" pitchFamily="34" charset="-128"/>
                </a:rPr>
                <a:t>This certification proves that the candidate has an overall understanding and technical skills to participate as a member of project team.</a:t>
              </a:r>
            </a:p>
          </p:txBody>
        </p:sp>
        <p:sp>
          <p:nvSpPr>
            <p:cNvPr id="20" name="Rounded Rectangle 5">
              <a:extLst>
                <a:ext uri="{FF2B5EF4-FFF2-40B4-BE49-F238E27FC236}">
                  <a16:creationId xmlns:a16="http://schemas.microsoft.com/office/drawing/2014/main" id="{B42F2A87-91C1-417E-A28E-9DD04E114D96}"/>
                </a:ext>
              </a:extLst>
            </p:cNvPr>
            <p:cNvSpPr/>
            <p:nvPr/>
          </p:nvSpPr>
          <p:spPr>
            <a:xfrm>
              <a:off x="1125237" y="2560498"/>
              <a:ext cx="6505009" cy="1129553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l" defTabSz="1218987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105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8"/>
                  <a:cs typeface="Arial Unicode MS" pitchFamily="34" charset="-128"/>
                </a:rPr>
                <a:t>Certification Hub Subscription : 500 € (EUR)  </a:t>
              </a:r>
            </a:p>
            <a:p>
              <a:pPr marL="285750" marR="0" lvl="0" indent="-285750" algn="l" defTabSz="1218987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105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CER006 - SAP Certification in the Cloud (6 attempts)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1" name="Rounded Rectangle 6">
              <a:extLst>
                <a:ext uri="{FF2B5EF4-FFF2-40B4-BE49-F238E27FC236}">
                  <a16:creationId xmlns:a16="http://schemas.microsoft.com/office/drawing/2014/main" id="{6618AB90-6CB8-42AD-BAF5-1BCA03B0C9FB}"/>
                </a:ext>
              </a:extLst>
            </p:cNvPr>
            <p:cNvSpPr/>
            <p:nvPr/>
          </p:nvSpPr>
          <p:spPr>
            <a:xfrm>
              <a:off x="1125237" y="3891452"/>
              <a:ext cx="6505009" cy="112955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SAP ANALYTICS CLOUD CERTIFICATION – </a:t>
            </a:r>
            <a:r>
              <a:rPr lang="en-US" sz="2400" i="0" dirty="0">
                <a:effectLst/>
              </a:rPr>
              <a:t>C_SAC_2302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0404AB-5E98-456E-9982-733DB538EB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866587" y="1236451"/>
            <a:ext cx="4095921" cy="52386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Certificate, contract, degree, diploma, education icon">
            <a:extLst>
              <a:ext uri="{FF2B5EF4-FFF2-40B4-BE49-F238E27FC236}">
                <a16:creationId xmlns:a16="http://schemas.microsoft.com/office/drawing/2014/main" id="{B6AE55D3-09BB-4DCF-98C5-6E4229FBD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01" y="1704875"/>
            <a:ext cx="561247" cy="56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ney bag - Free business icons">
            <a:extLst>
              <a:ext uri="{FF2B5EF4-FFF2-40B4-BE49-F238E27FC236}">
                <a16:creationId xmlns:a16="http://schemas.microsoft.com/office/drawing/2014/main" id="{98A2799B-4BDF-4D88-AC18-0991AAB16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01" y="3434039"/>
            <a:ext cx="511281" cy="42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3F38241-1C56-4F6B-B2B0-0327B7C7232B}"/>
              </a:ext>
            </a:extLst>
          </p:cNvPr>
          <p:cNvSpPr/>
          <p:nvPr/>
        </p:nvSpPr>
        <p:spPr>
          <a:xfrm>
            <a:off x="1385633" y="4778780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https://www.anubhavtrainings.com/analytics-cloud-training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030F60-046D-4AF6-ACE3-215A4E6E27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5687" y="5164670"/>
            <a:ext cx="4446513" cy="876575"/>
          </a:xfrm>
          <a:prstGeom prst="rect">
            <a:avLst/>
          </a:prstGeom>
        </p:spPr>
      </p:pic>
      <p:pic>
        <p:nvPicPr>
          <p:cNvPr id="1032" name="Picture 8" descr="Download Map Google Icons Maps Computer Systems Navigation ICON ...">
            <a:extLst>
              <a:ext uri="{FF2B5EF4-FFF2-40B4-BE49-F238E27FC236}">
                <a16:creationId xmlns:a16="http://schemas.microsoft.com/office/drawing/2014/main" id="{AC7ADE62-F474-4C96-B54B-FD758B306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82" y="5028635"/>
            <a:ext cx="668366" cy="66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344047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3DF8F68-A39F-47B7-8C28-F35521781FF3}"/>
              </a:ext>
            </a:extLst>
          </p:cNvPr>
          <p:cNvSpPr/>
          <p:nvPr/>
        </p:nvSpPr>
        <p:spPr>
          <a:xfrm>
            <a:off x="0" y="4864963"/>
            <a:ext cx="12192000" cy="9232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C3FD4-C230-4C39-8E0E-4764BDE1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EXAMPLE USE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843716-D472-4CC4-B44F-3A573383E65C}"/>
              </a:ext>
            </a:extLst>
          </p:cNvPr>
          <p:cNvSpPr txBox="1"/>
          <p:nvPr/>
        </p:nvSpPr>
        <p:spPr>
          <a:xfrm>
            <a:off x="700550" y="1363769"/>
            <a:ext cx="51039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You are working as Sr. Healthcare officer at WHO. Your job is to understand the on-going pandemic and its infection spread across countries. We want to understand the country wise cases and spread curve on timeline.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2"/>
              </a:rPr>
              <a:t>Dataset is available here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51202" name="Picture 2" descr="SAP Analytics Cloud | SAP Analytics Cloud Services">
            <a:extLst>
              <a:ext uri="{FF2B5EF4-FFF2-40B4-BE49-F238E27FC236}">
                <a16:creationId xmlns:a16="http://schemas.microsoft.com/office/drawing/2014/main" id="{D64BBFCF-0F49-4B2D-83CB-C63DF8B4E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710" y="1236700"/>
            <a:ext cx="6075391" cy="520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400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AE1226-47D7-3347-8CCD-776C62119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1" y="603326"/>
            <a:ext cx="10515600" cy="424732"/>
          </a:xfrm>
          <a:noFill/>
          <a:ln>
            <a:noFill/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defTabSz="914217"/>
            <a:r>
              <a:rPr lang="en-US" sz="2400" b="1" dirty="0"/>
              <a:t>FEEDBACK</a:t>
            </a:r>
          </a:p>
        </p:txBody>
      </p:sp>
      <p:pic>
        <p:nvPicPr>
          <p:cNvPr id="4" name="Picture 2" descr="Ahpra on Twitter: &quot;Time is running out to share your thoughts on ...">
            <a:extLst>
              <a:ext uri="{FF2B5EF4-FFF2-40B4-BE49-F238E27FC236}">
                <a16:creationId xmlns:a16="http://schemas.microsoft.com/office/drawing/2014/main" id="{9C7111F2-4498-8E4C-BCF8-C1291A340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07277" y="1136049"/>
            <a:ext cx="9561312" cy="47806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9924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30278" y="2339163"/>
            <a:ext cx="9161718" cy="4518837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0" name="Picture Placeholder 9" descr="A picture containing symbol, font, logo, graphics&#10;&#10;Description automatically generated">
            <a:extLst>
              <a:ext uri="{FF2B5EF4-FFF2-40B4-BE49-F238E27FC236}">
                <a16:creationId xmlns:a16="http://schemas.microsoft.com/office/drawing/2014/main" id="{38F7C19B-3A27-73A8-3000-2A596BC1BD2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29744" b="29744"/>
          <a:stretch>
            <a:fillRect/>
          </a:stretch>
        </p:blipFill>
        <p:spPr>
          <a:xfrm>
            <a:off x="0" y="0"/>
            <a:ext cx="12192000" cy="487838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7" y="-1"/>
            <a:ext cx="12188826" cy="48779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6" y="-10291"/>
            <a:ext cx="12187238" cy="4888227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660" y="5992677"/>
            <a:ext cx="33685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Contact us today!</a:t>
            </a:r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www.anubhavtrainings.com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80349" y="2925900"/>
            <a:ext cx="32302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5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 build the workforce of the future.</a:t>
            </a:r>
            <a:endParaRPr kumimoji="0" lang="en-US" sz="1200" b="0" i="0" u="none" strike="noStrike" kern="1200" cap="none" spc="5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995" y="3113774"/>
            <a:ext cx="1801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250+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880" y="3113774"/>
            <a:ext cx="1801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30,000+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6601" y="3111414"/>
            <a:ext cx="1801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25000+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592" y="2279542"/>
            <a:ext cx="640226" cy="6402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6417" y="2272463"/>
            <a:ext cx="672103" cy="672103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685" y="691519"/>
            <a:ext cx="657267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We’re committed to empower you to be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AC6D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AC6D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FutureReady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AC6D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660" y="4998907"/>
            <a:ext cx="390157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F977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FREE WEBINARS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F977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2741" y="2194371"/>
            <a:ext cx="852087" cy="85208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9296" y="3369105"/>
            <a:ext cx="5612646" cy="3381741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3739" y="5575313"/>
            <a:ext cx="2196807" cy="54749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400880" y="5490869"/>
            <a:ext cx="2196807" cy="5474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4221" y="5590861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Enroll Now!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5" name="Picture 14" descr="A picture containing symbol, font, logo, graphics&#10;&#10;Description automatically generated">
            <a:extLst>
              <a:ext uri="{FF2B5EF4-FFF2-40B4-BE49-F238E27FC236}">
                <a16:creationId xmlns:a16="http://schemas.microsoft.com/office/drawing/2014/main" id="{A51FCAEA-F56C-E679-831E-F7572F367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869" y="489627"/>
            <a:ext cx="1859441" cy="18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4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714519" y="528451"/>
            <a:ext cx="450857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defTabSz="914217">
              <a:defRPr sz="2200" b="1">
                <a:solidFill>
                  <a:schemeClr val="tx2">
                    <a:lumMod val="75000"/>
                  </a:schemeClr>
                </a:solidFill>
                <a:latin typeface="Arial Regular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Arial Regular"/>
                <a:ea typeface="Open Sans" panose="020B0606030504020204" pitchFamily="34" charset="0"/>
                <a:cs typeface="Open Sans" panose="020B0606030504020204" pitchFamily="34" charset="0"/>
              </a:rPr>
              <a:t>LEARNING OBJECTIVES</a:t>
            </a:r>
          </a:p>
        </p:txBody>
      </p:sp>
      <p:sp>
        <p:nvSpPr>
          <p:cNvPr id="52" name="Rectangle 4">
            <a:extLst>
              <a:ext uri="{FF2B5EF4-FFF2-40B4-BE49-F238E27FC236}">
                <a16:creationId xmlns:a16="http://schemas.microsoft.com/office/drawing/2014/main" id="{1166CAA3-2442-394A-86E8-999EFA59E499}"/>
              </a:ext>
            </a:extLst>
          </p:cNvPr>
          <p:cNvSpPr/>
          <p:nvPr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F22B80F5-F023-F447-9455-D313B6CF2306}"/>
              </a:ext>
            </a:extLst>
          </p:cNvPr>
          <p:cNvSpPr/>
          <p:nvPr/>
        </p:nvSpPr>
        <p:spPr>
          <a:xfrm>
            <a:off x="7541449" y="4862147"/>
            <a:ext cx="4648964" cy="1237402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1402" h="3987559">
                <a:moveTo>
                  <a:pt x="1229711" y="0"/>
                </a:moveTo>
                <a:lnTo>
                  <a:pt x="14981402" y="0"/>
                </a:lnTo>
                <a:lnTo>
                  <a:pt x="14981402" y="3987559"/>
                </a:lnTo>
                <a:lnTo>
                  <a:pt x="0" y="3987559"/>
                </a:lnTo>
                <a:lnTo>
                  <a:pt x="122971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E68B2C-5B3F-6E4E-BA63-D6A1223C430D}"/>
              </a:ext>
            </a:extLst>
          </p:cNvPr>
          <p:cNvSpPr txBox="1"/>
          <p:nvPr/>
        </p:nvSpPr>
        <p:spPr>
          <a:xfrm>
            <a:off x="714519" y="2001880"/>
            <a:ext cx="4097395" cy="4133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Introduction to SAP Terminologies and Analytics Cloud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Difference between Cloud and OP systems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Cloud Offerings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Introduction to SAP Cloud Platform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Difference between HANA and S/4HANA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How ERP and BW are used today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What are all other SAP Solutions used in industry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What is SAP Analytics Cloud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History of SAC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SAC Strategy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---Break---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A12316-2C09-E74C-86B3-6E57ECFDE683}"/>
              </a:ext>
            </a:extLst>
          </p:cNvPr>
          <p:cNvSpPr txBox="1"/>
          <p:nvPr/>
        </p:nvSpPr>
        <p:spPr>
          <a:xfrm>
            <a:off x="714519" y="1239775"/>
            <a:ext cx="4097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1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At the end of this session, you will be able to: </a:t>
            </a:r>
          </a:p>
        </p:txBody>
      </p:sp>
      <p:pic>
        <p:nvPicPr>
          <p:cNvPr id="2050" name="Picture 2" descr="The Burning Mind Project | Whose Objective Is It Anyway?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223090" y="0"/>
            <a:ext cx="696732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5223090" y="0"/>
            <a:ext cx="6967323" cy="6858001"/>
          </a:xfrm>
          <a:prstGeom prst="rect">
            <a:avLst/>
          </a:prstGeom>
          <a:gradFill flip="none" rotWithShape="1">
            <a:gsLst>
              <a:gs pos="2000">
                <a:srgbClr val="25B6C2">
                  <a:alpha val="20000"/>
                </a:srgbClr>
              </a:gs>
              <a:gs pos="100000">
                <a:srgbClr val="0692DB">
                  <a:alpha val="64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214409" y="6667500"/>
            <a:ext cx="4759730" cy="190500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" name="Picture 1" descr="A picture containing symbol, font, logo, graphics&#10;&#10;Description automatically generated">
            <a:extLst>
              <a:ext uri="{FF2B5EF4-FFF2-40B4-BE49-F238E27FC236}">
                <a16:creationId xmlns:a16="http://schemas.microsoft.com/office/drawing/2014/main" id="{DABAE5E5-EDA3-D366-F746-B75F2BD5D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3093" y="186611"/>
            <a:ext cx="830529" cy="82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6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714519" y="528451"/>
            <a:ext cx="450857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defTabSz="914217">
              <a:defRPr sz="2200" b="1">
                <a:solidFill>
                  <a:schemeClr val="tx2">
                    <a:lumMod val="75000"/>
                  </a:schemeClr>
                </a:solidFill>
                <a:latin typeface="Arial Regular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Arial Regular"/>
                <a:ea typeface="Open Sans" panose="020B0606030504020204" pitchFamily="34" charset="0"/>
                <a:cs typeface="Open Sans" panose="020B0606030504020204" pitchFamily="34" charset="0"/>
              </a:rPr>
              <a:t>LEARNING OBJECTIVES</a:t>
            </a:r>
          </a:p>
        </p:txBody>
      </p:sp>
      <p:sp>
        <p:nvSpPr>
          <p:cNvPr id="52" name="Rectangle 4">
            <a:extLst>
              <a:ext uri="{FF2B5EF4-FFF2-40B4-BE49-F238E27FC236}">
                <a16:creationId xmlns:a16="http://schemas.microsoft.com/office/drawing/2014/main" id="{1166CAA3-2442-394A-86E8-999EFA59E499}"/>
              </a:ext>
            </a:extLst>
          </p:cNvPr>
          <p:cNvSpPr/>
          <p:nvPr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F22B80F5-F023-F447-9455-D313B6CF2306}"/>
              </a:ext>
            </a:extLst>
          </p:cNvPr>
          <p:cNvSpPr/>
          <p:nvPr/>
        </p:nvSpPr>
        <p:spPr>
          <a:xfrm>
            <a:off x="7541449" y="4862147"/>
            <a:ext cx="4648964" cy="1237402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1402" h="3987559">
                <a:moveTo>
                  <a:pt x="1229711" y="0"/>
                </a:moveTo>
                <a:lnTo>
                  <a:pt x="14981402" y="0"/>
                </a:lnTo>
                <a:lnTo>
                  <a:pt x="14981402" y="3987559"/>
                </a:lnTo>
                <a:lnTo>
                  <a:pt x="0" y="3987559"/>
                </a:lnTo>
                <a:lnTo>
                  <a:pt x="122971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E68B2C-5B3F-6E4E-BA63-D6A1223C430D}"/>
              </a:ext>
            </a:extLst>
          </p:cNvPr>
          <p:cNvSpPr txBox="1"/>
          <p:nvPr/>
        </p:nvSpPr>
        <p:spPr>
          <a:xfrm>
            <a:off x="714519" y="2149896"/>
            <a:ext cx="4097395" cy="223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768" marR="0" lvl="0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System Walk Through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SAC Architecture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Compare SAC with others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Embedded Content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References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System Walk over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Guidance on SAC Certification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Create a simple dashboard on Covid-19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A12316-2C09-E74C-86B3-6E57ECFDE683}"/>
              </a:ext>
            </a:extLst>
          </p:cNvPr>
          <p:cNvSpPr txBox="1"/>
          <p:nvPr/>
        </p:nvSpPr>
        <p:spPr>
          <a:xfrm>
            <a:off x="714519" y="1387791"/>
            <a:ext cx="4097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1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At the end of this session, you will be able to: </a:t>
            </a:r>
          </a:p>
        </p:txBody>
      </p:sp>
      <p:pic>
        <p:nvPicPr>
          <p:cNvPr id="2050" name="Picture 2" descr="The Burning Mind Project | Whose Objective Is It Anyway?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223090" y="0"/>
            <a:ext cx="696732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5223090" y="0"/>
            <a:ext cx="6967323" cy="6858001"/>
          </a:xfrm>
          <a:prstGeom prst="rect">
            <a:avLst/>
          </a:prstGeom>
          <a:gradFill flip="none" rotWithShape="1">
            <a:gsLst>
              <a:gs pos="2000">
                <a:srgbClr val="25B6C2">
                  <a:alpha val="20000"/>
                </a:srgbClr>
              </a:gs>
              <a:gs pos="100000">
                <a:srgbClr val="0692DB">
                  <a:alpha val="64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214409" y="6667500"/>
            <a:ext cx="4759730" cy="190500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" name="Picture 1" descr="A picture containing symbol, font, logo, graphics&#10;&#10;Description automatically generated">
            <a:extLst>
              <a:ext uri="{FF2B5EF4-FFF2-40B4-BE49-F238E27FC236}">
                <a16:creationId xmlns:a16="http://schemas.microsoft.com/office/drawing/2014/main" id="{0C39B9DC-E32E-CCC3-50C5-4BA7270CF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3093" y="186611"/>
            <a:ext cx="830529" cy="82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6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28">
            <a:extLst>
              <a:ext uri="{FF2B5EF4-FFF2-40B4-BE49-F238E27FC236}">
                <a16:creationId xmlns:a16="http://schemas.microsoft.com/office/drawing/2014/main" id="{E0D26473-D4FA-4625-BE28-D553265420C1}"/>
              </a:ext>
            </a:extLst>
          </p:cNvPr>
          <p:cNvSpPr/>
          <p:nvPr/>
        </p:nvSpPr>
        <p:spPr>
          <a:xfrm>
            <a:off x="6795163" y="4730881"/>
            <a:ext cx="4420987" cy="626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Scalability is difficult to achieve</a:t>
            </a:r>
          </a:p>
        </p:txBody>
      </p:sp>
      <p:sp>
        <p:nvSpPr>
          <p:cNvPr id="10" name="Rounded Rectangle 33">
            <a:extLst>
              <a:ext uri="{FF2B5EF4-FFF2-40B4-BE49-F238E27FC236}">
                <a16:creationId xmlns:a16="http://schemas.microsoft.com/office/drawing/2014/main" id="{46605F07-2F24-48A9-9122-50319E8AE725}"/>
              </a:ext>
            </a:extLst>
          </p:cNvPr>
          <p:cNvSpPr/>
          <p:nvPr/>
        </p:nvSpPr>
        <p:spPr>
          <a:xfrm>
            <a:off x="954915" y="5632551"/>
            <a:ext cx="4420987" cy="626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Install all OS and manage network</a:t>
            </a:r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3B8B0BFD-F3B4-4557-A135-3DCBD67EE744}"/>
              </a:ext>
            </a:extLst>
          </p:cNvPr>
          <p:cNvSpPr/>
          <p:nvPr/>
        </p:nvSpPr>
        <p:spPr>
          <a:xfrm>
            <a:off x="954915" y="4725167"/>
            <a:ext cx="4420987" cy="62688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Hire people to manage that software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Shape 64">
            <a:extLst>
              <a:ext uri="{FF2B5EF4-FFF2-40B4-BE49-F238E27FC236}">
                <a16:creationId xmlns:a16="http://schemas.microsoft.com/office/drawing/2014/main" id="{EF1DBBDD-9F6D-4134-9593-21FE32E6F947}"/>
              </a:ext>
            </a:extLst>
          </p:cNvPr>
          <p:cNvSpPr/>
          <p:nvPr/>
        </p:nvSpPr>
        <p:spPr>
          <a:xfrm>
            <a:off x="545637" y="4636092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4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4" name="Shape 64">
            <a:extLst>
              <a:ext uri="{FF2B5EF4-FFF2-40B4-BE49-F238E27FC236}">
                <a16:creationId xmlns:a16="http://schemas.microsoft.com/office/drawing/2014/main" id="{C484C470-B4E3-488C-B119-C0EC9C6BE429}"/>
              </a:ext>
            </a:extLst>
          </p:cNvPr>
          <p:cNvSpPr/>
          <p:nvPr/>
        </p:nvSpPr>
        <p:spPr>
          <a:xfrm>
            <a:off x="545636" y="5549190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5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29">
            <a:extLst>
              <a:ext uri="{FF2B5EF4-FFF2-40B4-BE49-F238E27FC236}">
                <a16:creationId xmlns:a16="http://schemas.microsoft.com/office/drawing/2014/main" id="{8B821D23-19EE-4093-81F6-0C9E5CA9B92E}"/>
              </a:ext>
            </a:extLst>
          </p:cNvPr>
          <p:cNvSpPr/>
          <p:nvPr/>
        </p:nvSpPr>
        <p:spPr>
          <a:xfrm>
            <a:off x="6795163" y="3853222"/>
            <a:ext cx="4420987" cy="62688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Initial investment is very high</a:t>
            </a:r>
          </a:p>
        </p:txBody>
      </p:sp>
      <p:sp>
        <p:nvSpPr>
          <p:cNvPr id="17" name="Rounded Rectangle 30">
            <a:extLst>
              <a:ext uri="{FF2B5EF4-FFF2-40B4-BE49-F238E27FC236}">
                <a16:creationId xmlns:a16="http://schemas.microsoft.com/office/drawing/2014/main" id="{EDED2A0F-38A9-4799-B49F-6308EE55E4C5}"/>
              </a:ext>
            </a:extLst>
          </p:cNvPr>
          <p:cNvSpPr/>
          <p:nvPr/>
        </p:nvSpPr>
        <p:spPr>
          <a:xfrm>
            <a:off x="6795163" y="2902635"/>
            <a:ext cx="4420987" cy="626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Every upgrade and new patch needs to be applied</a:t>
            </a:r>
          </a:p>
        </p:txBody>
      </p:sp>
      <p:sp>
        <p:nvSpPr>
          <p:cNvPr id="18" name="Rounded Rectangle 31">
            <a:extLst>
              <a:ext uri="{FF2B5EF4-FFF2-40B4-BE49-F238E27FC236}">
                <a16:creationId xmlns:a16="http://schemas.microsoft.com/office/drawing/2014/main" id="{61198476-5BDD-4CD4-AC1D-1C52BEA12B8C}"/>
              </a:ext>
            </a:extLst>
          </p:cNvPr>
          <p:cNvSpPr/>
          <p:nvPr/>
        </p:nvSpPr>
        <p:spPr>
          <a:xfrm>
            <a:off x="6795163" y="2024976"/>
            <a:ext cx="4420987" cy="62688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Hire professionals to maintain system and get development done on top</a:t>
            </a:r>
          </a:p>
        </p:txBody>
      </p:sp>
      <p:sp>
        <p:nvSpPr>
          <p:cNvPr id="19" name="Rounded Rectangle 27">
            <a:extLst>
              <a:ext uri="{FF2B5EF4-FFF2-40B4-BE49-F238E27FC236}">
                <a16:creationId xmlns:a16="http://schemas.microsoft.com/office/drawing/2014/main" id="{A75AD3DA-CB32-46AE-8AE7-1087D58C898E}"/>
              </a:ext>
            </a:extLst>
          </p:cNvPr>
          <p:cNvSpPr/>
          <p:nvPr/>
        </p:nvSpPr>
        <p:spPr>
          <a:xfrm>
            <a:off x="954915" y="3847508"/>
            <a:ext cx="4420987" cy="626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License to be bought by the vendor by paying lump-sum</a:t>
            </a:r>
          </a:p>
        </p:txBody>
      </p:sp>
      <p:sp>
        <p:nvSpPr>
          <p:cNvPr id="20" name="Rounded Rectangle 25">
            <a:extLst>
              <a:ext uri="{FF2B5EF4-FFF2-40B4-BE49-F238E27FC236}">
                <a16:creationId xmlns:a16="http://schemas.microsoft.com/office/drawing/2014/main" id="{F5B75FE1-F944-4AFF-A212-1CFC9330DC42}"/>
              </a:ext>
            </a:extLst>
          </p:cNvPr>
          <p:cNvSpPr/>
          <p:nvPr/>
        </p:nvSpPr>
        <p:spPr>
          <a:xfrm>
            <a:off x="954915" y="2896921"/>
            <a:ext cx="4420987" cy="62688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Networking to be setup</a:t>
            </a:r>
          </a:p>
        </p:txBody>
      </p:sp>
      <p:sp>
        <p:nvSpPr>
          <p:cNvPr id="21" name="Rounded Rectangle 24">
            <a:extLst>
              <a:ext uri="{FF2B5EF4-FFF2-40B4-BE49-F238E27FC236}">
                <a16:creationId xmlns:a16="http://schemas.microsoft.com/office/drawing/2014/main" id="{1E5FD75E-3BA4-43F4-9451-C654D3E20EB4}"/>
              </a:ext>
            </a:extLst>
          </p:cNvPr>
          <p:cNvSpPr/>
          <p:nvPr/>
        </p:nvSpPr>
        <p:spPr>
          <a:xfrm>
            <a:off x="954915" y="2019262"/>
            <a:ext cx="4420987" cy="626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Hardware to be purchased</a:t>
            </a:r>
          </a:p>
        </p:txBody>
      </p:sp>
      <p:sp>
        <p:nvSpPr>
          <p:cNvPr id="22" name="Shape 64">
            <a:extLst>
              <a:ext uri="{FF2B5EF4-FFF2-40B4-BE49-F238E27FC236}">
                <a16:creationId xmlns:a16="http://schemas.microsoft.com/office/drawing/2014/main" id="{46632E88-BFE5-43DA-B577-519944A4397B}"/>
              </a:ext>
            </a:extLst>
          </p:cNvPr>
          <p:cNvSpPr/>
          <p:nvPr/>
        </p:nvSpPr>
        <p:spPr>
          <a:xfrm>
            <a:off x="545637" y="1896798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1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3" name="Shape 64">
            <a:extLst>
              <a:ext uri="{FF2B5EF4-FFF2-40B4-BE49-F238E27FC236}">
                <a16:creationId xmlns:a16="http://schemas.microsoft.com/office/drawing/2014/main" id="{94244B0A-5A89-4603-A971-24B0A1C922FD}"/>
              </a:ext>
            </a:extLst>
          </p:cNvPr>
          <p:cNvSpPr/>
          <p:nvPr/>
        </p:nvSpPr>
        <p:spPr>
          <a:xfrm>
            <a:off x="545638" y="2809896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2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4" name="Shape 64">
            <a:extLst>
              <a:ext uri="{FF2B5EF4-FFF2-40B4-BE49-F238E27FC236}">
                <a16:creationId xmlns:a16="http://schemas.microsoft.com/office/drawing/2014/main" id="{80D6AF64-B261-4ACF-B2CC-45F09C922820}"/>
              </a:ext>
            </a:extLst>
          </p:cNvPr>
          <p:cNvSpPr/>
          <p:nvPr/>
        </p:nvSpPr>
        <p:spPr>
          <a:xfrm>
            <a:off x="545637" y="3722994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3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5" name="Shape 64">
            <a:extLst>
              <a:ext uri="{FF2B5EF4-FFF2-40B4-BE49-F238E27FC236}">
                <a16:creationId xmlns:a16="http://schemas.microsoft.com/office/drawing/2014/main" id="{1F6D338A-FF1A-4298-8F28-5EC34528F765}"/>
              </a:ext>
            </a:extLst>
          </p:cNvPr>
          <p:cNvSpPr/>
          <p:nvPr/>
        </p:nvSpPr>
        <p:spPr>
          <a:xfrm>
            <a:off x="6336835" y="1896798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6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6" name="Shape 64">
            <a:extLst>
              <a:ext uri="{FF2B5EF4-FFF2-40B4-BE49-F238E27FC236}">
                <a16:creationId xmlns:a16="http://schemas.microsoft.com/office/drawing/2014/main" id="{B04CA9F0-0948-4BA1-8CBE-6B17C5A97602}"/>
              </a:ext>
            </a:extLst>
          </p:cNvPr>
          <p:cNvSpPr/>
          <p:nvPr/>
        </p:nvSpPr>
        <p:spPr>
          <a:xfrm>
            <a:off x="6336836" y="2809896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7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7" name="Shape 64">
            <a:extLst>
              <a:ext uri="{FF2B5EF4-FFF2-40B4-BE49-F238E27FC236}">
                <a16:creationId xmlns:a16="http://schemas.microsoft.com/office/drawing/2014/main" id="{9C27C5B0-DB58-434A-BD9D-A94323AF29D4}"/>
              </a:ext>
            </a:extLst>
          </p:cNvPr>
          <p:cNvSpPr/>
          <p:nvPr/>
        </p:nvSpPr>
        <p:spPr>
          <a:xfrm>
            <a:off x="6336835" y="3722994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8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8" name="Shape 64">
            <a:extLst>
              <a:ext uri="{FF2B5EF4-FFF2-40B4-BE49-F238E27FC236}">
                <a16:creationId xmlns:a16="http://schemas.microsoft.com/office/drawing/2014/main" id="{AE24E727-2912-4B9A-BE92-BD1D2FC97481}"/>
              </a:ext>
            </a:extLst>
          </p:cNvPr>
          <p:cNvSpPr/>
          <p:nvPr/>
        </p:nvSpPr>
        <p:spPr>
          <a:xfrm>
            <a:off x="6336835" y="4636092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9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WHAT IS ON-PREMISE AND CLOUD?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5C8E1A-2A76-42CD-BA05-0AF47158FBD3}"/>
              </a:ext>
            </a:extLst>
          </p:cNvPr>
          <p:cNvSpPr/>
          <p:nvPr/>
        </p:nvSpPr>
        <p:spPr>
          <a:xfrm>
            <a:off x="0" y="1209040"/>
            <a:ext cx="12192000" cy="46736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An on-premise software requires following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489261-A795-4863-B8BC-B97B2FF66A47}"/>
              </a:ext>
            </a:extLst>
          </p:cNvPr>
          <p:cNvSpPr txBox="1"/>
          <p:nvPr/>
        </p:nvSpPr>
        <p:spPr>
          <a:xfrm>
            <a:off x="6689034" y="5465090"/>
            <a:ext cx="45271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e.g. outlook, SAP BW, SAP BO, SAP BPC, SAP ECC, SAP Business Suite, SAP S/4HANAOP (large </a:t>
            </a:r>
            <a:r>
              <a:rPr lang="en-US" sz="1800" dirty="0" err="1">
                <a:solidFill>
                  <a:schemeClr val="tx1"/>
                </a:solidFill>
              </a:rPr>
              <a:t>corp</a:t>
            </a:r>
            <a:r>
              <a:rPr lang="en-US" sz="1800" dirty="0">
                <a:solidFill>
                  <a:schemeClr val="tx1"/>
                </a:solidFill>
              </a:rPr>
              <a:t>) 8</a:t>
            </a:r>
          </a:p>
        </p:txBody>
      </p:sp>
    </p:spTree>
    <p:extLst>
      <p:ext uri="{BB962C8B-B14F-4D97-AF65-F5344CB8AC3E}">
        <p14:creationId xmlns:p14="http://schemas.microsoft.com/office/powerpoint/2010/main" val="11118833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WHAT IS ON-PREMISE AND CLOUD?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539A795-472B-4BDF-AF6B-6A804939C3E3}"/>
              </a:ext>
            </a:extLst>
          </p:cNvPr>
          <p:cNvGrpSpPr/>
          <p:nvPr/>
        </p:nvGrpSpPr>
        <p:grpSpPr>
          <a:xfrm>
            <a:off x="650853" y="1784799"/>
            <a:ext cx="10858659" cy="3999775"/>
            <a:chOff x="650853" y="1784799"/>
            <a:chExt cx="10858659" cy="3999775"/>
          </a:xfrm>
        </p:grpSpPr>
        <p:sp>
          <p:nvSpPr>
            <p:cNvPr id="4" name="Rounded Rectangle 26">
              <a:extLst>
                <a:ext uri="{FF2B5EF4-FFF2-40B4-BE49-F238E27FC236}">
                  <a16:creationId xmlns:a16="http://schemas.microsoft.com/office/drawing/2014/main" id="{99558371-166F-4B4F-9A2B-31DC86FADF9E}"/>
                </a:ext>
              </a:extLst>
            </p:cNvPr>
            <p:cNvSpPr/>
            <p:nvPr/>
          </p:nvSpPr>
          <p:spPr>
            <a:xfrm>
              <a:off x="1140847" y="4967839"/>
              <a:ext cx="4756052" cy="7054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Faster innovation (3 months)</a:t>
              </a:r>
            </a:p>
          </p:txBody>
        </p:sp>
        <p:sp>
          <p:nvSpPr>
            <p:cNvPr id="6" name="Shape 64">
              <a:extLst>
                <a:ext uri="{FF2B5EF4-FFF2-40B4-BE49-F238E27FC236}">
                  <a16:creationId xmlns:a16="http://schemas.microsoft.com/office/drawing/2014/main" id="{652435B3-CCA5-48D9-9A14-C0B86F234FF2}"/>
                </a:ext>
              </a:extLst>
            </p:cNvPr>
            <p:cNvSpPr/>
            <p:nvPr/>
          </p:nvSpPr>
          <p:spPr>
            <a:xfrm>
              <a:off x="650853" y="4867594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100">
                <a:defRPr sz="1800" cap="none">
                  <a:solidFill>
                    <a:srgbClr val="000000"/>
                  </a:solidFill>
                </a:defRPr>
              </a:pPr>
              <a:r>
                <a: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4</a:t>
              </a:r>
              <a:endParaRPr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ounded Rectangle 29">
              <a:extLst>
                <a:ext uri="{FF2B5EF4-FFF2-40B4-BE49-F238E27FC236}">
                  <a16:creationId xmlns:a16="http://schemas.microsoft.com/office/drawing/2014/main" id="{73A1CE02-0678-4192-A4AC-FCD0112BD41E}"/>
                </a:ext>
              </a:extLst>
            </p:cNvPr>
            <p:cNvSpPr/>
            <p:nvPr/>
          </p:nvSpPr>
          <p:spPr>
            <a:xfrm>
              <a:off x="6753460" y="3986554"/>
              <a:ext cx="4756052" cy="7054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Lower TCO, quality is service provider’s responsibility</a:t>
              </a:r>
            </a:p>
          </p:txBody>
        </p:sp>
        <p:sp>
          <p:nvSpPr>
            <p:cNvPr id="9" name="Rounded Rectangle 30">
              <a:extLst>
                <a:ext uri="{FF2B5EF4-FFF2-40B4-BE49-F238E27FC236}">
                  <a16:creationId xmlns:a16="http://schemas.microsoft.com/office/drawing/2014/main" id="{9DA5C5D1-63C0-49BF-A24C-1083F377FDDF}"/>
                </a:ext>
              </a:extLst>
            </p:cNvPr>
            <p:cNvSpPr/>
            <p:nvPr/>
          </p:nvSpPr>
          <p:spPr>
            <a:xfrm>
              <a:off x="6753460" y="2916766"/>
              <a:ext cx="4756052" cy="70549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Scalability is easier</a:t>
              </a:r>
            </a:p>
          </p:txBody>
        </p:sp>
        <p:sp>
          <p:nvSpPr>
            <p:cNvPr id="10" name="Rounded Rectangle 31">
              <a:extLst>
                <a:ext uri="{FF2B5EF4-FFF2-40B4-BE49-F238E27FC236}">
                  <a16:creationId xmlns:a16="http://schemas.microsoft.com/office/drawing/2014/main" id="{A88FC2CB-C47A-48F8-AD13-26F12B7012A6}"/>
                </a:ext>
              </a:extLst>
            </p:cNvPr>
            <p:cNvSpPr/>
            <p:nvPr/>
          </p:nvSpPr>
          <p:spPr>
            <a:xfrm>
              <a:off x="6753460" y="1929050"/>
              <a:ext cx="4756052" cy="7054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Pay per user or use – subscription (multi-services)</a:t>
              </a:r>
            </a:p>
          </p:txBody>
        </p:sp>
        <p:sp>
          <p:nvSpPr>
            <p:cNvPr id="12" name="Rounded Rectangle 27">
              <a:extLst>
                <a:ext uri="{FF2B5EF4-FFF2-40B4-BE49-F238E27FC236}">
                  <a16:creationId xmlns:a16="http://schemas.microsoft.com/office/drawing/2014/main" id="{607FDF5A-91A4-46B2-AA1B-A5CA53B12188}"/>
                </a:ext>
              </a:extLst>
            </p:cNvPr>
            <p:cNvSpPr/>
            <p:nvPr/>
          </p:nvSpPr>
          <p:spPr>
            <a:xfrm>
              <a:off x="1140847" y="3980124"/>
              <a:ext cx="4756052" cy="70549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Software upgrades are automatic hence its vendor responsibility to upgrade</a:t>
              </a:r>
            </a:p>
          </p:txBody>
        </p:sp>
        <p:sp>
          <p:nvSpPr>
            <p:cNvPr id="13" name="Rounded Rectangle 25">
              <a:extLst>
                <a:ext uri="{FF2B5EF4-FFF2-40B4-BE49-F238E27FC236}">
                  <a16:creationId xmlns:a16="http://schemas.microsoft.com/office/drawing/2014/main" id="{DC0F7F37-3C37-4880-BA6F-5D4258D5C18C}"/>
                </a:ext>
              </a:extLst>
            </p:cNvPr>
            <p:cNvSpPr/>
            <p:nvPr/>
          </p:nvSpPr>
          <p:spPr>
            <a:xfrm>
              <a:off x="1140847" y="2910335"/>
              <a:ext cx="4756052" cy="7054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No need to hire skill to manage the HW – NW, OS</a:t>
              </a:r>
            </a:p>
          </p:txBody>
        </p:sp>
        <p:sp>
          <p:nvSpPr>
            <p:cNvPr id="14" name="Rounded Rectangle 24">
              <a:extLst>
                <a:ext uri="{FF2B5EF4-FFF2-40B4-BE49-F238E27FC236}">
                  <a16:creationId xmlns:a16="http://schemas.microsoft.com/office/drawing/2014/main" id="{FCF3C455-F8F4-46FE-9BBE-5E3377E28DE1}"/>
                </a:ext>
              </a:extLst>
            </p:cNvPr>
            <p:cNvSpPr/>
            <p:nvPr/>
          </p:nvSpPr>
          <p:spPr>
            <a:xfrm>
              <a:off x="1140847" y="1922620"/>
              <a:ext cx="4756052" cy="70549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No upfront hardware investment, rather we can rent HW</a:t>
              </a:r>
            </a:p>
          </p:txBody>
        </p:sp>
        <p:sp>
          <p:nvSpPr>
            <p:cNvPr id="15" name="Shape 64">
              <a:extLst>
                <a:ext uri="{FF2B5EF4-FFF2-40B4-BE49-F238E27FC236}">
                  <a16:creationId xmlns:a16="http://schemas.microsoft.com/office/drawing/2014/main" id="{4942FFA6-8938-40CF-9D7A-E9FE12BC80B1}"/>
                </a:ext>
              </a:extLst>
            </p:cNvPr>
            <p:cNvSpPr/>
            <p:nvPr/>
          </p:nvSpPr>
          <p:spPr>
            <a:xfrm>
              <a:off x="650853" y="1784799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25B5C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100">
                <a:defRPr sz="1800" cap="none">
                  <a:solidFill>
                    <a:srgbClr val="000000"/>
                  </a:solidFill>
                </a:defRPr>
              </a:pPr>
              <a:r>
                <a: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1</a:t>
              </a:r>
              <a:endParaRPr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Shape 64">
              <a:extLst>
                <a:ext uri="{FF2B5EF4-FFF2-40B4-BE49-F238E27FC236}">
                  <a16:creationId xmlns:a16="http://schemas.microsoft.com/office/drawing/2014/main" id="{07F3BDFE-09B8-4B93-AD1E-A78B24870BB3}"/>
                </a:ext>
              </a:extLst>
            </p:cNvPr>
            <p:cNvSpPr/>
            <p:nvPr/>
          </p:nvSpPr>
          <p:spPr>
            <a:xfrm>
              <a:off x="650854" y="2812397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100">
                <a:defRPr sz="1800" cap="none">
                  <a:solidFill>
                    <a:srgbClr val="000000"/>
                  </a:solidFill>
                </a:defRPr>
              </a:pPr>
              <a:r>
                <a: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2</a:t>
              </a:r>
              <a:endParaRPr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Shape 64">
              <a:extLst>
                <a:ext uri="{FF2B5EF4-FFF2-40B4-BE49-F238E27FC236}">
                  <a16:creationId xmlns:a16="http://schemas.microsoft.com/office/drawing/2014/main" id="{3FFE8806-63A5-4F9C-93EC-6079F9F30877}"/>
                </a:ext>
              </a:extLst>
            </p:cNvPr>
            <p:cNvSpPr/>
            <p:nvPr/>
          </p:nvSpPr>
          <p:spPr>
            <a:xfrm>
              <a:off x="650853" y="3839996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25B5C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100">
                <a:defRPr sz="1800" cap="none">
                  <a:solidFill>
                    <a:srgbClr val="000000"/>
                  </a:solidFill>
                </a:defRPr>
              </a:pPr>
              <a:r>
                <a: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3</a:t>
              </a:r>
              <a:endParaRPr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Shape 64">
              <a:extLst>
                <a:ext uri="{FF2B5EF4-FFF2-40B4-BE49-F238E27FC236}">
                  <a16:creationId xmlns:a16="http://schemas.microsoft.com/office/drawing/2014/main" id="{E3122DFC-A838-46B6-90AB-EB55A1CA88B9}"/>
                </a:ext>
              </a:extLst>
            </p:cNvPr>
            <p:cNvSpPr/>
            <p:nvPr/>
          </p:nvSpPr>
          <p:spPr>
            <a:xfrm>
              <a:off x="6210698" y="1784799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100">
                <a:defRPr sz="1800" cap="none">
                  <a:solidFill>
                    <a:srgbClr val="000000"/>
                  </a:solidFill>
                </a:defRPr>
              </a:pPr>
              <a:r>
                <a: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5</a:t>
              </a:r>
              <a:endParaRPr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Shape 64">
              <a:extLst>
                <a:ext uri="{FF2B5EF4-FFF2-40B4-BE49-F238E27FC236}">
                  <a16:creationId xmlns:a16="http://schemas.microsoft.com/office/drawing/2014/main" id="{4628E81B-7E37-4530-9384-9E1C44E93CCC}"/>
                </a:ext>
              </a:extLst>
            </p:cNvPr>
            <p:cNvSpPr/>
            <p:nvPr/>
          </p:nvSpPr>
          <p:spPr>
            <a:xfrm>
              <a:off x="6210701" y="2812397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25B5C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100">
                <a:defRPr sz="1800" cap="none">
                  <a:solidFill>
                    <a:srgbClr val="000000"/>
                  </a:solidFill>
                </a:defRPr>
              </a:pPr>
              <a:r>
                <a: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6</a:t>
              </a:r>
              <a:endParaRPr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Shape 64">
              <a:extLst>
                <a:ext uri="{FF2B5EF4-FFF2-40B4-BE49-F238E27FC236}">
                  <a16:creationId xmlns:a16="http://schemas.microsoft.com/office/drawing/2014/main" id="{92B12BE7-FE53-4E68-8E64-9AB89D0ECCEB}"/>
                </a:ext>
              </a:extLst>
            </p:cNvPr>
            <p:cNvSpPr/>
            <p:nvPr/>
          </p:nvSpPr>
          <p:spPr>
            <a:xfrm>
              <a:off x="6210698" y="3839996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100">
                <a:defRPr sz="1800" cap="none">
                  <a:solidFill>
                    <a:srgbClr val="000000"/>
                  </a:solidFill>
                </a:defRPr>
              </a:pPr>
              <a:r>
                <a: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7</a:t>
              </a:r>
              <a:endParaRPr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29E0A34-0F13-43B1-8FE2-36F7EEE0F581}"/>
              </a:ext>
            </a:extLst>
          </p:cNvPr>
          <p:cNvSpPr txBox="1"/>
          <p:nvPr/>
        </p:nvSpPr>
        <p:spPr>
          <a:xfrm>
            <a:off x="709052" y="1231660"/>
            <a:ext cx="6684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Cloud Solution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3DC008-6117-41BE-A5DC-F778114B7863}"/>
              </a:ext>
            </a:extLst>
          </p:cNvPr>
          <p:cNvSpPr txBox="1"/>
          <p:nvPr/>
        </p:nvSpPr>
        <p:spPr>
          <a:xfrm>
            <a:off x="6625204" y="5027004"/>
            <a:ext cx="46752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e.g. Gmail, Netflix, S/4HANA Cloud, SAP Analytics Cloud (SaaS) - SAC</a:t>
            </a:r>
          </a:p>
        </p:txBody>
      </p:sp>
    </p:spTree>
    <p:extLst>
      <p:ext uri="{BB962C8B-B14F-4D97-AF65-F5344CB8AC3E}">
        <p14:creationId xmlns:p14="http://schemas.microsoft.com/office/powerpoint/2010/main" val="72758748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3">
            <a:extLst>
              <a:ext uri="{FF2B5EF4-FFF2-40B4-BE49-F238E27FC236}">
                <a16:creationId xmlns:a16="http://schemas.microsoft.com/office/drawing/2014/main" id="{8F909741-5D21-438A-99A6-C95E11106092}"/>
              </a:ext>
            </a:extLst>
          </p:cNvPr>
          <p:cNvSpPr/>
          <p:nvPr/>
        </p:nvSpPr>
        <p:spPr>
          <a:xfrm>
            <a:off x="1690011" y="2194440"/>
            <a:ext cx="2664076" cy="3978704"/>
          </a:xfrm>
          <a:prstGeom prst="roundRect">
            <a:avLst>
              <a:gd name="adj" fmla="val 8611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908DE4-8A4F-4B7C-86F2-AE6EC5A39023}"/>
              </a:ext>
            </a:extLst>
          </p:cNvPr>
          <p:cNvSpPr/>
          <p:nvPr/>
        </p:nvSpPr>
        <p:spPr>
          <a:xfrm>
            <a:off x="1675526" y="3771229"/>
            <a:ext cx="2678561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SaaS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SAC, Gmail</a:t>
            </a:r>
          </a:p>
        </p:txBody>
      </p:sp>
      <p:sp>
        <p:nvSpPr>
          <p:cNvPr id="16" name="Rounded Rectangle 5">
            <a:extLst>
              <a:ext uri="{FF2B5EF4-FFF2-40B4-BE49-F238E27FC236}">
                <a16:creationId xmlns:a16="http://schemas.microsoft.com/office/drawing/2014/main" id="{076777D8-8FAB-4E1C-8731-326F8BFCD7F8}"/>
              </a:ext>
            </a:extLst>
          </p:cNvPr>
          <p:cNvSpPr/>
          <p:nvPr/>
        </p:nvSpPr>
        <p:spPr>
          <a:xfrm>
            <a:off x="4621205" y="2194440"/>
            <a:ext cx="2764180" cy="3978704"/>
          </a:xfrm>
          <a:prstGeom prst="roundRect">
            <a:avLst>
              <a:gd name="adj" fmla="val 8611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ounded Rectangle 7">
            <a:extLst>
              <a:ext uri="{FF2B5EF4-FFF2-40B4-BE49-F238E27FC236}">
                <a16:creationId xmlns:a16="http://schemas.microsoft.com/office/drawing/2014/main" id="{EF3DC5E8-FAF0-4EE7-B2BC-FB3AFE3E765A}"/>
              </a:ext>
            </a:extLst>
          </p:cNvPr>
          <p:cNvSpPr/>
          <p:nvPr/>
        </p:nvSpPr>
        <p:spPr>
          <a:xfrm>
            <a:off x="7623536" y="2194440"/>
            <a:ext cx="2664076" cy="3978704"/>
          </a:xfrm>
          <a:prstGeom prst="roundRect">
            <a:avLst>
              <a:gd name="adj" fmla="val 8611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AF0F9-B6EE-4D0A-A99C-8489E1C0B966}"/>
              </a:ext>
            </a:extLst>
          </p:cNvPr>
          <p:cNvSpPr/>
          <p:nvPr/>
        </p:nvSpPr>
        <p:spPr>
          <a:xfrm>
            <a:off x="4635659" y="3771229"/>
            <a:ext cx="2749726" cy="92333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PaaS</a:t>
            </a:r>
          </a:p>
          <a:p>
            <a:pPr algn="ctr"/>
            <a:r>
              <a:rPr lang="en-US" b="1" dirty="0" err="1">
                <a:solidFill>
                  <a:schemeClr val="bg1"/>
                </a:solidFill>
              </a:rPr>
              <a:t>DB,Prog,FS,Conn,Tools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FF0B4C-D0CB-469A-8441-E01B754A5BBD}"/>
              </a:ext>
            </a:extLst>
          </p:cNvPr>
          <p:cNvSpPr/>
          <p:nvPr/>
        </p:nvSpPr>
        <p:spPr>
          <a:xfrm>
            <a:off x="7623536" y="3771229"/>
            <a:ext cx="2664076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IaaS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HW,OS,NW,Base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WHAT DOES CLOUD OFFERS?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53B67-6E89-44BC-BD0D-2D8D32D367AB}"/>
              </a:ext>
            </a:extLst>
          </p:cNvPr>
          <p:cNvSpPr txBox="1"/>
          <p:nvPr/>
        </p:nvSpPr>
        <p:spPr>
          <a:xfrm>
            <a:off x="8089727" y="4592645"/>
            <a:ext cx="1968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AWS, GWS, Alibaba, Azure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Digital ocean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E9C4FA-E428-4ED8-AEA4-84A69E638D71}"/>
              </a:ext>
            </a:extLst>
          </p:cNvPr>
          <p:cNvSpPr txBox="1"/>
          <p:nvPr/>
        </p:nvSpPr>
        <p:spPr>
          <a:xfrm>
            <a:off x="4949236" y="2660018"/>
            <a:ext cx="2296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GCP, SCP (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SAP Cloud Platform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2ADDB-E649-4BE8-AC12-691797CD7548}"/>
              </a:ext>
            </a:extLst>
          </p:cNvPr>
          <p:cNvSpPr txBox="1"/>
          <p:nvPr/>
        </p:nvSpPr>
        <p:spPr>
          <a:xfrm>
            <a:off x="1896568" y="4592645"/>
            <a:ext cx="2208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SAP, Uber, Ola, Oyo, Amazon.com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A18648-9D93-43F0-A1BD-7DB61079A95E}"/>
              </a:ext>
            </a:extLst>
          </p:cNvPr>
          <p:cNvSpPr/>
          <p:nvPr/>
        </p:nvSpPr>
        <p:spPr>
          <a:xfrm>
            <a:off x="0" y="1245377"/>
            <a:ext cx="12192000" cy="54848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1800" b="0" i="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SAP Cloud Platform Data centers</a:t>
            </a:r>
          </a:p>
        </p:txBody>
      </p:sp>
      <p:pic>
        <p:nvPicPr>
          <p:cNvPr id="43010" name="Picture 2" descr="Cloud data ">
            <a:extLst>
              <a:ext uri="{FF2B5EF4-FFF2-40B4-BE49-F238E27FC236}">
                <a16:creationId xmlns:a16="http://schemas.microsoft.com/office/drawing/2014/main" id="{2406656B-0DDB-4A85-BEBC-3AA8042D8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669" y="2545828"/>
            <a:ext cx="854319" cy="85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2" name="Picture 4" descr="Cloud computing ">
            <a:extLst>
              <a:ext uri="{FF2B5EF4-FFF2-40B4-BE49-F238E27FC236}">
                <a16:creationId xmlns:a16="http://schemas.microsoft.com/office/drawing/2014/main" id="{947E4973-0320-4E40-896E-4E1AE5D87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339" y="2427081"/>
            <a:ext cx="1113327" cy="111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4" name="Picture 6" descr="Cloud ">
            <a:extLst>
              <a:ext uri="{FF2B5EF4-FFF2-40B4-BE49-F238E27FC236}">
                <a16:creationId xmlns:a16="http://schemas.microsoft.com/office/drawing/2014/main" id="{D750126D-260E-49AD-B236-CF9AF7026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848" y="4928239"/>
            <a:ext cx="964707" cy="96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67693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WHAT IS SAP BTP (Business Technology Platform)?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AADB35-F729-453C-86B6-3908BA60C3A5}"/>
              </a:ext>
            </a:extLst>
          </p:cNvPr>
          <p:cNvSpPr/>
          <p:nvPr/>
        </p:nvSpPr>
        <p:spPr>
          <a:xfrm>
            <a:off x="1588" y="3328988"/>
            <a:ext cx="12188825" cy="5572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E3E02D-8F29-4F08-BEF4-EBF7682839AE}"/>
              </a:ext>
            </a:extLst>
          </p:cNvPr>
          <p:cNvSpPr/>
          <p:nvPr/>
        </p:nvSpPr>
        <p:spPr>
          <a:xfrm>
            <a:off x="943120" y="3328988"/>
            <a:ext cx="539606" cy="55721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0A0F5F-6FF4-4034-B926-F177A0CCB119}"/>
              </a:ext>
            </a:extLst>
          </p:cNvPr>
          <p:cNvSpPr/>
          <p:nvPr/>
        </p:nvSpPr>
        <p:spPr>
          <a:xfrm>
            <a:off x="2930035" y="3328988"/>
            <a:ext cx="539606" cy="55721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478F5E-CABE-445C-BC76-2A6A5E7EBD1D}"/>
              </a:ext>
            </a:extLst>
          </p:cNvPr>
          <p:cNvSpPr/>
          <p:nvPr/>
        </p:nvSpPr>
        <p:spPr>
          <a:xfrm>
            <a:off x="4916950" y="3328988"/>
            <a:ext cx="539606" cy="55721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F4DAE5-9951-4523-BC03-1212F7599BBC}"/>
              </a:ext>
            </a:extLst>
          </p:cNvPr>
          <p:cNvSpPr/>
          <p:nvPr/>
        </p:nvSpPr>
        <p:spPr>
          <a:xfrm>
            <a:off x="6903865" y="3328988"/>
            <a:ext cx="539606" cy="55721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72FBA7F-0C47-45AF-9DBB-E4AC84F1383C}"/>
              </a:ext>
            </a:extLst>
          </p:cNvPr>
          <p:cNvSpPr/>
          <p:nvPr/>
        </p:nvSpPr>
        <p:spPr>
          <a:xfrm>
            <a:off x="8890780" y="3328988"/>
            <a:ext cx="539606" cy="55721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BFD8EF-5B85-4BD8-8990-B0941DA1715C}"/>
              </a:ext>
            </a:extLst>
          </p:cNvPr>
          <p:cNvSpPr/>
          <p:nvPr/>
        </p:nvSpPr>
        <p:spPr>
          <a:xfrm>
            <a:off x="10877695" y="3328988"/>
            <a:ext cx="539606" cy="55721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C69A5B-1471-4DCE-A391-BA972B5A9056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1201738" y="3886201"/>
            <a:ext cx="11185" cy="657225"/>
          </a:xfrm>
          <a:prstGeom prst="lin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E7F062-1B5F-4B23-9938-C5829AA5ADDA}"/>
              </a:ext>
            </a:extLst>
          </p:cNvPr>
          <p:cNvCxnSpPr>
            <a:cxnSpLocks/>
          </p:cNvCxnSpPr>
          <p:nvPr/>
        </p:nvCxnSpPr>
        <p:spPr>
          <a:xfrm flipH="1">
            <a:off x="5175568" y="3886201"/>
            <a:ext cx="11185" cy="657225"/>
          </a:xfrm>
          <a:prstGeom prst="lin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23F4AA-F134-46D7-A044-8D8C46973FA2}"/>
              </a:ext>
            </a:extLst>
          </p:cNvPr>
          <p:cNvCxnSpPr>
            <a:cxnSpLocks/>
          </p:cNvCxnSpPr>
          <p:nvPr/>
        </p:nvCxnSpPr>
        <p:spPr>
          <a:xfrm flipH="1">
            <a:off x="9194887" y="3886201"/>
            <a:ext cx="11185" cy="657225"/>
          </a:xfrm>
          <a:prstGeom prst="lin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1206BB-668A-43FE-B62F-BCCAECC862B0}"/>
              </a:ext>
            </a:extLst>
          </p:cNvPr>
          <p:cNvCxnSpPr>
            <a:cxnSpLocks/>
          </p:cNvCxnSpPr>
          <p:nvPr/>
        </p:nvCxnSpPr>
        <p:spPr>
          <a:xfrm flipH="1">
            <a:off x="3221500" y="2671763"/>
            <a:ext cx="11185" cy="657225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B6F148-AF6A-4CD8-B65C-B5322E6B1CF3}"/>
              </a:ext>
            </a:extLst>
          </p:cNvPr>
          <p:cNvCxnSpPr>
            <a:cxnSpLocks/>
          </p:cNvCxnSpPr>
          <p:nvPr/>
        </p:nvCxnSpPr>
        <p:spPr>
          <a:xfrm flipH="1">
            <a:off x="7173668" y="2671763"/>
            <a:ext cx="11185" cy="657225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10083F-B5A2-4232-850D-2D669EDB9530}"/>
              </a:ext>
            </a:extLst>
          </p:cNvPr>
          <p:cNvCxnSpPr>
            <a:cxnSpLocks/>
          </p:cNvCxnSpPr>
          <p:nvPr/>
        </p:nvCxnSpPr>
        <p:spPr>
          <a:xfrm flipH="1">
            <a:off x="11125835" y="2671763"/>
            <a:ext cx="11185" cy="657225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BB0510F-F40F-42A5-96F3-0D350668B37F}"/>
              </a:ext>
            </a:extLst>
          </p:cNvPr>
          <p:cNvSpPr/>
          <p:nvPr/>
        </p:nvSpPr>
        <p:spPr>
          <a:xfrm>
            <a:off x="207298" y="4629059"/>
            <a:ext cx="29247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SAP Cloud platform is a Platform as a service for companies who like to build solutions on top of the cloud.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D3A398-9F86-445A-96C2-50848B4B2B73}"/>
              </a:ext>
            </a:extLst>
          </p:cNvPr>
          <p:cNvSpPr/>
          <p:nvPr/>
        </p:nvSpPr>
        <p:spPr>
          <a:xfrm>
            <a:off x="1156399" y="1182846"/>
            <a:ext cx="36134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If I am a startup software co. I can design, develop, test, host and deliver an complete software on SAP Cloud platform with available tools and services.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E8784FA-21B7-4AFE-B0E4-2A01D9ECCFD8}"/>
              </a:ext>
            </a:extLst>
          </p:cNvPr>
          <p:cNvSpPr/>
          <p:nvPr/>
        </p:nvSpPr>
        <p:spPr>
          <a:xfrm>
            <a:off x="4103801" y="4630347"/>
            <a:ext cx="23646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SAP Analytics cloud solution which is individual product of SAP is already built by SAP-on-SAP Cloud platform.</a:t>
            </a:r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E658C23-7AEE-4BEB-8BC0-A1451FD34F2A}"/>
              </a:ext>
            </a:extLst>
          </p:cNvPr>
          <p:cNvSpPr txBox="1">
            <a:spLocks/>
          </p:cNvSpPr>
          <p:nvPr/>
        </p:nvSpPr>
        <p:spPr>
          <a:xfrm>
            <a:off x="4320924" y="6408739"/>
            <a:ext cx="3431006" cy="304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and Confidential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BBAF9A4-3161-4E90-AEB3-9B72C55636E4}"/>
              </a:ext>
            </a:extLst>
          </p:cNvPr>
          <p:cNvSpPr txBox="1">
            <a:spLocks/>
          </p:cNvSpPr>
          <p:nvPr/>
        </p:nvSpPr>
        <p:spPr>
          <a:xfrm>
            <a:off x="10848056" y="6408739"/>
            <a:ext cx="1066800" cy="182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fld id="{E6F68F43-4567-4CB0-B00D-7267D614B448}" type="slidenum">
              <a:rPr lang="en-US" sz="16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457200"/>
              <a:t>9</a:t>
            </a:fld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36CFB99-7471-482A-B01C-0DB6D6CF5EB2}"/>
              </a:ext>
            </a:extLst>
          </p:cNvPr>
          <p:cNvSpPr/>
          <p:nvPr/>
        </p:nvSpPr>
        <p:spPr>
          <a:xfrm>
            <a:off x="5456556" y="1182846"/>
            <a:ext cx="32119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https://help.sap.com/doc/aa1ccd10da6c4337aa737df2ead1855b/Cloud/en-US/3b642f68227b4b1398d2ce1a5351389a.html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7750C0-0172-4E50-A249-EBB8CD07E6A3}"/>
              </a:ext>
            </a:extLst>
          </p:cNvPr>
          <p:cNvSpPr/>
          <p:nvPr/>
        </p:nvSpPr>
        <p:spPr>
          <a:xfrm>
            <a:off x="9338972" y="1736844"/>
            <a:ext cx="26880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AWS – what used as IaaS to get the SAC service on cloud.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745E9E-2EDD-4C38-9A79-91553BA209D2}"/>
              </a:ext>
            </a:extLst>
          </p:cNvPr>
          <p:cNvSpPr/>
          <p:nvPr/>
        </p:nvSpPr>
        <p:spPr>
          <a:xfrm>
            <a:off x="8244179" y="4655032"/>
            <a:ext cx="23646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SAP Cloud platform user infrastructure provided by AWS, GCP, Azure and Alibaba.</a:t>
            </a:r>
          </a:p>
        </p:txBody>
      </p:sp>
    </p:spTree>
    <p:extLst>
      <p:ext uri="{BB962C8B-B14F-4D97-AF65-F5344CB8AC3E}">
        <p14:creationId xmlns:p14="http://schemas.microsoft.com/office/powerpoint/2010/main" val="995692259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IMARTI~1\LOCALS~1\Temp\articulate\presenter\imgtemp\XlKI4dSt_files\slide0001_image001.p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heme/theme1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Imarticus_Elearning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34855"/>
      </a:accent1>
      <a:accent2>
        <a:srgbClr val="F97700"/>
      </a:accent2>
      <a:accent3>
        <a:srgbClr val="4BC7A0"/>
      </a:accent3>
      <a:accent4>
        <a:srgbClr val="2AC6D1"/>
      </a:accent4>
      <a:accent5>
        <a:srgbClr val="5B9BD5"/>
      </a:accent5>
      <a:accent6>
        <a:srgbClr val="DD5148"/>
      </a:accent6>
      <a:hlink>
        <a:srgbClr val="333A45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5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12532</TotalTime>
  <Words>2370</Words>
  <Application>Microsoft Office PowerPoint</Application>
  <PresentationFormat>Widescreen</PresentationFormat>
  <Paragraphs>426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33</vt:i4>
      </vt:variant>
    </vt:vector>
  </HeadingPairs>
  <TitlesOfParts>
    <vt:vector size="49" baseType="lpstr">
      <vt:lpstr>Arial</vt:lpstr>
      <vt:lpstr>Arial Regular</vt:lpstr>
      <vt:lpstr>BentonSans</vt:lpstr>
      <vt:lpstr>Calibri</vt:lpstr>
      <vt:lpstr>Calibri Light</vt:lpstr>
      <vt:lpstr>Cambria</vt:lpstr>
      <vt:lpstr>Courier New</vt:lpstr>
      <vt:lpstr>Lato</vt:lpstr>
      <vt:lpstr>Montserrat</vt:lpstr>
      <vt:lpstr>Roboto</vt:lpstr>
      <vt:lpstr>Wingdings</vt:lpstr>
      <vt:lpstr>6_Custom Design</vt:lpstr>
      <vt:lpstr>13_Custom Design</vt:lpstr>
      <vt:lpstr>21_Custom Design</vt:lpstr>
      <vt:lpstr>2_Office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ON-PREMISE AND CLOUD?</vt:lpstr>
      <vt:lpstr>WHAT IS ON-PREMISE AND CLOUD?</vt:lpstr>
      <vt:lpstr>WHAT DOES CLOUD OFFERS?</vt:lpstr>
      <vt:lpstr>WHAT IS SAP BTP (Business Technology Platform)?</vt:lpstr>
      <vt:lpstr>WHAT IS HANA AND S/4HANA?</vt:lpstr>
      <vt:lpstr>HOW DIFFERENT SOLUTIONS WORK?</vt:lpstr>
      <vt:lpstr>WHAT IS SAP BW, BOBJ &amp; BPC? </vt:lpstr>
      <vt:lpstr>WHAT IS SAP ANALYTICS CLOUD?</vt:lpstr>
      <vt:lpstr>HISTORY OF SAP SAC?</vt:lpstr>
      <vt:lpstr>SAC STRATEGY - PRINCIPLES OF CONVERGENCE</vt:lpstr>
      <vt:lpstr>IMPACT ON EXISTING SOLUTION – BI STRATEGY</vt:lpstr>
      <vt:lpstr>IMPACT ON EXISTING SOLUTION – PLANNING STRATEGY</vt:lpstr>
      <vt:lpstr>IMPACT ON EXISTING SOLUTION – PREDICTION</vt:lpstr>
      <vt:lpstr>WHY SAC IS IMPORTANT AS COMPARE TO OUTSIDE MARKET</vt:lpstr>
      <vt:lpstr>HOW SAC IS ADVANCED FROM ITS COMPETITOR</vt:lpstr>
      <vt:lpstr>HOW SAC IS ADVANCED FROM ITS COMPETITOR</vt:lpstr>
      <vt:lpstr>SAP SAC ARCHITECTURE</vt:lpstr>
      <vt:lpstr>EMBEDDED STANDARD CONTENT</vt:lpstr>
      <vt:lpstr>BUSINESS CONTENT DELIVERED BY SAP </vt:lpstr>
      <vt:lpstr>BUSINESS CONTENT DELIVERED BY SAP </vt:lpstr>
      <vt:lpstr>BUSINESS CONTENT DELIVERED BY SAP </vt:lpstr>
      <vt:lpstr>BUSINESS CONTENT DELIVERED BY SAP </vt:lpstr>
      <vt:lpstr>REFERENCES</vt:lpstr>
      <vt:lpstr>PowerPoint Presentation</vt:lpstr>
      <vt:lpstr>SAP ANALYTICS CLOUD CERTIFICATION – C_SAC_2302</vt:lpstr>
      <vt:lpstr>EXAMPLE USE CASE</vt:lpstr>
      <vt:lpstr>FEEDBACK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Anubhav Oberoy</cp:lastModifiedBy>
  <cp:revision>761</cp:revision>
  <cp:lastPrinted>2020-10-05T05:14:58Z</cp:lastPrinted>
  <dcterms:created xsi:type="dcterms:W3CDTF">2020-10-05T04:35:02Z</dcterms:created>
  <dcterms:modified xsi:type="dcterms:W3CDTF">2023-06-20T15:30:45Z</dcterms:modified>
</cp:coreProperties>
</file>