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477" r:id="rId5"/>
    <p:sldId id="426" r:id="rId6"/>
    <p:sldId id="478" r:id="rId7"/>
    <p:sldId id="476" r:id="rId8"/>
    <p:sldId id="427" r:id="rId9"/>
    <p:sldId id="428" r:id="rId10"/>
    <p:sldId id="429" r:id="rId11"/>
    <p:sldId id="430" r:id="rId12"/>
    <p:sldId id="431" r:id="rId13"/>
    <p:sldId id="462"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4/India%20State%20Boundary%20Igismap.z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4</a:t>
            </a:r>
          </a:p>
        </p:txBody>
      </p:sp>
    </p:spTree>
    <p:extLst>
      <p:ext uri="{BB962C8B-B14F-4D97-AF65-F5344CB8AC3E}">
        <p14:creationId xmlns:p14="http://schemas.microsoft.com/office/powerpoint/2010/main" val="386777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26D31-62C7-498A-B704-04B15AACA549}"/>
              </a:ext>
            </a:extLst>
          </p:cNvPr>
          <p:cNvSpPr txBox="1"/>
          <p:nvPr/>
        </p:nvSpPr>
        <p:spPr>
          <a:xfrm>
            <a:off x="238125" y="447675"/>
            <a:ext cx="11506200" cy="646331"/>
          </a:xfrm>
          <a:prstGeom prst="rect">
            <a:avLst/>
          </a:prstGeom>
          <a:noFill/>
        </p:spPr>
        <p:txBody>
          <a:bodyPr wrap="square" rtlCol="0">
            <a:spAutoFit/>
          </a:bodyPr>
          <a:lstStyle/>
          <a:p>
            <a:r>
              <a:rPr lang="en-US" dirty="0"/>
              <a:t>We are paying salaries to employees, with SAC by far you saw that we can aggregate the data (SUM, AVG, COUNT).</a:t>
            </a:r>
          </a:p>
          <a:p>
            <a:r>
              <a:rPr lang="en-US" dirty="0"/>
              <a:t>Is it possible to aggregate data by a dimension.</a:t>
            </a:r>
          </a:p>
        </p:txBody>
      </p:sp>
      <p:graphicFrame>
        <p:nvGraphicFramePr>
          <p:cNvPr id="4" name="Table 3">
            <a:extLst>
              <a:ext uri="{FF2B5EF4-FFF2-40B4-BE49-F238E27FC236}">
                <a16:creationId xmlns:a16="http://schemas.microsoft.com/office/drawing/2014/main" id="{55082E74-2330-4F43-9186-79B6DDB3EE19}"/>
              </a:ext>
            </a:extLst>
          </p:cNvPr>
          <p:cNvGraphicFramePr>
            <a:graphicFrameLocks noGrp="1"/>
          </p:cNvGraphicFramePr>
          <p:nvPr>
            <p:extLst>
              <p:ext uri="{D42A27DB-BD31-4B8C-83A1-F6EECF244321}">
                <p14:modId xmlns:p14="http://schemas.microsoft.com/office/powerpoint/2010/main" val="3270251805"/>
              </p:ext>
            </p:extLst>
          </p:nvPr>
        </p:nvGraphicFramePr>
        <p:xfrm>
          <a:off x="317500" y="1342713"/>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80493174"/>
                    </a:ext>
                  </a:extLst>
                </a:gridCol>
                <a:gridCol w="4064000">
                  <a:extLst>
                    <a:ext uri="{9D8B030D-6E8A-4147-A177-3AD203B41FA5}">
                      <a16:colId xmlns:a16="http://schemas.microsoft.com/office/drawing/2014/main" val="807600534"/>
                    </a:ext>
                  </a:extLst>
                </a:gridCol>
              </a:tblGrid>
              <a:tr h="370840">
                <a:tc>
                  <a:txBody>
                    <a:bodyPr/>
                    <a:lstStyle/>
                    <a:p>
                      <a:r>
                        <a:rPr lang="en-US" dirty="0"/>
                        <a:t>Country</a:t>
                      </a:r>
                    </a:p>
                  </a:txBody>
                  <a:tcPr/>
                </a:tc>
                <a:tc>
                  <a:txBody>
                    <a:bodyPr/>
                    <a:lstStyle/>
                    <a:p>
                      <a:r>
                        <a:rPr lang="en-US" dirty="0"/>
                        <a:t>Sales</a:t>
                      </a:r>
                    </a:p>
                  </a:txBody>
                  <a:tcPr/>
                </a:tc>
                <a:extLst>
                  <a:ext uri="{0D108BD9-81ED-4DB2-BD59-A6C34878D82A}">
                    <a16:rowId xmlns:a16="http://schemas.microsoft.com/office/drawing/2014/main" val="4269271610"/>
                  </a:ext>
                </a:extLst>
              </a:tr>
              <a:tr h="370840">
                <a:tc>
                  <a:txBody>
                    <a:bodyPr/>
                    <a:lstStyle/>
                    <a:p>
                      <a:r>
                        <a:rPr lang="en-US" dirty="0"/>
                        <a:t>IN</a:t>
                      </a:r>
                    </a:p>
                  </a:txBody>
                  <a:tcPr/>
                </a:tc>
                <a:tc>
                  <a:txBody>
                    <a:bodyPr/>
                    <a:lstStyle/>
                    <a:p>
                      <a:r>
                        <a:rPr lang="en-US" dirty="0"/>
                        <a:t>500</a:t>
                      </a:r>
                    </a:p>
                  </a:txBody>
                  <a:tcPr/>
                </a:tc>
                <a:extLst>
                  <a:ext uri="{0D108BD9-81ED-4DB2-BD59-A6C34878D82A}">
                    <a16:rowId xmlns:a16="http://schemas.microsoft.com/office/drawing/2014/main" val="1456595157"/>
                  </a:ext>
                </a:extLst>
              </a:tr>
              <a:tr h="370840">
                <a:tc>
                  <a:txBody>
                    <a:bodyPr/>
                    <a:lstStyle/>
                    <a:p>
                      <a:r>
                        <a:rPr lang="en-US" dirty="0"/>
                        <a:t>US</a:t>
                      </a:r>
                    </a:p>
                  </a:txBody>
                  <a:tcPr/>
                </a:tc>
                <a:tc>
                  <a:txBody>
                    <a:bodyPr/>
                    <a:lstStyle/>
                    <a:p>
                      <a:r>
                        <a:rPr lang="en-US" dirty="0"/>
                        <a:t>600</a:t>
                      </a:r>
                    </a:p>
                  </a:txBody>
                  <a:tcPr/>
                </a:tc>
                <a:extLst>
                  <a:ext uri="{0D108BD9-81ED-4DB2-BD59-A6C34878D82A}">
                    <a16:rowId xmlns:a16="http://schemas.microsoft.com/office/drawing/2014/main" val="3213397785"/>
                  </a:ext>
                </a:extLst>
              </a:tr>
              <a:tr h="370840">
                <a:tc>
                  <a:txBody>
                    <a:bodyPr/>
                    <a:lstStyle/>
                    <a:p>
                      <a:r>
                        <a:rPr lang="en-US" dirty="0"/>
                        <a:t>IN</a:t>
                      </a:r>
                    </a:p>
                  </a:txBody>
                  <a:tcPr/>
                </a:tc>
                <a:tc>
                  <a:txBody>
                    <a:bodyPr/>
                    <a:lstStyle/>
                    <a:p>
                      <a:r>
                        <a:rPr lang="en-US" dirty="0"/>
                        <a:t>900</a:t>
                      </a:r>
                    </a:p>
                  </a:txBody>
                  <a:tcPr/>
                </a:tc>
                <a:extLst>
                  <a:ext uri="{0D108BD9-81ED-4DB2-BD59-A6C34878D82A}">
                    <a16:rowId xmlns:a16="http://schemas.microsoft.com/office/drawing/2014/main" val="1014548199"/>
                  </a:ext>
                </a:extLst>
              </a:tr>
              <a:tr h="370840">
                <a:tc>
                  <a:txBody>
                    <a:bodyPr/>
                    <a:lstStyle/>
                    <a:p>
                      <a:r>
                        <a:rPr lang="en-US" dirty="0"/>
                        <a:t>US</a:t>
                      </a:r>
                    </a:p>
                  </a:txBody>
                  <a:tcPr/>
                </a:tc>
                <a:tc>
                  <a:txBody>
                    <a:bodyPr/>
                    <a:lstStyle/>
                    <a:p>
                      <a:r>
                        <a:rPr lang="en-US" dirty="0"/>
                        <a:t>500</a:t>
                      </a:r>
                    </a:p>
                  </a:txBody>
                  <a:tcPr/>
                </a:tc>
                <a:extLst>
                  <a:ext uri="{0D108BD9-81ED-4DB2-BD59-A6C34878D82A}">
                    <a16:rowId xmlns:a16="http://schemas.microsoft.com/office/drawing/2014/main" val="1609094921"/>
                  </a:ext>
                </a:extLst>
              </a:tr>
              <a:tr h="370840">
                <a:tc>
                  <a:txBody>
                    <a:bodyPr/>
                    <a:lstStyle/>
                    <a:p>
                      <a:r>
                        <a:rPr lang="en-US" dirty="0"/>
                        <a:t>DE</a:t>
                      </a:r>
                    </a:p>
                  </a:txBody>
                  <a:tcPr/>
                </a:tc>
                <a:tc>
                  <a:txBody>
                    <a:bodyPr/>
                    <a:lstStyle/>
                    <a:p>
                      <a:r>
                        <a:rPr lang="en-US" dirty="0"/>
                        <a:t>950</a:t>
                      </a:r>
                    </a:p>
                  </a:txBody>
                  <a:tcPr/>
                </a:tc>
                <a:extLst>
                  <a:ext uri="{0D108BD9-81ED-4DB2-BD59-A6C34878D82A}">
                    <a16:rowId xmlns:a16="http://schemas.microsoft.com/office/drawing/2014/main" val="3843066365"/>
                  </a:ext>
                </a:extLst>
              </a:tr>
              <a:tr h="370840">
                <a:tc>
                  <a:txBody>
                    <a:bodyPr/>
                    <a:lstStyle/>
                    <a:p>
                      <a:r>
                        <a:rPr lang="en-US" dirty="0"/>
                        <a:t>DE</a:t>
                      </a:r>
                    </a:p>
                  </a:txBody>
                  <a:tcPr/>
                </a:tc>
                <a:tc>
                  <a:txBody>
                    <a:bodyPr/>
                    <a:lstStyle/>
                    <a:p>
                      <a:r>
                        <a:rPr lang="en-US" dirty="0"/>
                        <a:t>150</a:t>
                      </a:r>
                    </a:p>
                  </a:txBody>
                  <a:tcPr/>
                </a:tc>
                <a:extLst>
                  <a:ext uri="{0D108BD9-81ED-4DB2-BD59-A6C34878D82A}">
                    <a16:rowId xmlns:a16="http://schemas.microsoft.com/office/drawing/2014/main" val="70504284"/>
                  </a:ext>
                </a:extLst>
              </a:tr>
              <a:tr h="370840">
                <a:tc>
                  <a:txBody>
                    <a:bodyPr/>
                    <a:lstStyle/>
                    <a:p>
                      <a:r>
                        <a:rPr lang="en-US" dirty="0"/>
                        <a:t>IN</a:t>
                      </a:r>
                    </a:p>
                  </a:txBody>
                  <a:tcPr/>
                </a:tc>
                <a:tc>
                  <a:txBody>
                    <a:bodyPr/>
                    <a:lstStyle/>
                    <a:p>
                      <a:r>
                        <a:rPr lang="en-US" dirty="0"/>
                        <a:t>1000</a:t>
                      </a:r>
                    </a:p>
                  </a:txBody>
                  <a:tcPr/>
                </a:tc>
                <a:extLst>
                  <a:ext uri="{0D108BD9-81ED-4DB2-BD59-A6C34878D82A}">
                    <a16:rowId xmlns:a16="http://schemas.microsoft.com/office/drawing/2014/main" val="3761993591"/>
                  </a:ext>
                </a:extLst>
              </a:tr>
            </a:tbl>
          </a:graphicData>
        </a:graphic>
      </p:graphicFrame>
      <p:sp>
        <p:nvSpPr>
          <p:cNvPr id="5" name="TextBox 4">
            <a:extLst>
              <a:ext uri="{FF2B5EF4-FFF2-40B4-BE49-F238E27FC236}">
                <a16:creationId xmlns:a16="http://schemas.microsoft.com/office/drawing/2014/main" id="{D0B327FC-6B03-4A58-A494-05F5DC91DE29}"/>
              </a:ext>
            </a:extLst>
          </p:cNvPr>
          <p:cNvSpPr txBox="1"/>
          <p:nvPr/>
        </p:nvSpPr>
        <p:spPr>
          <a:xfrm>
            <a:off x="317500" y="4533900"/>
            <a:ext cx="10093325" cy="2031325"/>
          </a:xfrm>
          <a:prstGeom prst="rect">
            <a:avLst/>
          </a:prstGeom>
          <a:noFill/>
        </p:spPr>
        <p:txBody>
          <a:bodyPr wrap="square" rtlCol="0">
            <a:spAutoFit/>
          </a:bodyPr>
          <a:lstStyle/>
          <a:p>
            <a:r>
              <a:rPr lang="en-US" dirty="0"/>
              <a:t>Total sales = 500+600+900+500+950+150+1000</a:t>
            </a:r>
          </a:p>
          <a:p>
            <a:r>
              <a:rPr lang="en-US" dirty="0"/>
              <a:t>Average sales per country</a:t>
            </a:r>
          </a:p>
          <a:p>
            <a:r>
              <a:rPr lang="en-US" dirty="0"/>
              <a:t>Count of country =  3</a:t>
            </a:r>
          </a:p>
          <a:p>
            <a:r>
              <a:rPr lang="en-US" dirty="0"/>
              <a:t>Total Sales = 4600</a:t>
            </a:r>
          </a:p>
          <a:p>
            <a:r>
              <a:rPr lang="en-US" dirty="0"/>
              <a:t>Average by Country = 4600 / 3 </a:t>
            </a:r>
            <a:r>
              <a:rPr lang="en-US" dirty="0">
                <a:sym typeface="Wingdings" panose="05000000000000000000" pitchFamily="2" charset="2"/>
              </a:rPr>
              <a:t> Exception Aggregation AVG – DIMENSION = Country</a:t>
            </a:r>
          </a:p>
          <a:p>
            <a:r>
              <a:rPr lang="en-US" b="1" i="1" dirty="0">
                <a:sym typeface="Wingdings" panose="05000000000000000000" pitchFamily="2" charset="2"/>
              </a:rPr>
              <a:t>SELECT AVG(salary) FROM </a:t>
            </a:r>
            <a:r>
              <a:rPr lang="en-US" b="1" i="1" dirty="0" err="1">
                <a:sym typeface="Wingdings" panose="05000000000000000000" pitchFamily="2" charset="2"/>
              </a:rPr>
              <a:t>dbtab</a:t>
            </a:r>
            <a:r>
              <a:rPr lang="en-US" b="1" i="1" dirty="0">
                <a:sym typeface="Wingdings" panose="05000000000000000000" pitchFamily="2" charset="2"/>
              </a:rPr>
              <a:t> GROUP BY country</a:t>
            </a:r>
            <a:endParaRPr lang="en-US" b="1" i="1" dirty="0"/>
          </a:p>
          <a:p>
            <a:r>
              <a:rPr lang="en-US" dirty="0"/>
              <a:t>Simple Average = Total / Count = 4600 / 7</a:t>
            </a:r>
          </a:p>
        </p:txBody>
      </p:sp>
    </p:spTree>
    <p:extLst>
      <p:ext uri="{BB962C8B-B14F-4D97-AF65-F5344CB8AC3E}">
        <p14:creationId xmlns:p14="http://schemas.microsoft.com/office/powerpoint/2010/main" val="35775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785652"/>
          </a:xfrm>
          <a:prstGeom prst="rect">
            <a:avLst/>
          </a:prstGeom>
          <a:noFill/>
        </p:spPr>
        <p:txBody>
          <a:bodyPr wrap="square" rtlCol="0">
            <a:spAutoFit/>
          </a:bodyPr>
          <a:lstStyle/>
          <a:p>
            <a:pPr defTabSz="1218987"/>
            <a:r>
              <a:rPr lang="en-US" sz="2400"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987"/>
            <a:r>
              <a:rPr lang="en-US" sz="2400" dirty="0">
                <a:solidFill>
                  <a:prstClr val="black"/>
                </a:solidFill>
                <a:latin typeface="Calibri"/>
              </a:rPr>
              <a:t>There are 3 ways we can create point of interest</a:t>
            </a:r>
          </a:p>
          <a:p>
            <a:pPr marL="457200" indent="-457200" defTabSz="1218987">
              <a:buFontTx/>
              <a:buAutoNum type="arabicPeriod"/>
            </a:pPr>
            <a:r>
              <a:rPr lang="en-US" sz="2400" dirty="0">
                <a:solidFill>
                  <a:prstClr val="black"/>
                </a:solidFill>
                <a:latin typeface="Calibri"/>
              </a:rPr>
              <a:t>Model based</a:t>
            </a:r>
          </a:p>
          <a:p>
            <a:pPr marL="457200" indent="-457200" defTabSz="1218987">
              <a:buFontTx/>
              <a:buAutoNum type="arabicPeriod"/>
            </a:pPr>
            <a:r>
              <a:rPr lang="en-US" sz="2400" dirty="0">
                <a:solidFill>
                  <a:prstClr val="black"/>
                </a:solidFill>
                <a:latin typeface="Calibri"/>
              </a:rPr>
              <a:t>File Based - </a:t>
            </a:r>
            <a:r>
              <a:rPr lang="en-US" sz="2400" dirty="0">
                <a:solidFill>
                  <a:prstClr val="black"/>
                </a:solidFill>
                <a:latin typeface="Calibri"/>
                <a:hlinkClick r:id="rId3"/>
              </a:rPr>
              <a:t>dataset</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Dbf and </a:t>
            </a:r>
            <a:r>
              <a:rPr lang="en-US" sz="2400" dirty="0" err="1">
                <a:solidFill>
                  <a:prstClr val="black"/>
                </a:solidFill>
                <a:latin typeface="Calibri"/>
              </a:rPr>
              <a:t>shp</a:t>
            </a:r>
            <a:r>
              <a:rPr lang="en-US" sz="2400" dirty="0">
                <a:solidFill>
                  <a:prstClr val="black"/>
                </a:solidFill>
                <a:latin typeface="Calibri"/>
              </a:rPr>
              <a:t> file based (shape file) – </a:t>
            </a:r>
            <a:r>
              <a:rPr lang="en-US" sz="2400" dirty="0">
                <a:solidFill>
                  <a:prstClr val="black"/>
                </a:solidFill>
                <a:latin typeface="Calibri"/>
                <a:hlinkClick r:id="rId4"/>
              </a:rPr>
              <a:t>dataset</a:t>
            </a: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https://www.igismap.com/download-india-boundary-shapefile-free-states-boundary-assembly-constituencies-village-boundaries/</a:t>
            </a: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B5A7-DE24-4EAE-AEE8-ABF4AA6F0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0758C-34E9-4035-A06C-7355CCDADDF1}"/>
              </a:ext>
            </a:extLst>
          </p:cNvPr>
          <p:cNvSpPr>
            <a:spLocks noGrp="1"/>
          </p:cNvSpPr>
          <p:nvPr>
            <p:ph sz="quarter" idx="13"/>
          </p:nvPr>
        </p:nvSpPr>
        <p:spPr>
          <a:xfrm>
            <a:off x="608170" y="932702"/>
            <a:ext cx="10975658" cy="981823"/>
          </a:xfrm>
        </p:spPr>
        <p:txBody>
          <a:bodyPr/>
          <a:lstStyle/>
          <a:p>
            <a:r>
              <a:rPr lang="en-US" dirty="0"/>
              <a:t>Why is that we added the exception aggregation (advance feature) in model, though the same calculation can be directly done in story like we did count, discount?</a:t>
            </a:r>
          </a:p>
        </p:txBody>
      </p:sp>
      <p:sp>
        <p:nvSpPr>
          <p:cNvPr id="4" name="Rectangle 3">
            <a:extLst>
              <a:ext uri="{FF2B5EF4-FFF2-40B4-BE49-F238E27FC236}">
                <a16:creationId xmlns:a16="http://schemas.microsoft.com/office/drawing/2014/main" id="{6DD03820-7F76-493A-B8FA-034E81473DAF}"/>
              </a:ext>
            </a:extLst>
          </p:cNvPr>
          <p:cNvSpPr/>
          <p:nvPr/>
        </p:nvSpPr>
        <p:spPr>
          <a:xfrm>
            <a:off x="1076325" y="2238375"/>
            <a:ext cx="262890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r>
              <a:rPr lang="en-US" dirty="0"/>
              <a:t>Avg Per country</a:t>
            </a:r>
          </a:p>
        </p:txBody>
      </p:sp>
      <p:sp>
        <p:nvSpPr>
          <p:cNvPr id="6" name="Rectangle 5">
            <a:extLst>
              <a:ext uri="{FF2B5EF4-FFF2-40B4-BE49-F238E27FC236}">
                <a16:creationId xmlns:a16="http://schemas.microsoft.com/office/drawing/2014/main" id="{C0AC37DD-BF64-48CC-A69E-BA18278B2689}"/>
              </a:ext>
            </a:extLst>
          </p:cNvPr>
          <p:cNvSpPr/>
          <p:nvPr/>
        </p:nvSpPr>
        <p:spPr>
          <a:xfrm>
            <a:off x="1076325" y="3638550"/>
            <a:ext cx="262890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r>
              <a:rPr lang="en-US" dirty="0"/>
              <a:t>Avg Per country</a:t>
            </a:r>
          </a:p>
        </p:txBody>
      </p:sp>
      <p:sp>
        <p:nvSpPr>
          <p:cNvPr id="7" name="Rectangle 6">
            <a:extLst>
              <a:ext uri="{FF2B5EF4-FFF2-40B4-BE49-F238E27FC236}">
                <a16:creationId xmlns:a16="http://schemas.microsoft.com/office/drawing/2014/main" id="{2351A643-0350-4878-85EC-554EE94C56B0}"/>
              </a:ext>
            </a:extLst>
          </p:cNvPr>
          <p:cNvSpPr/>
          <p:nvPr/>
        </p:nvSpPr>
        <p:spPr>
          <a:xfrm>
            <a:off x="1076325" y="5133975"/>
            <a:ext cx="262890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r>
              <a:rPr lang="en-US" dirty="0"/>
              <a:t>Avg Per country</a:t>
            </a:r>
          </a:p>
        </p:txBody>
      </p:sp>
      <p:sp>
        <p:nvSpPr>
          <p:cNvPr id="10" name="Rectangle 9">
            <a:extLst>
              <a:ext uri="{FF2B5EF4-FFF2-40B4-BE49-F238E27FC236}">
                <a16:creationId xmlns:a16="http://schemas.microsoft.com/office/drawing/2014/main" id="{96E7F42D-EE5F-4A54-8334-472F8D310B65}"/>
              </a:ext>
            </a:extLst>
          </p:cNvPr>
          <p:cNvSpPr/>
          <p:nvPr/>
        </p:nvSpPr>
        <p:spPr>
          <a:xfrm>
            <a:off x="7724775" y="3120981"/>
            <a:ext cx="2933700" cy="144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Reusable</a:t>
            </a:r>
          </a:p>
        </p:txBody>
      </p:sp>
      <p:cxnSp>
        <p:nvCxnSpPr>
          <p:cNvPr id="12" name="Connector: Elbow 11">
            <a:extLst>
              <a:ext uri="{FF2B5EF4-FFF2-40B4-BE49-F238E27FC236}">
                <a16:creationId xmlns:a16="http://schemas.microsoft.com/office/drawing/2014/main" id="{A925A3AE-39C1-4FC7-9560-63959CD19968}"/>
              </a:ext>
            </a:extLst>
          </p:cNvPr>
          <p:cNvCxnSpPr>
            <a:stCxn id="10" idx="1"/>
            <a:endCxn id="4" idx="3"/>
          </p:cNvCxnSpPr>
          <p:nvPr/>
        </p:nvCxnSpPr>
        <p:spPr>
          <a:xfrm rot="10800000">
            <a:off x="3705225" y="2833688"/>
            <a:ext cx="4019550" cy="10088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27733A5-A4A5-4286-BDF8-E004F1CD73F6}"/>
              </a:ext>
            </a:extLst>
          </p:cNvPr>
          <p:cNvCxnSpPr>
            <a:endCxn id="7" idx="3"/>
          </p:cNvCxnSpPr>
          <p:nvPr/>
        </p:nvCxnSpPr>
        <p:spPr>
          <a:xfrm rot="10800000" flipV="1">
            <a:off x="3705225" y="3842500"/>
            <a:ext cx="4152902" cy="1886788"/>
          </a:xfrm>
          <a:prstGeom prst="bentConnector3">
            <a:avLst>
              <a:gd name="adj1" fmla="val 51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235329-2EDD-4D2A-9D1D-83D5F973F73E}"/>
              </a:ext>
            </a:extLst>
          </p:cNvPr>
          <p:cNvCxnSpPr>
            <a:stCxn id="10" idx="1"/>
            <a:endCxn id="6" idx="3"/>
          </p:cNvCxnSpPr>
          <p:nvPr/>
        </p:nvCxnSpPr>
        <p:spPr>
          <a:xfrm rot="10800000" flipV="1">
            <a:off x="3705225" y="3842499"/>
            <a:ext cx="4019550" cy="391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17A2609-2AB2-4173-B920-48AA8C046A33}"/>
              </a:ext>
            </a:extLst>
          </p:cNvPr>
          <p:cNvSpPr/>
          <p:nvPr/>
        </p:nvSpPr>
        <p:spPr>
          <a:xfrm>
            <a:off x="10229851" y="3285288"/>
            <a:ext cx="1352550" cy="2389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08425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401" y="990601"/>
            <a:ext cx="11807195" cy="2677656"/>
          </a:xfrm>
          <a:prstGeom prst="rect">
            <a:avLst/>
          </a:prstGeom>
          <a:noFill/>
        </p:spPr>
        <p:txBody>
          <a:bodyPr wrap="square" rtlCol="0">
            <a:spAutoFit/>
          </a:bodyPr>
          <a:lstStyle/>
          <a:p>
            <a:pPr defTabSz="1218987"/>
            <a:r>
              <a:rPr lang="en-US" sz="2400" dirty="0">
                <a:solidFill>
                  <a:prstClr val="black"/>
                </a:solidFill>
                <a:latin typeface="Calibri"/>
              </a:rPr>
              <a:t>We want to aggregate data based on a dimension, we can use exception aggregation.</a:t>
            </a:r>
          </a:p>
          <a:p>
            <a:pPr defTabSz="1218987"/>
            <a:r>
              <a:rPr lang="en-US" sz="2400" dirty="0">
                <a:solidFill>
                  <a:prstClr val="black"/>
                </a:solidFill>
                <a:latin typeface="Calibri"/>
              </a:rPr>
              <a:t>SELECT AVG(</a:t>
            </a:r>
            <a:r>
              <a:rPr lang="en-US" sz="2400" dirty="0" err="1">
                <a:solidFill>
                  <a:prstClr val="black"/>
                </a:solidFill>
                <a:latin typeface="Calibri"/>
              </a:rPr>
              <a:t>orderamount</a:t>
            </a:r>
            <a:r>
              <a:rPr lang="en-US" sz="2400" dirty="0">
                <a:solidFill>
                  <a:prstClr val="black"/>
                </a:solidFill>
                <a:latin typeface="Calibri"/>
              </a:rPr>
              <a:t>) FROM orders GROUP BY customer</a:t>
            </a:r>
          </a:p>
          <a:p>
            <a:pPr defTabSz="1218987"/>
            <a:r>
              <a:rPr lang="en-US" sz="2400" dirty="0">
                <a:solidFill>
                  <a:prstClr val="black"/>
                </a:solidFill>
                <a:latin typeface="Calibri"/>
              </a:rPr>
              <a:t>2000</a:t>
            </a:r>
          </a:p>
          <a:p>
            <a:pPr defTabSz="1218987"/>
            <a:r>
              <a:rPr lang="en-US" sz="2400" dirty="0">
                <a:solidFill>
                  <a:prstClr val="black"/>
                </a:solidFill>
                <a:latin typeface="Calibri"/>
              </a:rPr>
              <a:t>No. Customers = 5</a:t>
            </a:r>
          </a:p>
          <a:p>
            <a:pPr defTabSz="1218987"/>
            <a:r>
              <a:rPr lang="en-US" sz="2400" dirty="0">
                <a:solidFill>
                  <a:prstClr val="black"/>
                </a:solidFill>
                <a:latin typeface="Calibri"/>
              </a:rPr>
              <a:t>2000 / 5 = 400</a:t>
            </a:r>
          </a:p>
          <a:p>
            <a:pPr defTabSz="1218987"/>
            <a:r>
              <a:rPr lang="en-US" sz="2400" dirty="0">
                <a:solidFill>
                  <a:prstClr val="black"/>
                </a:solidFill>
                <a:latin typeface="Calibri"/>
              </a:rPr>
              <a:t>No Country = 20</a:t>
            </a:r>
          </a:p>
          <a:p>
            <a:pPr defTabSz="1218987"/>
            <a:r>
              <a:rPr lang="en-US" sz="2400"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4664</TotalTime>
  <Words>725</Words>
  <Application>Microsoft Office PowerPoint</Application>
  <PresentationFormat>Widescreen</PresentationFormat>
  <Paragraphs>121</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Point of interest</vt:lpstr>
      <vt:lpstr>PowerPoint Presentation</vt:lpstr>
      <vt:lpstr>Advance BI Scenario</vt:lpstr>
      <vt:lpstr>Exception Aggregation</vt:lpstr>
      <vt:lpstr>Smart Assist Portfolio of SAC</vt:lpstr>
      <vt:lpstr>Smart Assist</vt:lpstr>
      <vt:lpstr>Smart Assist </vt:lpstr>
      <vt:lpstr>Smart Feature Support Matrix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518</cp:revision>
  <dcterms:created xsi:type="dcterms:W3CDTF">2016-07-10T03:33:26Z</dcterms:created>
  <dcterms:modified xsi:type="dcterms:W3CDTF">2023-06-20T15:31:33Z</dcterms:modified>
</cp:coreProperties>
</file>