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5"/>
  </p:notesMasterIdLst>
  <p:sldIdLst>
    <p:sldId id="256" r:id="rId2"/>
    <p:sldId id="463" r:id="rId3"/>
    <p:sldId id="521" r:id="rId4"/>
    <p:sldId id="514" r:id="rId5"/>
    <p:sldId id="527" r:id="rId6"/>
    <p:sldId id="528" r:id="rId7"/>
    <p:sldId id="529" r:id="rId8"/>
    <p:sldId id="516" r:id="rId9"/>
    <p:sldId id="530" r:id="rId10"/>
    <p:sldId id="531" r:id="rId11"/>
    <p:sldId id="462" r:id="rId12"/>
    <p:sldId id="399" r:id="rId13"/>
    <p:sldId id="40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7" d="100"/>
          <a:sy n="77" d="100"/>
        </p:scale>
        <p:origin x="13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7/8/2023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Data Actions &amp; Connections Basics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Data Actions in SAC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Connections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Cloud Connector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Import data with BW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S/4HANA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Build CDS Views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CDS View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Consume S/4HANA CDS views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Import data connection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Live Data connection with analytic Query</a:t>
            </a: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2</a:t>
            </a:fld>
            <a:endParaRPr lang="en-US"/>
          </a:p>
        </p:txBody>
      </p:sp>
    </p:spTree>
    <p:extLst>
      <p:ext uri="{BB962C8B-B14F-4D97-AF65-F5344CB8AC3E}">
        <p14:creationId xmlns:p14="http://schemas.microsoft.com/office/powerpoint/2010/main" val="2557742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39997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486854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44129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7/8/2023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7/8/2023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7/8/2023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2" r:id="rId13"/>
    <p:sldLayoutId id="214748368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help.sap.com/viewer/00f68c2e08b941f081002fd3691d86a7/release/en-US/afe93e3cf1414a7b8419baad11cc066e.html#loioafe93e3cf1414a7b8419baad11cc066e__data_resultlookup" TargetMode="External"/><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Anubhav </a:t>
            </a:r>
            <a:r>
              <a:rPr lang="en-US" sz="3600" spc="-150" dirty="0" err="1">
                <a:solidFill>
                  <a:schemeClr val="bg1"/>
                </a:solidFill>
              </a:rPr>
              <a:t>Oberoy</a:t>
            </a:r>
            <a:endParaRPr lang="en-US" sz="3600" spc="-150" dirty="0">
              <a:solidFill>
                <a:schemeClr val="bg1"/>
              </a:solidFill>
            </a:endParaRPr>
          </a:p>
          <a:p>
            <a:r>
              <a:rPr lang="en-US" sz="3600" spc="-150" dirty="0">
                <a:solidFill>
                  <a:schemeClr val="bg1"/>
                </a:solidFill>
              </a:rPr>
              <a:t>Day 10</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sz="2000" dirty="0">
                <a:solidFill>
                  <a:schemeClr val="tx2">
                    <a:lumMod val="60000"/>
                    <a:lumOff val="40000"/>
                  </a:schemeClr>
                </a:solidFill>
                <a:latin typeface="Patua One" pitchFamily="2" charset="0"/>
              </a:rPr>
              <a:t>Requirement 2: </a:t>
            </a:r>
            <a:r>
              <a:rPr lang="en-US" sz="2000" dirty="0">
                <a:solidFill>
                  <a:schemeClr val="tx2">
                    <a:lumMod val="60000"/>
                    <a:lumOff val="40000"/>
                  </a:schemeClr>
                </a:solidFill>
                <a:latin typeface="Patua One" pitchFamily="2" charset="0"/>
              </a:rPr>
              <a:t>Auto calculate headcounts based on Scripting based actions</a:t>
            </a:r>
            <a:endParaRPr lang="en-IN" sz="2000"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4524315"/>
          </a:xfrm>
          <a:prstGeom prst="rect">
            <a:avLst/>
          </a:prstGeom>
          <a:noFill/>
        </p:spPr>
        <p:txBody>
          <a:bodyPr wrap="square" rtlCol="0">
            <a:spAutoFit/>
          </a:bodyPr>
          <a:lstStyle/>
          <a:p>
            <a:pPr algn="l"/>
            <a:r>
              <a:rPr lang="en-US" sz="1800" b="0" i="0" u="none" strike="noStrike" baseline="0" dirty="0">
                <a:latin typeface="CIDFont+F6"/>
              </a:rPr>
              <a:t>Finally, we would like to calculate the headcounts based on Hires and Terminations. For calculation, we have to set the opening balance to the ending balance of previous period and Add new hires and subtract the terminations to calculate the final balance. These set of actions needs to be repeated for entire duration on MoM basis.</a:t>
            </a:r>
          </a:p>
          <a:p>
            <a:pPr algn="l"/>
            <a:r>
              <a:rPr lang="en-US" sz="1800" b="0" i="0" u="none" strike="noStrike" baseline="0" dirty="0">
                <a:latin typeface="CIDFont+F6"/>
              </a:rPr>
              <a:t>This is performed using the scripting-based actions, for the ease of writing Anubhav will also show Visual way of writing the script.</a:t>
            </a:r>
          </a:p>
          <a:p>
            <a:pPr algn="l"/>
            <a:endParaRPr lang="en-US" dirty="0">
              <a:latin typeface="CIDFont+F6"/>
            </a:endParaRPr>
          </a:p>
          <a:p>
            <a:pPr algn="l"/>
            <a:r>
              <a:rPr lang="en-US" sz="1800" b="0" i="0" u="none" strike="noStrike" baseline="0" dirty="0">
                <a:latin typeface="CIDFont+F2"/>
              </a:rPr>
              <a:t>CONFIG.TIME_HIERARCHY = CALENDARYEAR</a:t>
            </a:r>
          </a:p>
          <a:p>
            <a:pPr algn="l"/>
            <a:r>
              <a:rPr lang="en-US" sz="1800" b="0" i="0" u="none" strike="noStrike" baseline="0" dirty="0">
                <a:latin typeface="CIDFont+F2"/>
              </a:rPr>
              <a:t>CONFIG.FLIPPING_SIGN_ACCORDING_ACCTYPE = OFF</a:t>
            </a:r>
          </a:p>
          <a:p>
            <a:pPr algn="l"/>
            <a:r>
              <a:rPr lang="en-US" sz="1800" b="0" i="0" u="none" strike="noStrike" baseline="0" dirty="0">
                <a:latin typeface="CIDFont+F2"/>
              </a:rPr>
              <a:t>CONFIG.GENERATE_UNBOOKED_DATA = OFF</a:t>
            </a:r>
          </a:p>
          <a:p>
            <a:pPr algn="l"/>
            <a:r>
              <a:rPr lang="en-US" sz="1800" b="0" i="0" u="none" strike="noStrike" baseline="0" dirty="0">
                <a:latin typeface="CIDFont+F2"/>
              </a:rPr>
              <a:t>MEMBERSET [d/Date] = (BASEMEMBER([d/Date].[h/YQM], "2018"))</a:t>
            </a:r>
          </a:p>
          <a:p>
            <a:pPr algn="l"/>
            <a:r>
              <a:rPr lang="en-US" sz="1800" b="0" i="0" u="none" strike="noStrike" baseline="0" dirty="0">
                <a:latin typeface="CIDFont+F2"/>
              </a:rPr>
              <a:t>FOREACH [d/Date]</a:t>
            </a:r>
          </a:p>
          <a:p>
            <a:pPr algn="l"/>
            <a:r>
              <a:rPr lang="en-US" sz="1800" b="0" i="0" u="none" strike="noStrike" baseline="0" dirty="0">
                <a:latin typeface="CIDFont+F2"/>
              </a:rPr>
              <a:t>DATA([d/MOMENT] = "OPENING") = RESULTLOOKUP([d/MOMENT] = "CLOSING", [d/Date] =</a:t>
            </a:r>
          </a:p>
          <a:p>
            <a:pPr algn="l"/>
            <a:r>
              <a:rPr lang="en-US" sz="1800" b="0" i="0" u="none" strike="noStrike" baseline="0" dirty="0">
                <a:latin typeface="CIDFont+F2"/>
              </a:rPr>
              <a:t>Previous(1))</a:t>
            </a:r>
          </a:p>
          <a:p>
            <a:pPr algn="l"/>
            <a:r>
              <a:rPr lang="en-US" sz="1800" b="0" i="0" u="none" strike="noStrike" baseline="0" dirty="0">
                <a:latin typeface="CIDFont+F2"/>
              </a:rPr>
              <a:t>DATA([d/MOMENT] = "CLOSING") = RESULTLOOKUP([d/MOMENT] = "OPENING") +</a:t>
            </a:r>
          </a:p>
          <a:p>
            <a:pPr algn="l"/>
            <a:r>
              <a:rPr lang="en-US" sz="1800" b="0" i="0" u="none" strike="noStrike" baseline="0" dirty="0">
                <a:latin typeface="CIDFont+F2"/>
              </a:rPr>
              <a:t>RESULTLOOKUP([d/MOMENT] = "HIRES") - RESULTLOOKUP([d/MOMENT] = "TERMINATIONS")</a:t>
            </a:r>
          </a:p>
          <a:p>
            <a:pPr algn="l"/>
            <a:r>
              <a:rPr lang="en-US" sz="1800" b="0" i="0" u="none" strike="noStrike" baseline="0" dirty="0">
                <a:latin typeface="CIDFont+F2"/>
              </a:rPr>
              <a:t>ENDFOR</a:t>
            </a:r>
            <a:endParaRPr lang="en-US" sz="2800" dirty="0"/>
          </a:p>
        </p:txBody>
      </p:sp>
    </p:spTree>
    <p:extLst>
      <p:ext uri="{BB962C8B-B14F-4D97-AF65-F5344CB8AC3E}">
        <p14:creationId xmlns:p14="http://schemas.microsoft.com/office/powerpoint/2010/main" val="102602936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008746" y="2441059"/>
            <a:ext cx="6174508" cy="1323439"/>
          </a:xfrm>
          <a:prstGeom prst="rect">
            <a:avLst/>
          </a:prstGeom>
          <a:noFill/>
        </p:spPr>
        <p:txBody>
          <a:bodyPr wrap="square">
            <a:spAutoFit/>
          </a:bodyPr>
          <a:lstStyle/>
          <a:p>
            <a:r>
              <a:rPr lang="en-US" sz="8000" b="1" dirty="0"/>
              <a:t>End of Day 10</a:t>
            </a:r>
          </a:p>
        </p:txBody>
      </p:sp>
    </p:spTree>
    <p:extLst>
      <p:ext uri="{BB962C8B-B14F-4D97-AF65-F5344CB8AC3E}">
        <p14:creationId xmlns:p14="http://schemas.microsoft.com/office/powerpoint/2010/main" val="386777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a:t>
            </a:r>
            <a:r>
              <a:rPr kumimoji="0" lang="en-US" sz="3600" b="0" i="0" u="none" strike="noStrike" kern="1200" cap="none" spc="-150" normalizeH="0" baseline="0" noProof="0" dirty="0" err="1">
                <a:ln>
                  <a:noFill/>
                </a:ln>
                <a:solidFill>
                  <a:prstClr val="white"/>
                </a:solidFill>
                <a:effectLst/>
                <a:uLnTx/>
                <a:uFillTx/>
                <a:latin typeface="Calibri" panose="020F0502020204030204"/>
                <a:ea typeface="+mn-ea"/>
                <a:cs typeface="+mn-cs"/>
              </a:rPr>
              <a:t>Oberoy</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anubhav.abap@gmail.com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10</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91684"/>
            <a:ext cx="11696243" cy="3600986"/>
          </a:xfrm>
          <a:prstGeom prst="rect">
            <a:avLst/>
          </a:prstGeom>
          <a:noFill/>
        </p:spPr>
        <p:txBody>
          <a:bodyPr wrap="square" rtlCol="0">
            <a:spAutoFit/>
          </a:bodyPr>
          <a:lstStyle/>
          <a:p>
            <a:pPr marL="0" marR="0" indent="0" algn="l" rtl="0" eaLnBrk="1" fontAlgn="auto" latinLnBrk="0" hangingPunct="1">
              <a:spcBef>
                <a:spcPts val="0"/>
              </a:spcBef>
              <a:spcAft>
                <a:spcPts val="0"/>
              </a:spcAft>
            </a:pPr>
            <a:r>
              <a:rPr lang="en-US" sz="1800" b="1" kern="1200" dirty="0">
                <a:solidFill>
                  <a:srgbClr val="000000"/>
                </a:solidFill>
                <a:effectLst/>
                <a:latin typeface="Calibri" panose="020F0502020204030204" pitchFamily="34" charset="0"/>
                <a:ea typeface="+mn-ea"/>
                <a:cs typeface="+mn-cs"/>
              </a:rPr>
              <a:t>Value Driver Tree</a:t>
            </a:r>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 </a:t>
            </a:r>
            <a:r>
              <a:rPr lang="en-US" sz="1800" b="0" i="0" kern="1200" spc="0" baseline="0" dirty="0">
                <a:ln>
                  <a:noFill/>
                </a:ln>
                <a:solidFill>
                  <a:srgbClr val="000000"/>
                </a:solidFill>
                <a:effectLst/>
                <a:latin typeface="Calibri" panose="020F0502020204030204" pitchFamily="34" charset="0"/>
                <a:ea typeface="+mn-ea"/>
                <a:cs typeface="+mn-cs"/>
              </a:rPr>
              <a:t>Continue VDT Scenario</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Create New Model</a:t>
            </a:r>
          </a:p>
          <a:p>
            <a:pPr marL="0" marR="0" indent="0" algn="l" rtl="0" eaLnBrk="1" fontAlgn="auto" latinLnBrk="0" hangingPunct="1">
              <a:spcBef>
                <a:spcPts val="0"/>
              </a:spcBef>
              <a:spcAft>
                <a:spcPts val="0"/>
              </a:spcAft>
            </a:pP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---Break---</a:t>
            </a:r>
          </a:p>
          <a:p>
            <a:pPr marL="0" marR="0" indent="0" algn="l" rtl="0" eaLnBrk="1" fontAlgn="auto" latinLnBrk="0" hangingPunct="1">
              <a:spcBef>
                <a:spcPts val="0"/>
              </a:spcBef>
              <a:spcAft>
                <a:spcPts val="0"/>
              </a:spcAft>
            </a:pPr>
            <a:endParaRPr lang="en-US" sz="1600" dirty="0">
              <a:effectLst/>
            </a:endParaRPr>
          </a:p>
          <a:p>
            <a:pPr marL="0" marR="0" indent="0" algn="l" rtl="0" eaLnBrk="1" fontAlgn="auto" latinLnBrk="0" hangingPunct="1">
              <a:spcBef>
                <a:spcPts val="0"/>
              </a:spcBef>
              <a:spcAft>
                <a:spcPts val="0"/>
              </a:spcAft>
            </a:pPr>
            <a:r>
              <a:rPr lang="en-US" sz="1800" b="1" i="0" kern="1200" spc="0" baseline="0" dirty="0">
                <a:ln>
                  <a:noFill/>
                </a:ln>
                <a:solidFill>
                  <a:srgbClr val="000000"/>
                </a:solidFill>
                <a:effectLst/>
                <a:latin typeface="Calibri" panose="020F0502020204030204" pitchFamily="34" charset="0"/>
                <a:ea typeface="+mn-ea"/>
                <a:cs typeface="+mn-cs"/>
              </a:rPr>
              <a:t>Data Actions and Collaboration</a:t>
            </a:r>
            <a:endParaRPr lang="en-US" sz="1600" dirty="0">
              <a:effectLst/>
            </a:endParaRPr>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 Introduction to Data Actions</a:t>
            </a:r>
            <a:endParaRPr lang="en-US" sz="1600" dirty="0">
              <a:effectLst/>
            </a:endParaRPr>
          </a:p>
          <a:p>
            <a:pPr marL="0" marR="0" indent="0" algn="l" rtl="0" eaLnBrk="1" fontAlgn="auto" latinLnBrk="0" hangingPunct="1">
              <a:spcBef>
                <a:spcPts val="0"/>
              </a:spcBef>
              <a:spcAft>
                <a:spcPts val="0"/>
              </a:spcAft>
            </a:pPr>
            <a:r>
              <a:rPr lang="en-US" sz="1800" i="0" kern="1200" spc="0" baseline="0" dirty="0">
                <a:ln>
                  <a:noFill/>
                </a:ln>
                <a:solidFill>
                  <a:srgbClr val="000000"/>
                </a:solidFill>
                <a:effectLst/>
                <a:latin typeface="Calibri" panose="020F0502020204030204" pitchFamily="34" charset="0"/>
                <a:ea typeface="+mn-ea"/>
                <a:cs typeface="+mn-cs"/>
              </a:rPr>
              <a:t>	- Type</a:t>
            </a:r>
            <a:r>
              <a:rPr lang="en-US" sz="1800" kern="1200" dirty="0">
                <a:solidFill>
                  <a:srgbClr val="000000"/>
                </a:solidFill>
                <a:effectLst/>
                <a:latin typeface="Calibri" panose="020F0502020204030204" pitchFamily="34" charset="0"/>
                <a:ea typeface="+mn-ea"/>
                <a:cs typeface="+mn-cs"/>
              </a:rPr>
              <a:t>s of data actions</a:t>
            </a:r>
            <a:endParaRPr lang="en-US" sz="1600" dirty="0">
              <a:effectLst/>
            </a:endParaRPr>
          </a:p>
          <a:p>
            <a:pPr marL="0" marR="0" indent="0" algn="l" rtl="0" eaLnBrk="1" fontAlgn="auto" latinLnBrk="0" hangingPunct="1">
              <a:spcBef>
                <a:spcPts val="0"/>
              </a:spcBef>
              <a:spcAft>
                <a:spcPts val="0"/>
              </a:spcAft>
            </a:pPr>
            <a:r>
              <a:rPr lang="en-US" sz="1800" i="0" kern="1200" spc="0" baseline="0" dirty="0">
                <a:ln>
                  <a:noFill/>
                </a:ln>
                <a:solidFill>
                  <a:srgbClr val="000000"/>
                </a:solidFill>
                <a:effectLst/>
                <a:latin typeface="Calibri" panose="020F0502020204030204" pitchFamily="34" charset="0"/>
                <a:ea typeface="+mn-ea"/>
                <a:cs typeface="+mn-cs"/>
              </a:rPr>
              <a:t>	- Copy Data action</a:t>
            </a:r>
            <a:endParaRPr lang="en-US" sz="1600" dirty="0">
              <a:effectLst/>
            </a:endParaRPr>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 Scripted Data action scenario</a:t>
            </a:r>
            <a:endParaRPr lang="en-US" sz="1600" dirty="0">
              <a:effectLst/>
            </a:endParaRPr>
          </a:p>
          <a:p>
            <a:pPr marL="0" marR="0" indent="0" algn="l" rtl="0" eaLnBrk="1" fontAlgn="auto" latinLnBrk="0" hangingPunct="1">
              <a:spcBef>
                <a:spcPts val="0"/>
              </a:spcBef>
              <a:spcAft>
                <a:spcPts val="0"/>
              </a:spcAft>
            </a:pPr>
            <a:r>
              <a:rPr lang="en-US" sz="1800" i="0" kern="1200" spc="0" baseline="0" dirty="0">
                <a:ln>
                  <a:noFill/>
                </a:ln>
                <a:solidFill>
                  <a:srgbClr val="000000"/>
                </a:solidFill>
                <a:effectLst/>
                <a:latin typeface="Calibri" panose="020F0502020204030204" pitchFamily="34" charset="0"/>
                <a:ea typeface="+mn-ea"/>
                <a:cs typeface="+mn-cs"/>
              </a:rPr>
              <a:t>	- Collaboration</a:t>
            </a:r>
            <a:endParaRPr lang="en-US" sz="16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Use case 2</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631216"/>
          </a:xfrm>
          <a:prstGeom prst="rect">
            <a:avLst/>
          </a:prstGeom>
          <a:noFill/>
        </p:spPr>
        <p:txBody>
          <a:bodyPr wrap="square" rtlCol="0">
            <a:spAutoFit/>
          </a:bodyPr>
          <a:lstStyle/>
          <a:p>
            <a:r>
              <a:rPr lang="en-US" sz="2000" dirty="0"/>
              <a:t>We would like observe the impact of market growth, price index, growth rate on our net revenue. VDT is just a representation of account dimensions connected together. All the calculations related to VDT are going to be done inside the MODEL.</a:t>
            </a:r>
          </a:p>
          <a:p>
            <a:r>
              <a:rPr lang="en-US" sz="2000" dirty="0"/>
              <a:t>Gross Sales = Quantity (~</a:t>
            </a:r>
            <a:r>
              <a:rPr lang="en-US" sz="2000" dirty="0" err="1"/>
              <a:t>MarketGrowth</a:t>
            </a:r>
            <a:r>
              <a:rPr lang="en-US" sz="2000" dirty="0"/>
              <a:t>, ~</a:t>
            </a:r>
            <a:r>
              <a:rPr lang="en-US" sz="2000" dirty="0" err="1"/>
              <a:t>SalesAmbition</a:t>
            </a:r>
            <a:r>
              <a:rPr lang="en-US" sz="2000" dirty="0"/>
              <a:t>) X Price (~</a:t>
            </a:r>
            <a:r>
              <a:rPr lang="en-US" sz="2000" dirty="0" err="1"/>
              <a:t>PriceIndex</a:t>
            </a:r>
            <a:r>
              <a:rPr lang="en-US" sz="2000" dirty="0"/>
              <a:t>)</a:t>
            </a:r>
          </a:p>
          <a:p>
            <a:r>
              <a:rPr lang="en-US" sz="2000" dirty="0"/>
              <a:t>Net Sales = gross Sales – Discount (~Discount %)</a:t>
            </a:r>
            <a:endParaRPr lang="en-IN"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863C26D-A1FC-D92E-D6E6-955579174CFC}"/>
              </a:ext>
            </a:extLst>
          </p:cNvPr>
          <p:cNvSpPr/>
          <p:nvPr/>
        </p:nvSpPr>
        <p:spPr>
          <a:xfrm>
            <a:off x="9034453" y="2348880"/>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 Index</a:t>
            </a:r>
          </a:p>
        </p:txBody>
      </p:sp>
      <p:sp>
        <p:nvSpPr>
          <p:cNvPr id="7" name="Rectangle 6">
            <a:extLst>
              <a:ext uri="{FF2B5EF4-FFF2-40B4-BE49-F238E27FC236}">
                <a16:creationId xmlns:a16="http://schemas.microsoft.com/office/drawing/2014/main" id="{DDD3B674-1701-F277-D24B-E2BF55EC82B3}"/>
              </a:ext>
            </a:extLst>
          </p:cNvPr>
          <p:cNvSpPr/>
          <p:nvPr/>
        </p:nvSpPr>
        <p:spPr>
          <a:xfrm>
            <a:off x="5663952" y="234888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a:t>
            </a:r>
          </a:p>
        </p:txBody>
      </p:sp>
      <p:cxnSp>
        <p:nvCxnSpPr>
          <p:cNvPr id="9" name="Straight Arrow Connector 8">
            <a:extLst>
              <a:ext uri="{FF2B5EF4-FFF2-40B4-BE49-F238E27FC236}">
                <a16:creationId xmlns:a16="http://schemas.microsoft.com/office/drawing/2014/main" id="{8E301BA3-E852-0040-51BD-92D8BFEDCCA5}"/>
              </a:ext>
            </a:extLst>
          </p:cNvPr>
          <p:cNvCxnSpPr>
            <a:stCxn id="6" idx="1"/>
            <a:endCxn id="7" idx="3"/>
          </p:cNvCxnSpPr>
          <p:nvPr/>
        </p:nvCxnSpPr>
        <p:spPr>
          <a:xfrm flipH="1">
            <a:off x="7752185" y="2708920"/>
            <a:ext cx="12822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E23FB4-B0F0-B094-6516-D9519E69AE94}"/>
              </a:ext>
            </a:extLst>
          </p:cNvPr>
          <p:cNvSpPr/>
          <p:nvPr/>
        </p:nvSpPr>
        <p:spPr>
          <a:xfrm>
            <a:off x="9034453" y="3677093"/>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Growth Rate</a:t>
            </a:r>
          </a:p>
        </p:txBody>
      </p:sp>
      <p:sp>
        <p:nvSpPr>
          <p:cNvPr id="11" name="Rectangle 10">
            <a:extLst>
              <a:ext uri="{FF2B5EF4-FFF2-40B4-BE49-F238E27FC236}">
                <a16:creationId xmlns:a16="http://schemas.microsoft.com/office/drawing/2014/main" id="{903EE491-E8D6-CF95-96F5-90C4C0E5F5D8}"/>
              </a:ext>
            </a:extLst>
          </p:cNvPr>
          <p:cNvSpPr/>
          <p:nvPr/>
        </p:nvSpPr>
        <p:spPr>
          <a:xfrm>
            <a:off x="9034453" y="4747535"/>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Sales Ambition %</a:t>
            </a:r>
          </a:p>
        </p:txBody>
      </p:sp>
      <p:sp>
        <p:nvSpPr>
          <p:cNvPr id="12" name="Rectangle 11">
            <a:extLst>
              <a:ext uri="{FF2B5EF4-FFF2-40B4-BE49-F238E27FC236}">
                <a16:creationId xmlns:a16="http://schemas.microsoft.com/office/drawing/2014/main" id="{BFFA1D87-2984-2F7B-E73F-647F6AEBD96C}"/>
              </a:ext>
            </a:extLst>
          </p:cNvPr>
          <p:cNvSpPr/>
          <p:nvPr/>
        </p:nvSpPr>
        <p:spPr>
          <a:xfrm>
            <a:off x="5647365" y="4209615"/>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Quantity</a:t>
            </a:r>
          </a:p>
        </p:txBody>
      </p:sp>
      <p:cxnSp>
        <p:nvCxnSpPr>
          <p:cNvPr id="14" name="Connector: Elbow 13">
            <a:extLst>
              <a:ext uri="{FF2B5EF4-FFF2-40B4-BE49-F238E27FC236}">
                <a16:creationId xmlns:a16="http://schemas.microsoft.com/office/drawing/2014/main" id="{AC794AE6-BA63-C9D1-AD3F-781F4B3520EE}"/>
              </a:ext>
            </a:extLst>
          </p:cNvPr>
          <p:cNvCxnSpPr>
            <a:stCxn id="10" idx="1"/>
          </p:cNvCxnSpPr>
          <p:nvPr/>
        </p:nvCxnSpPr>
        <p:spPr>
          <a:xfrm rot="10800000" flipV="1">
            <a:off x="7735597" y="4037133"/>
            <a:ext cx="1298856" cy="360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66269A7-3B82-B072-9F19-410DF1F24616}"/>
              </a:ext>
            </a:extLst>
          </p:cNvPr>
          <p:cNvCxnSpPr>
            <a:stCxn id="11" idx="1"/>
            <a:endCxn id="12" idx="3"/>
          </p:cNvCxnSpPr>
          <p:nvPr/>
        </p:nvCxnSpPr>
        <p:spPr>
          <a:xfrm rot="10800000">
            <a:off x="7735597" y="4569655"/>
            <a:ext cx="1298856" cy="5379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F95B1FD-E0E9-F9D1-403F-1E5F7760AC61}"/>
              </a:ext>
            </a:extLst>
          </p:cNvPr>
          <p:cNvSpPr/>
          <p:nvPr/>
        </p:nvSpPr>
        <p:spPr>
          <a:xfrm>
            <a:off x="2625741" y="319832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Gross Sales</a:t>
            </a:r>
          </a:p>
        </p:txBody>
      </p:sp>
      <p:cxnSp>
        <p:nvCxnSpPr>
          <p:cNvPr id="19" name="Connector: Elbow 18">
            <a:extLst>
              <a:ext uri="{FF2B5EF4-FFF2-40B4-BE49-F238E27FC236}">
                <a16:creationId xmlns:a16="http://schemas.microsoft.com/office/drawing/2014/main" id="{BDDE6B24-CA8A-1982-0F5C-DBE0EE83D65A}"/>
              </a:ext>
            </a:extLst>
          </p:cNvPr>
          <p:cNvCxnSpPr>
            <a:stCxn id="7" idx="1"/>
          </p:cNvCxnSpPr>
          <p:nvPr/>
        </p:nvCxnSpPr>
        <p:spPr>
          <a:xfrm rot="10800000" flipV="1">
            <a:off x="4713975" y="2708920"/>
            <a:ext cx="949979" cy="720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F0CD04F-280C-8756-69C0-E07CF52A1674}"/>
              </a:ext>
            </a:extLst>
          </p:cNvPr>
          <p:cNvCxnSpPr>
            <a:stCxn id="12" idx="1"/>
            <a:endCxn id="17" idx="3"/>
          </p:cNvCxnSpPr>
          <p:nvPr/>
        </p:nvCxnSpPr>
        <p:spPr>
          <a:xfrm rot="10800000">
            <a:off x="4713973" y="3558362"/>
            <a:ext cx="933392" cy="10112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F9208A0-0F03-C55C-583B-8022F23137BB}"/>
              </a:ext>
            </a:extLst>
          </p:cNvPr>
          <p:cNvSpPr/>
          <p:nvPr/>
        </p:nvSpPr>
        <p:spPr>
          <a:xfrm>
            <a:off x="748112" y="4418755"/>
            <a:ext cx="144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Net Sales</a:t>
            </a:r>
          </a:p>
        </p:txBody>
      </p:sp>
      <p:cxnSp>
        <p:nvCxnSpPr>
          <p:cNvPr id="24" name="Connector: Elbow 23">
            <a:extLst>
              <a:ext uri="{FF2B5EF4-FFF2-40B4-BE49-F238E27FC236}">
                <a16:creationId xmlns:a16="http://schemas.microsoft.com/office/drawing/2014/main" id="{FB6A6970-DA9E-EC68-6FB5-410C1EFA4978}"/>
              </a:ext>
            </a:extLst>
          </p:cNvPr>
          <p:cNvCxnSpPr>
            <a:stCxn id="17" idx="2"/>
          </p:cNvCxnSpPr>
          <p:nvPr/>
        </p:nvCxnSpPr>
        <p:spPr>
          <a:xfrm rot="5400000">
            <a:off x="2606150" y="3505947"/>
            <a:ext cx="651255" cy="1476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8A97739-BDEB-DA88-4999-84AF8A6235DC}"/>
              </a:ext>
            </a:extLst>
          </p:cNvPr>
          <p:cNvSpPr/>
          <p:nvPr/>
        </p:nvSpPr>
        <p:spPr>
          <a:xfrm>
            <a:off x="5647365" y="5868563"/>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a:t>
            </a:r>
          </a:p>
        </p:txBody>
      </p:sp>
      <p:sp>
        <p:nvSpPr>
          <p:cNvPr id="26" name="Rectangle 25">
            <a:extLst>
              <a:ext uri="{FF2B5EF4-FFF2-40B4-BE49-F238E27FC236}">
                <a16:creationId xmlns:a16="http://schemas.microsoft.com/office/drawing/2014/main" id="{A48BA698-B682-0071-0A53-7D121C1127FF}"/>
              </a:ext>
            </a:extLst>
          </p:cNvPr>
          <p:cNvSpPr/>
          <p:nvPr/>
        </p:nvSpPr>
        <p:spPr>
          <a:xfrm>
            <a:off x="9034453" y="5877272"/>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 %</a:t>
            </a:r>
          </a:p>
        </p:txBody>
      </p:sp>
      <p:cxnSp>
        <p:nvCxnSpPr>
          <p:cNvPr id="28" name="Straight Arrow Connector 27">
            <a:extLst>
              <a:ext uri="{FF2B5EF4-FFF2-40B4-BE49-F238E27FC236}">
                <a16:creationId xmlns:a16="http://schemas.microsoft.com/office/drawing/2014/main" id="{086954D1-421B-BAFB-2B9F-070579BA1E39}"/>
              </a:ext>
            </a:extLst>
          </p:cNvPr>
          <p:cNvCxnSpPr>
            <a:stCxn id="26" idx="1"/>
            <a:endCxn id="25" idx="3"/>
          </p:cNvCxnSpPr>
          <p:nvPr/>
        </p:nvCxnSpPr>
        <p:spPr>
          <a:xfrm flipH="1" flipV="1">
            <a:off x="7735597" y="6228604"/>
            <a:ext cx="1298856"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74EE0BA-7FEA-D848-5110-251E44FFC0F1}"/>
              </a:ext>
            </a:extLst>
          </p:cNvPr>
          <p:cNvCxnSpPr>
            <a:stCxn id="25" idx="1"/>
            <a:endCxn id="22" idx="3"/>
          </p:cNvCxnSpPr>
          <p:nvPr/>
        </p:nvCxnSpPr>
        <p:spPr>
          <a:xfrm rot="10800000">
            <a:off x="2193696" y="4778795"/>
            <a:ext cx="3453671" cy="14498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9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BCDCD3-26C2-769B-7A34-BFBDC7D75EAE}"/>
              </a:ext>
            </a:extLst>
          </p:cNvPr>
          <p:cNvPicPr>
            <a:picLocks noChangeAspect="1"/>
          </p:cNvPicPr>
          <p:nvPr/>
        </p:nvPicPr>
        <p:blipFill>
          <a:blip r:embed="rId2"/>
          <a:stretch>
            <a:fillRect/>
          </a:stretch>
        </p:blipFill>
        <p:spPr>
          <a:xfrm>
            <a:off x="736515" y="346702"/>
            <a:ext cx="10653728" cy="6018665"/>
          </a:xfrm>
          <a:prstGeom prst="rect">
            <a:avLst/>
          </a:prstGeom>
        </p:spPr>
      </p:pic>
      <p:sp>
        <p:nvSpPr>
          <p:cNvPr id="4" name="TextBox 3">
            <a:extLst>
              <a:ext uri="{FF2B5EF4-FFF2-40B4-BE49-F238E27FC236}">
                <a16:creationId xmlns:a16="http://schemas.microsoft.com/office/drawing/2014/main" id="{D895F0B0-15D3-5E01-6F67-3A6057C193E6}"/>
              </a:ext>
            </a:extLst>
          </p:cNvPr>
          <p:cNvSpPr txBox="1"/>
          <p:nvPr/>
        </p:nvSpPr>
        <p:spPr>
          <a:xfrm>
            <a:off x="6987209" y="2240482"/>
            <a:ext cx="2892286" cy="369332"/>
          </a:xfrm>
          <a:prstGeom prst="rect">
            <a:avLst/>
          </a:prstGeom>
          <a:noFill/>
        </p:spPr>
        <p:txBody>
          <a:bodyPr wrap="square" rtlCol="0">
            <a:spAutoFit/>
          </a:bodyPr>
          <a:lstStyle/>
          <a:p>
            <a:r>
              <a:rPr lang="en-US" dirty="0"/>
              <a:t>Market Growth Index</a:t>
            </a:r>
          </a:p>
        </p:txBody>
      </p:sp>
      <p:sp>
        <p:nvSpPr>
          <p:cNvPr id="5" name="TextBox 4">
            <a:extLst>
              <a:ext uri="{FF2B5EF4-FFF2-40B4-BE49-F238E27FC236}">
                <a16:creationId xmlns:a16="http://schemas.microsoft.com/office/drawing/2014/main" id="{BA980B32-9443-6D6F-B95E-8CB9DE5951E7}"/>
              </a:ext>
            </a:extLst>
          </p:cNvPr>
          <p:cNvSpPr txBox="1"/>
          <p:nvPr/>
        </p:nvSpPr>
        <p:spPr>
          <a:xfrm>
            <a:off x="6987209" y="4140024"/>
            <a:ext cx="2892286" cy="369332"/>
          </a:xfrm>
          <a:prstGeom prst="rect">
            <a:avLst/>
          </a:prstGeom>
          <a:noFill/>
        </p:spPr>
        <p:txBody>
          <a:bodyPr wrap="square" rtlCol="0">
            <a:spAutoFit/>
          </a:bodyPr>
          <a:lstStyle/>
          <a:p>
            <a:r>
              <a:rPr lang="en-US" dirty="0"/>
              <a:t>Sales Ambition %</a:t>
            </a:r>
          </a:p>
        </p:txBody>
      </p:sp>
      <p:sp>
        <p:nvSpPr>
          <p:cNvPr id="6" name="TextBox 5">
            <a:extLst>
              <a:ext uri="{FF2B5EF4-FFF2-40B4-BE49-F238E27FC236}">
                <a16:creationId xmlns:a16="http://schemas.microsoft.com/office/drawing/2014/main" id="{D2CA6A9E-A2F2-3F3A-608D-F126FCAC8798}"/>
              </a:ext>
            </a:extLst>
          </p:cNvPr>
          <p:cNvSpPr txBox="1"/>
          <p:nvPr/>
        </p:nvSpPr>
        <p:spPr>
          <a:xfrm>
            <a:off x="1851991" y="3059668"/>
            <a:ext cx="2892286" cy="369332"/>
          </a:xfrm>
          <a:prstGeom prst="rect">
            <a:avLst/>
          </a:prstGeom>
          <a:noFill/>
        </p:spPr>
        <p:txBody>
          <a:bodyPr wrap="square" rtlCol="0">
            <a:spAutoFit/>
          </a:bodyPr>
          <a:lstStyle/>
          <a:p>
            <a:r>
              <a:rPr lang="en-US" dirty="0"/>
              <a:t>Quantity (Sim)</a:t>
            </a:r>
          </a:p>
        </p:txBody>
      </p:sp>
      <p:sp>
        <p:nvSpPr>
          <p:cNvPr id="7" name="TextBox 6">
            <a:extLst>
              <a:ext uri="{FF2B5EF4-FFF2-40B4-BE49-F238E27FC236}">
                <a16:creationId xmlns:a16="http://schemas.microsoft.com/office/drawing/2014/main" id="{029EEE92-C06F-36D0-36E3-517AE8EF8375}"/>
              </a:ext>
            </a:extLst>
          </p:cNvPr>
          <p:cNvSpPr txBox="1"/>
          <p:nvPr/>
        </p:nvSpPr>
        <p:spPr>
          <a:xfrm>
            <a:off x="6987209" y="350879"/>
            <a:ext cx="2892286" cy="369332"/>
          </a:xfrm>
          <a:prstGeom prst="rect">
            <a:avLst/>
          </a:prstGeom>
          <a:noFill/>
        </p:spPr>
        <p:txBody>
          <a:bodyPr wrap="square" rtlCol="0">
            <a:spAutoFit/>
          </a:bodyPr>
          <a:lstStyle/>
          <a:p>
            <a:r>
              <a:rPr lang="en-US" dirty="0"/>
              <a:t>Price Index</a:t>
            </a:r>
          </a:p>
        </p:txBody>
      </p:sp>
      <p:sp>
        <p:nvSpPr>
          <p:cNvPr id="8" name="TextBox 7">
            <a:extLst>
              <a:ext uri="{FF2B5EF4-FFF2-40B4-BE49-F238E27FC236}">
                <a16:creationId xmlns:a16="http://schemas.microsoft.com/office/drawing/2014/main" id="{897FB9AC-6096-1810-355A-EC976497D9C6}"/>
              </a:ext>
            </a:extLst>
          </p:cNvPr>
          <p:cNvSpPr txBox="1"/>
          <p:nvPr/>
        </p:nvSpPr>
        <p:spPr>
          <a:xfrm>
            <a:off x="1851991" y="307967"/>
            <a:ext cx="2892286" cy="369332"/>
          </a:xfrm>
          <a:prstGeom prst="rect">
            <a:avLst/>
          </a:prstGeom>
          <a:noFill/>
        </p:spPr>
        <p:txBody>
          <a:bodyPr wrap="square" rtlCol="0">
            <a:spAutoFit/>
          </a:bodyPr>
          <a:lstStyle/>
          <a:p>
            <a:r>
              <a:rPr lang="en-US" dirty="0"/>
              <a:t>Avg. Price</a:t>
            </a:r>
          </a:p>
        </p:txBody>
      </p:sp>
    </p:spTree>
    <p:extLst>
      <p:ext uri="{BB962C8B-B14F-4D97-AF65-F5344CB8AC3E}">
        <p14:creationId xmlns:p14="http://schemas.microsoft.com/office/powerpoint/2010/main" val="360439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New Model</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TextBox 5">
            <a:extLst>
              <a:ext uri="{FF2B5EF4-FFF2-40B4-BE49-F238E27FC236}">
                <a16:creationId xmlns:a16="http://schemas.microsoft.com/office/drawing/2014/main" id="{FB45F93A-BB87-DC60-6E04-612D78D9F731}"/>
              </a:ext>
            </a:extLst>
          </p:cNvPr>
          <p:cNvSpPr txBox="1"/>
          <p:nvPr/>
        </p:nvSpPr>
        <p:spPr>
          <a:xfrm>
            <a:off x="1415480" y="908720"/>
            <a:ext cx="9721080" cy="369332"/>
          </a:xfrm>
          <a:prstGeom prst="rect">
            <a:avLst/>
          </a:prstGeom>
          <a:noFill/>
        </p:spPr>
        <p:txBody>
          <a:bodyPr wrap="square" rtlCol="0">
            <a:spAutoFit/>
          </a:bodyPr>
          <a:lstStyle/>
          <a:p>
            <a:r>
              <a:rPr lang="en-US" b="1" dirty="0"/>
              <a:t>Classic Model				New Model</a:t>
            </a:r>
          </a:p>
        </p:txBody>
      </p:sp>
      <p:cxnSp>
        <p:nvCxnSpPr>
          <p:cNvPr id="8" name="Straight Connector 7">
            <a:extLst>
              <a:ext uri="{FF2B5EF4-FFF2-40B4-BE49-F238E27FC236}">
                <a16:creationId xmlns:a16="http://schemas.microsoft.com/office/drawing/2014/main" id="{16EA41DE-AFD7-1934-AD23-C634609948A6}"/>
              </a:ext>
            </a:extLst>
          </p:cNvPr>
          <p:cNvCxnSpPr>
            <a:cxnSpLocks/>
          </p:cNvCxnSpPr>
          <p:nvPr/>
        </p:nvCxnSpPr>
        <p:spPr>
          <a:xfrm>
            <a:off x="5915981" y="891548"/>
            <a:ext cx="36004" cy="559644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9BB285C-128B-2A23-12E4-47F452ACE630}"/>
              </a:ext>
            </a:extLst>
          </p:cNvPr>
          <p:cNvSpPr txBox="1"/>
          <p:nvPr/>
        </p:nvSpPr>
        <p:spPr>
          <a:xfrm>
            <a:off x="191345" y="1628801"/>
            <a:ext cx="5724637"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We have only one measure which is an account measure, that contains all the values combining together.</a:t>
            </a:r>
          </a:p>
          <a:p>
            <a:pPr marL="342900" indent="-342900">
              <a:buFont typeface="Arial" panose="020B0604020202020204" pitchFamily="34" charset="0"/>
              <a:buChar char="•"/>
            </a:pPr>
            <a:r>
              <a:rPr lang="en-US" sz="2000" dirty="0"/>
              <a:t>We cannot add calculated measure while building this model.</a:t>
            </a:r>
          </a:p>
          <a:p>
            <a:pPr marL="342900" indent="-342900">
              <a:buFont typeface="Arial" panose="020B0604020202020204" pitchFamily="34" charset="0"/>
              <a:buChar char="•"/>
            </a:pPr>
            <a:r>
              <a:rPr lang="en-US" sz="2000" dirty="0"/>
              <a:t>The account dimension concept resembles from old BI tools.</a:t>
            </a:r>
          </a:p>
          <a:p>
            <a:pPr marL="342900" indent="-342900">
              <a:buFont typeface="Arial" panose="020B0604020202020204" pitchFamily="34" charset="0"/>
              <a:buChar char="•"/>
            </a:pPr>
            <a:r>
              <a:rPr lang="en-US" sz="2000" dirty="0"/>
              <a:t>Data mapping is old style and tell about the errors only at the final creation steps.</a:t>
            </a:r>
          </a:p>
          <a:p>
            <a:pPr marL="342900" indent="-342900">
              <a:buFont typeface="Arial" panose="020B0604020202020204" pitchFamily="34" charset="0"/>
              <a:buChar char="•"/>
            </a:pPr>
            <a:r>
              <a:rPr lang="en-US" sz="2000" dirty="0"/>
              <a:t>A default measure with name called value gets created.</a:t>
            </a:r>
          </a:p>
        </p:txBody>
      </p:sp>
      <p:sp>
        <p:nvSpPr>
          <p:cNvPr id="10" name="TextBox 9">
            <a:extLst>
              <a:ext uri="{FF2B5EF4-FFF2-40B4-BE49-F238E27FC236}">
                <a16:creationId xmlns:a16="http://schemas.microsoft.com/office/drawing/2014/main" id="{1C5808C2-C124-5E1E-2AA4-819EF3E531BE}"/>
              </a:ext>
            </a:extLst>
          </p:cNvPr>
          <p:cNvSpPr txBox="1"/>
          <p:nvPr/>
        </p:nvSpPr>
        <p:spPr>
          <a:xfrm>
            <a:off x="6162172" y="1583282"/>
            <a:ext cx="5993828"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We can have individual measures along with account dimension also. While building the model, based on preference, we can choose structural priority.</a:t>
            </a:r>
          </a:p>
          <a:p>
            <a:pPr marL="342900" indent="-342900">
              <a:buFont typeface="Arial" panose="020B0604020202020204" pitchFamily="34" charset="0"/>
              <a:buChar char="•"/>
            </a:pPr>
            <a:r>
              <a:rPr lang="en-US" sz="2000" dirty="0"/>
              <a:t>We can add a calculated measure while building the model.</a:t>
            </a:r>
          </a:p>
          <a:p>
            <a:pPr marL="342900" indent="-342900">
              <a:buFont typeface="Arial" panose="020B0604020202020204" pitchFamily="34" charset="0"/>
              <a:buChar char="•"/>
            </a:pPr>
            <a:r>
              <a:rPr lang="en-US" sz="2000" dirty="0"/>
              <a:t>We can develop model which look exactly same as database table in your source system.</a:t>
            </a:r>
          </a:p>
          <a:p>
            <a:pPr marL="342900" indent="-342900">
              <a:buFont typeface="Arial" panose="020B0604020202020204" pitchFamily="34" charset="0"/>
              <a:buChar char="•"/>
            </a:pPr>
            <a:r>
              <a:rPr lang="en-US" sz="2000" dirty="0"/>
              <a:t>We use a enhanced mapping tool which will show a guided flow and unearthed the errors in early phase.</a:t>
            </a:r>
          </a:p>
          <a:p>
            <a:pPr marL="342900" indent="-342900">
              <a:buFont typeface="Arial" panose="020B0604020202020204" pitchFamily="34" charset="0"/>
              <a:buChar char="•"/>
            </a:pPr>
            <a:r>
              <a:rPr lang="en-US" sz="2000" dirty="0"/>
              <a:t>The name of the measure will be same name as column name from the source.</a:t>
            </a:r>
          </a:p>
          <a:p>
            <a:pPr marL="342900" indent="-342900">
              <a:buFont typeface="Arial" panose="020B0604020202020204" pitchFamily="34" charset="0"/>
              <a:buChar char="•"/>
            </a:pPr>
            <a:r>
              <a:rPr lang="en-US" sz="2000" dirty="0"/>
              <a:t>The main purpose is to avoid confusion related to the account dimension in data model for layman.</a:t>
            </a:r>
          </a:p>
        </p:txBody>
      </p:sp>
    </p:spTree>
    <p:extLst>
      <p:ext uri="{BB962C8B-B14F-4D97-AF65-F5344CB8AC3E}">
        <p14:creationId xmlns:p14="http://schemas.microsoft.com/office/powerpoint/2010/main" val="292414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2A043-4B2E-3386-CB3D-623961308C54}"/>
              </a:ext>
            </a:extLst>
          </p:cNvPr>
          <p:cNvPicPr>
            <a:picLocks noChangeAspect="1"/>
          </p:cNvPicPr>
          <p:nvPr/>
        </p:nvPicPr>
        <p:blipFill>
          <a:blip r:embed="rId2"/>
          <a:stretch>
            <a:fillRect/>
          </a:stretch>
        </p:blipFill>
        <p:spPr>
          <a:xfrm>
            <a:off x="1290637" y="1033462"/>
            <a:ext cx="9610725" cy="4791075"/>
          </a:xfrm>
          <a:prstGeom prst="rect">
            <a:avLst/>
          </a:prstGeom>
        </p:spPr>
      </p:pic>
      <p:sp>
        <p:nvSpPr>
          <p:cNvPr id="6" name="TextBox 5">
            <a:extLst>
              <a:ext uri="{FF2B5EF4-FFF2-40B4-BE49-F238E27FC236}">
                <a16:creationId xmlns:a16="http://schemas.microsoft.com/office/drawing/2014/main" id="{A0077FF2-F9C3-E33A-57CC-4111944B84BF}"/>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New Model</a:t>
            </a:r>
            <a:endParaRPr lang="en-IN" sz="4000" b="1" dirty="0">
              <a:solidFill>
                <a:schemeClr val="accent1"/>
              </a:solidFill>
              <a:latin typeface="Cooper Black" panose="0208090404030B020404" pitchFamily="18" charset="0"/>
            </a:endParaRPr>
          </a:p>
        </p:txBody>
      </p:sp>
    </p:spTree>
    <p:extLst>
      <p:ext uri="{BB962C8B-B14F-4D97-AF65-F5344CB8AC3E}">
        <p14:creationId xmlns:p14="http://schemas.microsoft.com/office/powerpoint/2010/main" val="421114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Data Actions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5693866"/>
          </a:xfrm>
          <a:prstGeom prst="rect">
            <a:avLst/>
          </a:prstGeom>
          <a:noFill/>
        </p:spPr>
        <p:txBody>
          <a:bodyPr wrap="square" rtlCol="0">
            <a:spAutoFit/>
          </a:bodyPr>
          <a:lstStyle/>
          <a:p>
            <a:r>
              <a:rPr lang="en-US" sz="2800" dirty="0"/>
              <a:t>Used for automating work in SAC planning. They helps end users/planning experts to perform complex tasks with the click of a button. </a:t>
            </a:r>
          </a:p>
          <a:p>
            <a:r>
              <a:rPr lang="en-US" sz="2800" dirty="0"/>
              <a:t>e.g. if we would like to distribute, allocate, copy, calculate data in planning model, the user needs to do that manually by changing values in report, or needs to have deep understanding of SAC.</a:t>
            </a:r>
          </a:p>
          <a:p>
            <a:r>
              <a:rPr lang="en-US" sz="2800" dirty="0"/>
              <a:t>You as SAC planning consultant can automate this work with data actions. End user, will just click on a button and the work will be done.</a:t>
            </a:r>
          </a:p>
          <a:p>
            <a:endParaRPr lang="en-US" sz="2800" dirty="0"/>
          </a:p>
          <a:p>
            <a:r>
              <a:rPr lang="en-US" sz="2800" dirty="0">
                <a:hlinkClick r:id="rId3"/>
              </a:rPr>
              <a:t>https://help.sap.com/viewer/00f68c2e08b1041f081002fd36101d86a7/release/en-US/afe103e3cf1414a7b84110baad11cc066e.html#loioafe103e3cf1414a7b84110baad11cc066e__data_resultlookup</a:t>
            </a:r>
            <a:endParaRPr lang="en-US" sz="2800" dirty="0"/>
          </a:p>
          <a:p>
            <a:endParaRPr lang="en-US" sz="2800" dirty="0"/>
          </a:p>
        </p:txBody>
      </p:sp>
    </p:spTree>
    <p:extLst>
      <p:ext uri="{BB962C8B-B14F-4D97-AF65-F5344CB8AC3E}">
        <p14:creationId xmlns:p14="http://schemas.microsoft.com/office/powerpoint/2010/main" val="327898030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A216-27D2-323D-1D81-1E48DB4EB4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5D6489-7C1F-8267-06AF-51F553723A5E}"/>
              </a:ext>
            </a:extLst>
          </p:cNvPr>
          <p:cNvSpPr>
            <a:spLocks noGrp="1"/>
          </p:cNvSpPr>
          <p:nvPr>
            <p:ph sz="quarter" idx="13"/>
          </p:nvPr>
        </p:nvSpPr>
        <p:spPr/>
        <p:txBody>
          <a:bodyPr/>
          <a:lstStyle/>
          <a:p>
            <a:endParaRPr lang="en-US"/>
          </a:p>
        </p:txBody>
      </p:sp>
      <p:pic>
        <p:nvPicPr>
          <p:cNvPr id="5" name="Picture 4">
            <a:extLst>
              <a:ext uri="{FF2B5EF4-FFF2-40B4-BE49-F238E27FC236}">
                <a16:creationId xmlns:a16="http://schemas.microsoft.com/office/drawing/2014/main" id="{5A8D21F2-43D1-5D32-ED55-9D0E54C6533B}"/>
              </a:ext>
            </a:extLst>
          </p:cNvPr>
          <p:cNvPicPr>
            <a:picLocks noChangeAspect="1"/>
          </p:cNvPicPr>
          <p:nvPr/>
        </p:nvPicPr>
        <p:blipFill>
          <a:blip r:embed="rId2"/>
          <a:stretch>
            <a:fillRect/>
          </a:stretch>
        </p:blipFill>
        <p:spPr>
          <a:xfrm>
            <a:off x="608169" y="166468"/>
            <a:ext cx="10901343" cy="6545672"/>
          </a:xfrm>
          <a:prstGeom prst="rect">
            <a:avLst/>
          </a:prstGeom>
        </p:spPr>
      </p:pic>
    </p:spTree>
    <p:extLst>
      <p:ext uri="{BB962C8B-B14F-4D97-AF65-F5344CB8AC3E}">
        <p14:creationId xmlns:p14="http://schemas.microsoft.com/office/powerpoint/2010/main" val="176349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Requirement 1: Copy Data Action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369332"/>
          </a:xfrm>
          <a:prstGeom prst="rect">
            <a:avLst/>
          </a:prstGeom>
          <a:noFill/>
        </p:spPr>
        <p:txBody>
          <a:bodyPr wrap="square" rtlCol="0">
            <a:spAutoFit/>
          </a:bodyPr>
          <a:lstStyle/>
          <a:p>
            <a:pPr algn="l"/>
            <a:r>
              <a:rPr lang="en-US" sz="1800" b="0" i="0" u="none" strike="noStrike" baseline="0" dirty="0">
                <a:latin typeface="CIDFont+F6"/>
              </a:rPr>
              <a:t>Create Story action to copy the data of 2017 headcount to 2018 plan version</a:t>
            </a:r>
            <a:endParaRPr lang="en-US" sz="2800" dirty="0"/>
          </a:p>
        </p:txBody>
      </p:sp>
      <p:pic>
        <p:nvPicPr>
          <p:cNvPr id="4" name="Picture 3">
            <a:extLst>
              <a:ext uri="{FF2B5EF4-FFF2-40B4-BE49-F238E27FC236}">
                <a16:creationId xmlns:a16="http://schemas.microsoft.com/office/drawing/2014/main" id="{AF89EB18-EA81-45EC-A029-3DA7CC907E5A}"/>
              </a:ext>
            </a:extLst>
          </p:cNvPr>
          <p:cNvPicPr>
            <a:picLocks noChangeAspect="1"/>
          </p:cNvPicPr>
          <p:nvPr/>
        </p:nvPicPr>
        <p:blipFill>
          <a:blip r:embed="rId3"/>
          <a:stretch>
            <a:fillRect/>
          </a:stretch>
        </p:blipFill>
        <p:spPr>
          <a:xfrm>
            <a:off x="364580" y="1585826"/>
            <a:ext cx="7630810" cy="4042813"/>
          </a:xfrm>
          <a:prstGeom prst="rect">
            <a:avLst/>
          </a:prstGeom>
        </p:spPr>
      </p:pic>
    </p:spTree>
    <p:extLst>
      <p:ext uri="{BB962C8B-B14F-4D97-AF65-F5344CB8AC3E}">
        <p14:creationId xmlns:p14="http://schemas.microsoft.com/office/powerpoint/2010/main" val="1086682963"/>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5285</TotalTime>
  <Words>815</Words>
  <Application>Microsoft Office PowerPoint</Application>
  <PresentationFormat>Widescreen</PresentationFormat>
  <Paragraphs>101</Paragraphs>
  <Slides>13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Rounded MT Bold</vt:lpstr>
      <vt:lpstr>Calibri</vt:lpstr>
      <vt:lpstr>Calibri Light</vt:lpstr>
      <vt:lpstr>CIDFont+F2</vt:lpstr>
      <vt:lpstr>CIDFont+F6</vt:lpstr>
      <vt:lpstr>Cooper Black</vt:lpstr>
      <vt:lpstr>Patua One</vt:lpstr>
      <vt:lpstr>Office Theme</vt:lpstr>
      <vt:lpstr>PowerPoint Presentation</vt:lpstr>
      <vt:lpstr>PowerPoint Presentation</vt:lpstr>
      <vt:lpstr>PowerPoint Presentation</vt:lpstr>
      <vt:lpstr>PowerPoint Presentation</vt:lpstr>
      <vt:lpstr>PowerPoint Presentation</vt:lpstr>
      <vt:lpstr>PowerPoint Presentation</vt:lpstr>
      <vt:lpstr>Data Actions</vt:lpstr>
      <vt:lpstr>PowerPoint Presentation</vt:lpstr>
      <vt:lpstr>Requirement 1: Copy Data Action</vt:lpstr>
      <vt:lpstr>Requirement 2: Auto calculate headcounts based on Scripting based actions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542</cp:revision>
  <dcterms:created xsi:type="dcterms:W3CDTF">2016-07-10T03:33:26Z</dcterms:created>
  <dcterms:modified xsi:type="dcterms:W3CDTF">2023-07-08T12:12:32Z</dcterms:modified>
</cp:coreProperties>
</file>