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7"/>
  </p:notesMasterIdLst>
  <p:sldIdLst>
    <p:sldId id="256" r:id="rId2"/>
    <p:sldId id="463" r:id="rId3"/>
    <p:sldId id="531" r:id="rId4"/>
    <p:sldId id="533" r:id="rId5"/>
    <p:sldId id="536" r:id="rId6"/>
    <p:sldId id="537" r:id="rId7"/>
    <p:sldId id="482" r:id="rId8"/>
    <p:sldId id="509" r:id="rId9"/>
    <p:sldId id="357" r:id="rId10"/>
    <p:sldId id="546" r:id="rId11"/>
    <p:sldId id="547" r:id="rId12"/>
    <p:sldId id="510" r:id="rId13"/>
    <p:sldId id="462" r:id="rId14"/>
    <p:sldId id="399" r:id="rId15"/>
    <p:sldId id="40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77" d="100"/>
          <a:sy n="77" d="100"/>
        </p:scale>
        <p:origin x="136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7/8/2023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Data Actions &amp; Connections Basics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Data Actions in SAC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Introduction to Connections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Cloud Connector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Connecting to Import data with BW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Connecting to S/4HANA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Build CDS Views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Introduction to CDS View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Consume S/4HANA CDS views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Import data connection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Live Data connection with analytic Query</a:t>
            </a:r>
            <a:r>
              <a:rPr lang="en-US" sz="1200" dirty="0">
                <a:solidFill>
                  <a:prstClr val="black"/>
                </a:solidFill>
                <a:latin typeface="Calibri" panose="020F0502020204030204"/>
              </a:rPr>
              <a:t>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2</a:t>
            </a:fld>
            <a:endParaRPr lang="en-US"/>
          </a:p>
        </p:txBody>
      </p:sp>
    </p:spTree>
    <p:extLst>
      <p:ext uri="{BB962C8B-B14F-4D97-AF65-F5344CB8AC3E}">
        <p14:creationId xmlns:p14="http://schemas.microsoft.com/office/powerpoint/2010/main" val="2557742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1727611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539997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486854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569704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403119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rporate History">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8490ECC-BD90-4A98-8BBA-BD9F9647B428}"/>
              </a:ext>
            </a:extLst>
          </p:cNvPr>
          <p:cNvSpPr>
            <a:spLocks noGrp="1"/>
          </p:cNvSpPr>
          <p:nvPr>
            <p:ph type="pic" sz="quarter" idx="13"/>
          </p:nvPr>
        </p:nvSpPr>
        <p:spPr>
          <a:xfrm>
            <a:off x="1781493" y="4411794"/>
            <a:ext cx="3123329" cy="2446206"/>
          </a:xfrm>
          <a:custGeom>
            <a:avLst/>
            <a:gdLst>
              <a:gd name="connsiteX0" fmla="*/ 0 w 3122516"/>
              <a:gd name="connsiteY0" fmla="*/ 0 h 2446206"/>
              <a:gd name="connsiteX1" fmla="*/ 1042988 w 3122516"/>
              <a:gd name="connsiteY1" fmla="*/ 0 h 2446206"/>
              <a:gd name="connsiteX2" fmla="*/ 1092289 w 3122516"/>
              <a:gd name="connsiteY2" fmla="*/ 0 h 2446206"/>
              <a:gd name="connsiteX3" fmla="*/ 2135277 w 3122516"/>
              <a:gd name="connsiteY3" fmla="*/ 0 h 2446206"/>
              <a:gd name="connsiteX4" fmla="*/ 3122516 w 3122516"/>
              <a:gd name="connsiteY4" fmla="*/ 2446206 h 2446206"/>
              <a:gd name="connsiteX5" fmla="*/ 2079528 w 3122516"/>
              <a:gd name="connsiteY5" fmla="*/ 2446206 h 2446206"/>
              <a:gd name="connsiteX6" fmla="*/ 2030318 w 3122516"/>
              <a:gd name="connsiteY6" fmla="*/ 2446206 h 2446206"/>
              <a:gd name="connsiteX7" fmla="*/ 987329 w 3122516"/>
              <a:gd name="connsiteY7" fmla="*/ 2446206 h 2446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2516" h="2446206">
                <a:moveTo>
                  <a:pt x="0" y="0"/>
                </a:moveTo>
                <a:lnTo>
                  <a:pt x="1042988" y="0"/>
                </a:lnTo>
                <a:lnTo>
                  <a:pt x="1092289" y="0"/>
                </a:lnTo>
                <a:lnTo>
                  <a:pt x="2135277" y="0"/>
                </a:lnTo>
                <a:lnTo>
                  <a:pt x="3122516" y="2446206"/>
                </a:lnTo>
                <a:lnTo>
                  <a:pt x="2079528" y="2446206"/>
                </a:lnTo>
                <a:lnTo>
                  <a:pt x="2030318" y="2446206"/>
                </a:lnTo>
                <a:lnTo>
                  <a:pt x="987329" y="2446206"/>
                </a:lnTo>
                <a:close/>
              </a:path>
            </a:pathLst>
          </a:custGeom>
          <a:solidFill>
            <a:schemeClr val="bg1">
              <a:lumMod val="95000"/>
            </a:schemeClr>
          </a:solidFill>
        </p:spPr>
        <p:txBody>
          <a:bodyPr wrap="square" anchor="ctr">
            <a:noAutofit/>
          </a:bodyPr>
          <a:lstStyle>
            <a:lvl1pPr marL="0" indent="0" algn="ctr">
              <a:buFontTx/>
              <a:buNone/>
              <a:defRPr sz="2400">
                <a:solidFill>
                  <a:schemeClr val="tx1">
                    <a:lumMod val="95000"/>
                    <a:lumOff val="5000"/>
                  </a:schemeClr>
                </a:solidFill>
                <a:latin typeface="+mn-lt"/>
              </a:defRPr>
            </a:lvl1pPr>
          </a:lstStyle>
          <a:p>
            <a:endParaRPr lang="en-IN" dirty="0"/>
          </a:p>
        </p:txBody>
      </p:sp>
      <p:sp>
        <p:nvSpPr>
          <p:cNvPr id="2" name="Date Placeholder 1"/>
          <p:cNvSpPr>
            <a:spLocks noGrp="1"/>
          </p:cNvSpPr>
          <p:nvPr>
            <p:ph type="dt" sz="half" idx="10"/>
          </p:nvPr>
        </p:nvSpPr>
        <p:spPr/>
        <p:txBody>
          <a:bodyPr/>
          <a:lstStyle/>
          <a:p>
            <a:fld id="{425404F2-BE9A-4460-8815-8F645183555F}" type="datetimeFigureOut">
              <a:rPr lang="en-US" smtClean="0"/>
              <a:pPr/>
              <a:t>7/8/2023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32379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2" y="932703"/>
            <a:ext cx="10975659" cy="484187"/>
          </a:xfrm>
        </p:spPr>
        <p:txBody>
          <a:bodyPr>
            <a:noAutofit/>
          </a:bodyPr>
          <a:lstStyle>
            <a:lvl1pPr marL="0" indent="0">
              <a:buFontTx/>
              <a:buNone/>
              <a:defRPr sz="2199"/>
            </a:lvl1pPr>
            <a:lvl2pPr marL="609296" indent="0">
              <a:buFontTx/>
              <a:buNone/>
              <a:defRPr sz="1999"/>
            </a:lvl2pPr>
            <a:lvl3pPr marL="1218590" indent="0">
              <a:buFontTx/>
              <a:buNone/>
              <a:defRPr sz="1600"/>
            </a:lvl3pPr>
            <a:lvl4pPr marL="1827885" indent="0">
              <a:buFontTx/>
              <a:buNone/>
              <a:defRPr sz="1400"/>
            </a:lvl4pPr>
            <a:lvl5pPr marL="2437181"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860148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7/8/2023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7/8/2023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7/8/2023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7/8/2023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 id="2147483682" r:id="rId13"/>
    <p:sldLayoutId id="2147483690" r:id="rId14"/>
    <p:sldLayoutId id="2147483691" r:id="rId15"/>
    <p:sldLayoutId id="2147483692" r:id="rId16"/>
    <p:sldLayoutId id="2147483693"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Anubhav </a:t>
            </a:r>
            <a:r>
              <a:rPr lang="en-US" sz="3600" spc="-150" dirty="0" err="1">
                <a:solidFill>
                  <a:schemeClr val="bg1"/>
                </a:solidFill>
              </a:rPr>
              <a:t>Oberoy</a:t>
            </a:r>
            <a:endParaRPr lang="en-US" sz="3600" spc="-150" dirty="0">
              <a:solidFill>
                <a:schemeClr val="bg1"/>
              </a:solidFill>
            </a:endParaRPr>
          </a:p>
          <a:p>
            <a:r>
              <a:rPr lang="en-US" sz="3600" spc="-150" dirty="0">
                <a:solidFill>
                  <a:schemeClr val="bg1"/>
                </a:solidFill>
              </a:rPr>
              <a:t>Day 11</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7093" y="43120"/>
            <a:ext cx="10964230" cy="710711"/>
          </a:xfrm>
        </p:spPr>
        <p:txBody>
          <a:bodyPr>
            <a:noAutofit/>
          </a:bodyPr>
          <a:lstStyle/>
          <a:p>
            <a:r>
              <a:rPr lang="en-IN" dirty="0">
                <a:solidFill>
                  <a:schemeClr val="tx2">
                    <a:lumMod val="60000"/>
                    <a:lumOff val="40000"/>
                  </a:schemeClr>
                </a:solidFill>
                <a:latin typeface="Patua One" pitchFamily="2" charset="0"/>
              </a:rPr>
              <a:t>Digital Boardroom - Benefits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4472" y="6548602"/>
            <a:ext cx="3454584" cy="307617"/>
          </a:xfrm>
          <a:prstGeom prst="rect">
            <a:avLst/>
          </a:prstGeom>
          <a:noFill/>
        </p:spPr>
        <p:txBody>
          <a:bodyPr wrap="square" rtlCol="0">
            <a:spAutoFit/>
          </a:bodyPr>
          <a:lstStyle/>
          <a:p>
            <a:pPr defTabSz="1218224">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2559" y="107742"/>
            <a:ext cx="2333987" cy="762497"/>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4763" y="766092"/>
            <a:ext cx="6476210" cy="0"/>
          </a:xfrm>
          <a:prstGeom prst="line">
            <a:avLst/>
          </a:prstGeom>
        </p:spPr>
        <p:style>
          <a:lnRef idx="2">
            <a:schemeClr val="accent6"/>
          </a:lnRef>
          <a:fillRef idx="0">
            <a:schemeClr val="accent6"/>
          </a:fillRef>
          <a:effectRef idx="1">
            <a:schemeClr val="accent6"/>
          </a:effectRef>
          <a:fontRef idx="minor">
            <a:schemeClr val="tx1"/>
          </a:fontRef>
        </p:style>
      </p:cxnSp>
      <p:pic>
        <p:nvPicPr>
          <p:cNvPr id="7" name="Picture 2" descr="Reno Conference Room | Panoramic Boardroom | Eldorado Reno">
            <a:extLst>
              <a:ext uri="{FF2B5EF4-FFF2-40B4-BE49-F238E27FC236}">
                <a16:creationId xmlns:a16="http://schemas.microsoft.com/office/drawing/2014/main" id="{256830CE-BD31-4D1C-AF4E-BE2C9DCA4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4" y="1448038"/>
            <a:ext cx="12210015" cy="31787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466BEA4-8AAB-4DE5-9E7A-B9F838B10508}"/>
              </a:ext>
            </a:extLst>
          </p:cNvPr>
          <p:cNvSpPr/>
          <p:nvPr/>
        </p:nvSpPr>
        <p:spPr>
          <a:xfrm>
            <a:off x="405120" y="920867"/>
            <a:ext cx="2252648" cy="461425"/>
          </a:xfrm>
          <a:prstGeom prst="rect">
            <a:avLst/>
          </a:prstGeom>
        </p:spPr>
        <p:txBody>
          <a:bodyPr wrap="none">
            <a:spAutoFit/>
          </a:bodyPr>
          <a:lstStyle/>
          <a:p>
            <a:pPr defTabSz="1218224">
              <a:defRPr/>
            </a:pPr>
            <a:r>
              <a:rPr lang="en-US" sz="2398" b="1" dirty="0">
                <a:solidFill>
                  <a:srgbClr val="FFC000"/>
                </a:solidFill>
                <a:latin typeface="Buxton Sketch" panose="03080500000500000004" pitchFamily="66" charset="0"/>
              </a:rPr>
              <a:t>Total transparency</a:t>
            </a:r>
          </a:p>
        </p:txBody>
      </p:sp>
      <p:sp>
        <p:nvSpPr>
          <p:cNvPr id="4" name="Rectangle 3">
            <a:extLst>
              <a:ext uri="{FF2B5EF4-FFF2-40B4-BE49-F238E27FC236}">
                <a16:creationId xmlns:a16="http://schemas.microsoft.com/office/drawing/2014/main" id="{70065A19-8C1F-433F-9503-ACC4EA6DB6C1}"/>
              </a:ext>
            </a:extLst>
          </p:cNvPr>
          <p:cNvSpPr/>
          <p:nvPr/>
        </p:nvSpPr>
        <p:spPr>
          <a:xfrm>
            <a:off x="4345473" y="920867"/>
            <a:ext cx="3191840" cy="461425"/>
          </a:xfrm>
          <a:prstGeom prst="rect">
            <a:avLst/>
          </a:prstGeom>
        </p:spPr>
        <p:txBody>
          <a:bodyPr wrap="none">
            <a:spAutoFit/>
          </a:bodyPr>
          <a:lstStyle/>
          <a:p>
            <a:pPr defTabSz="1218224">
              <a:defRPr/>
            </a:pPr>
            <a:r>
              <a:rPr lang="en-US" sz="2398" b="1" dirty="0">
                <a:solidFill>
                  <a:srgbClr val="FFC000"/>
                </a:solidFill>
                <a:latin typeface="Buxton Sketch" panose="03080500000500000004" pitchFamily="66" charset="0"/>
              </a:rPr>
              <a:t>Instant data driven insights</a:t>
            </a:r>
          </a:p>
        </p:txBody>
      </p:sp>
      <p:sp>
        <p:nvSpPr>
          <p:cNvPr id="5" name="Rectangle 4">
            <a:extLst>
              <a:ext uri="{FF2B5EF4-FFF2-40B4-BE49-F238E27FC236}">
                <a16:creationId xmlns:a16="http://schemas.microsoft.com/office/drawing/2014/main" id="{93782CEC-AB44-4B70-B91E-49A569DD1FCA}"/>
              </a:ext>
            </a:extLst>
          </p:cNvPr>
          <p:cNvSpPr/>
          <p:nvPr/>
        </p:nvSpPr>
        <p:spPr>
          <a:xfrm>
            <a:off x="8236256" y="920868"/>
            <a:ext cx="3754200" cy="461425"/>
          </a:xfrm>
          <a:prstGeom prst="rect">
            <a:avLst/>
          </a:prstGeom>
        </p:spPr>
        <p:txBody>
          <a:bodyPr wrap="none">
            <a:spAutoFit/>
          </a:bodyPr>
          <a:lstStyle/>
          <a:p>
            <a:pPr defTabSz="1218224">
              <a:defRPr/>
            </a:pPr>
            <a:r>
              <a:rPr lang="en-US" sz="2398" b="1" dirty="0">
                <a:solidFill>
                  <a:srgbClr val="FFC000"/>
                </a:solidFill>
                <a:latin typeface="Buxton Sketch" panose="03080500000500000004" pitchFamily="66" charset="0"/>
              </a:rPr>
              <a:t>Simplified boardroom processes</a:t>
            </a:r>
          </a:p>
        </p:txBody>
      </p:sp>
      <p:sp>
        <p:nvSpPr>
          <p:cNvPr id="6" name="Rectangle 5">
            <a:extLst>
              <a:ext uri="{FF2B5EF4-FFF2-40B4-BE49-F238E27FC236}">
                <a16:creationId xmlns:a16="http://schemas.microsoft.com/office/drawing/2014/main" id="{08BF85F8-D795-4FF9-84DC-0E9AFFCB71F7}"/>
              </a:ext>
            </a:extLst>
          </p:cNvPr>
          <p:cNvSpPr/>
          <p:nvPr/>
        </p:nvSpPr>
        <p:spPr>
          <a:xfrm>
            <a:off x="67343" y="4718709"/>
            <a:ext cx="3797575" cy="1568842"/>
          </a:xfrm>
          <a:prstGeom prst="rect">
            <a:avLst/>
          </a:prstGeom>
        </p:spPr>
        <p:txBody>
          <a:bodyPr wrap="square">
            <a:spAutoFit/>
          </a:bodyPr>
          <a:lstStyle/>
          <a:p>
            <a:pPr marL="342685" indent="-342685" defTabSz="1218224">
              <a:buFont typeface="Arial" panose="020B0604020202020204" pitchFamily="34" charset="0"/>
              <a:buChar char="•"/>
              <a:defRPr/>
            </a:pPr>
            <a:r>
              <a:rPr lang="en-US" sz="1600" dirty="0">
                <a:solidFill>
                  <a:prstClr val="black"/>
                </a:solidFill>
                <a:latin typeface="Calibri"/>
              </a:rPr>
              <a:t>Get a complete picture of the company situation in real-time</a:t>
            </a:r>
          </a:p>
          <a:p>
            <a:pPr marL="342685" indent="-342685" defTabSz="1218224">
              <a:buFont typeface="Arial" panose="020B0604020202020204" pitchFamily="34" charset="0"/>
              <a:buChar char="•"/>
              <a:defRPr/>
            </a:pPr>
            <a:r>
              <a:rPr lang="en-US" sz="1600" dirty="0">
                <a:solidFill>
                  <a:prstClr val="black"/>
                </a:solidFill>
                <a:latin typeface="Calibri"/>
              </a:rPr>
              <a:t>Visualize in-context insights to maximize impact on the audience</a:t>
            </a:r>
          </a:p>
          <a:p>
            <a:pPr marL="342685" indent="-342685" defTabSz="1218224">
              <a:buFont typeface="Arial" panose="020B0604020202020204" pitchFamily="34" charset="0"/>
              <a:buChar char="•"/>
              <a:defRPr/>
            </a:pPr>
            <a:r>
              <a:rPr lang="en-US" sz="1600" dirty="0">
                <a:solidFill>
                  <a:prstClr val="black"/>
                </a:solidFill>
                <a:latin typeface="Calibri"/>
              </a:rPr>
              <a:t>Align executive decisions on one source of truth across business areas</a:t>
            </a:r>
          </a:p>
        </p:txBody>
      </p:sp>
      <p:sp>
        <p:nvSpPr>
          <p:cNvPr id="12" name="Rectangle 11">
            <a:extLst>
              <a:ext uri="{FF2B5EF4-FFF2-40B4-BE49-F238E27FC236}">
                <a16:creationId xmlns:a16="http://schemas.microsoft.com/office/drawing/2014/main" id="{F1C7B443-7D0E-43C0-A022-A5E61CD44F04}"/>
              </a:ext>
            </a:extLst>
          </p:cNvPr>
          <p:cNvSpPr/>
          <p:nvPr/>
        </p:nvSpPr>
        <p:spPr>
          <a:xfrm>
            <a:off x="4175627" y="4713167"/>
            <a:ext cx="3797575" cy="2061566"/>
          </a:xfrm>
          <a:prstGeom prst="rect">
            <a:avLst/>
          </a:prstGeom>
        </p:spPr>
        <p:txBody>
          <a:bodyPr wrap="square">
            <a:spAutoFit/>
          </a:bodyPr>
          <a:lstStyle/>
          <a:p>
            <a:pPr marL="342685" indent="-342685" defTabSz="1218224">
              <a:buFont typeface="Arial" panose="020B0604020202020204" pitchFamily="34" charset="0"/>
              <a:buChar char="•"/>
              <a:defRPr/>
            </a:pPr>
            <a:r>
              <a:rPr lang="en-US" sz="1600" dirty="0">
                <a:solidFill>
                  <a:prstClr val="black"/>
                </a:solidFill>
                <a:latin typeface="Calibri"/>
              </a:rPr>
              <a:t>Answer ad-hoc questions on-the-fly to better understand the business performance</a:t>
            </a:r>
          </a:p>
          <a:p>
            <a:pPr marL="342685" indent="-342685" defTabSz="1218224">
              <a:buFont typeface="Arial" panose="020B0604020202020204" pitchFamily="34" charset="0"/>
              <a:buChar char="•"/>
              <a:defRPr/>
            </a:pPr>
            <a:r>
              <a:rPr lang="en-US" sz="1600" dirty="0">
                <a:solidFill>
                  <a:prstClr val="black"/>
                </a:solidFill>
                <a:latin typeface="Calibri"/>
              </a:rPr>
              <a:t>Analyze root causes to identify business risks and opportunities in real-time</a:t>
            </a:r>
          </a:p>
          <a:p>
            <a:pPr marL="342685" indent="-342685" defTabSz="1218224">
              <a:buFont typeface="Arial" panose="020B0604020202020204" pitchFamily="34" charset="0"/>
              <a:buChar char="•"/>
              <a:defRPr/>
            </a:pPr>
            <a:r>
              <a:rPr lang="en-US" sz="1600" dirty="0">
                <a:solidFill>
                  <a:prstClr val="black"/>
                </a:solidFill>
                <a:latin typeface="Calibri"/>
              </a:rPr>
              <a:t>Simulate impact of potential decisions to financials and operations</a:t>
            </a:r>
          </a:p>
        </p:txBody>
      </p:sp>
      <p:sp>
        <p:nvSpPr>
          <p:cNvPr id="13" name="Rectangle 12">
            <a:extLst>
              <a:ext uri="{FF2B5EF4-FFF2-40B4-BE49-F238E27FC236}">
                <a16:creationId xmlns:a16="http://schemas.microsoft.com/office/drawing/2014/main" id="{D06267D7-1B83-4973-A790-8AF662BF8E45}"/>
              </a:ext>
            </a:extLst>
          </p:cNvPr>
          <p:cNvSpPr/>
          <p:nvPr/>
        </p:nvSpPr>
        <p:spPr>
          <a:xfrm>
            <a:off x="8365556" y="4713168"/>
            <a:ext cx="3797575" cy="1568842"/>
          </a:xfrm>
          <a:prstGeom prst="rect">
            <a:avLst/>
          </a:prstGeom>
        </p:spPr>
        <p:txBody>
          <a:bodyPr wrap="square">
            <a:spAutoFit/>
          </a:bodyPr>
          <a:lstStyle/>
          <a:p>
            <a:pPr marL="342685" indent="-342685" defTabSz="1218224">
              <a:buFont typeface="Arial" panose="020B0604020202020204" pitchFamily="34" charset="0"/>
              <a:buChar char="•"/>
              <a:defRPr/>
            </a:pPr>
            <a:r>
              <a:rPr lang="en-US" sz="1600" dirty="0">
                <a:solidFill>
                  <a:prstClr val="black"/>
                </a:solidFill>
                <a:latin typeface="Calibri"/>
              </a:rPr>
              <a:t>Transform the boardroom experience for better outcomes</a:t>
            </a:r>
          </a:p>
          <a:p>
            <a:pPr marL="342685" indent="-342685" defTabSz="1218224">
              <a:buFont typeface="Arial" panose="020B0604020202020204" pitchFamily="34" charset="0"/>
              <a:buChar char="•"/>
              <a:defRPr/>
            </a:pPr>
            <a:r>
              <a:rPr lang="en-US" sz="1600" dirty="0">
                <a:solidFill>
                  <a:prstClr val="black"/>
                </a:solidFill>
                <a:latin typeface="Calibri"/>
              </a:rPr>
              <a:t>Reduce boardroom meeting preparation time and effort</a:t>
            </a:r>
          </a:p>
          <a:p>
            <a:pPr marL="342685" indent="-342685" defTabSz="1218224">
              <a:buFont typeface="Arial" panose="020B0604020202020204" pitchFamily="34" charset="0"/>
              <a:buChar char="•"/>
              <a:defRPr/>
            </a:pPr>
            <a:r>
              <a:rPr lang="en-US" sz="1600" dirty="0">
                <a:solidFill>
                  <a:prstClr val="black"/>
                </a:solidFill>
                <a:latin typeface="Calibri"/>
              </a:rPr>
              <a:t>Leverage predefined best practices to accelerate time to value</a:t>
            </a:r>
          </a:p>
        </p:txBody>
      </p:sp>
    </p:spTree>
    <p:extLst>
      <p:ext uri="{BB962C8B-B14F-4D97-AF65-F5344CB8AC3E}">
        <p14:creationId xmlns:p14="http://schemas.microsoft.com/office/powerpoint/2010/main" val="302619334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7093" y="43120"/>
            <a:ext cx="10964230" cy="710711"/>
          </a:xfrm>
        </p:spPr>
        <p:txBody>
          <a:bodyPr>
            <a:noAutofit/>
          </a:bodyPr>
          <a:lstStyle/>
          <a:p>
            <a:r>
              <a:rPr lang="en-IN" dirty="0">
                <a:solidFill>
                  <a:schemeClr val="tx2">
                    <a:lumMod val="60000"/>
                    <a:lumOff val="40000"/>
                  </a:schemeClr>
                </a:solidFill>
                <a:latin typeface="Patua One" pitchFamily="2" charset="0"/>
              </a:rPr>
              <a:t>Benefits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4472" y="6548602"/>
            <a:ext cx="3454584" cy="307617"/>
          </a:xfrm>
          <a:prstGeom prst="rect">
            <a:avLst/>
          </a:prstGeom>
          <a:noFill/>
        </p:spPr>
        <p:txBody>
          <a:bodyPr wrap="square" rtlCol="0">
            <a:spAutoFit/>
          </a:bodyPr>
          <a:lstStyle/>
          <a:p>
            <a:pPr defTabSz="1218224">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2559" y="107742"/>
            <a:ext cx="2333987" cy="762497"/>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4763" y="766092"/>
            <a:ext cx="6476210" cy="0"/>
          </a:xfrm>
          <a:prstGeom prst="line">
            <a:avLst/>
          </a:prstGeom>
        </p:spPr>
        <p:style>
          <a:lnRef idx="2">
            <a:schemeClr val="accent6"/>
          </a:lnRef>
          <a:fillRef idx="0">
            <a:schemeClr val="accent6"/>
          </a:fillRef>
          <a:effectRef idx="1">
            <a:schemeClr val="accent6"/>
          </a:effectRef>
          <a:fontRef idx="minor">
            <a:schemeClr val="tx1"/>
          </a:fontRef>
        </p:style>
      </p:cxnSp>
      <p:pic>
        <p:nvPicPr>
          <p:cNvPr id="8" name="図 2">
            <a:extLst>
              <a:ext uri="{FF2B5EF4-FFF2-40B4-BE49-F238E27FC236}">
                <a16:creationId xmlns:a16="http://schemas.microsoft.com/office/drawing/2014/main" id="{57A51CF4-C9D4-4915-B4C9-C3C31F00FAEB}"/>
              </a:ext>
            </a:extLst>
          </p:cNvPr>
          <p:cNvPicPr>
            <a:picLocks noChangeAspect="1"/>
          </p:cNvPicPr>
          <p:nvPr/>
        </p:nvPicPr>
        <p:blipFill>
          <a:blip r:embed="rId3"/>
          <a:stretch>
            <a:fillRect/>
          </a:stretch>
        </p:blipFill>
        <p:spPr>
          <a:xfrm>
            <a:off x="914127" y="1035934"/>
            <a:ext cx="10631678" cy="2725559"/>
          </a:xfrm>
          <a:prstGeom prst="rect">
            <a:avLst/>
          </a:prstGeom>
        </p:spPr>
      </p:pic>
      <p:sp>
        <p:nvSpPr>
          <p:cNvPr id="9" name="TextBox 8">
            <a:extLst>
              <a:ext uri="{FF2B5EF4-FFF2-40B4-BE49-F238E27FC236}">
                <a16:creationId xmlns:a16="http://schemas.microsoft.com/office/drawing/2014/main" id="{6852FFAF-B72A-4A95-BDFE-000E653BC005}"/>
              </a:ext>
            </a:extLst>
          </p:cNvPr>
          <p:cNvSpPr txBox="1"/>
          <p:nvPr/>
        </p:nvSpPr>
        <p:spPr bwMode="gray">
          <a:xfrm>
            <a:off x="39324" y="4401831"/>
            <a:ext cx="3924690" cy="369140"/>
          </a:xfrm>
          <a:prstGeom prst="rect">
            <a:avLst/>
          </a:prstGeom>
          <a:noFill/>
        </p:spPr>
        <p:txBody>
          <a:bodyPr wrap="square" lIns="0" tIns="0" rIns="0" bIns="0" rtlCol="0">
            <a:spAutoFit/>
          </a:bodyPr>
          <a:lstStyle/>
          <a:p>
            <a:pPr algn="ctr" defTabSz="1218224">
              <a:spcBef>
                <a:spcPts val="451"/>
              </a:spcBef>
              <a:buClr>
                <a:srgbClr val="F0AB00"/>
              </a:buClr>
              <a:buSzPct val="80000"/>
              <a:defRPr/>
            </a:pPr>
            <a:r>
              <a:rPr lang="en-US" sz="2398" b="1" kern="0" dirty="0">
                <a:solidFill>
                  <a:srgbClr val="FFC000"/>
                </a:solidFill>
                <a:latin typeface="Buxton Sketch" panose="03080500000500000004" pitchFamily="66" charset="0"/>
                <a:ea typeface="Arial" charset="0"/>
                <a:cs typeface="Arial" charset="0"/>
              </a:rPr>
              <a:t>Contextual user experiences</a:t>
            </a:r>
          </a:p>
        </p:txBody>
      </p:sp>
      <p:sp>
        <p:nvSpPr>
          <p:cNvPr id="10" name="TextBox 9">
            <a:extLst>
              <a:ext uri="{FF2B5EF4-FFF2-40B4-BE49-F238E27FC236}">
                <a16:creationId xmlns:a16="http://schemas.microsoft.com/office/drawing/2014/main" id="{27800CAA-6D0E-47BA-982F-03A87F388F98}"/>
              </a:ext>
            </a:extLst>
          </p:cNvPr>
          <p:cNvSpPr txBox="1"/>
          <p:nvPr/>
        </p:nvSpPr>
        <p:spPr bwMode="gray">
          <a:xfrm>
            <a:off x="3285799" y="4399245"/>
            <a:ext cx="5056405" cy="369140"/>
          </a:xfrm>
          <a:prstGeom prst="rect">
            <a:avLst/>
          </a:prstGeom>
          <a:noFill/>
        </p:spPr>
        <p:txBody>
          <a:bodyPr wrap="square" lIns="0" tIns="0" rIns="0" bIns="0" rtlCol="0">
            <a:spAutoFit/>
          </a:bodyPr>
          <a:lstStyle/>
          <a:p>
            <a:pPr algn="ctr" defTabSz="1218224">
              <a:spcBef>
                <a:spcPts val="451"/>
              </a:spcBef>
              <a:buClr>
                <a:srgbClr val="F0AB00"/>
              </a:buClr>
              <a:buSzPct val="80000"/>
              <a:defRPr/>
            </a:pPr>
            <a:r>
              <a:rPr lang="en-US" sz="2398" b="1" kern="0" dirty="0">
                <a:solidFill>
                  <a:srgbClr val="FFC000"/>
                </a:solidFill>
                <a:latin typeface="Buxton Sketch" panose="03080500000500000004" pitchFamily="66" charset="0"/>
                <a:ea typeface="Arial" charset="0"/>
                <a:cs typeface="Arial" charset="0"/>
              </a:rPr>
              <a:t>Guided or free structure </a:t>
            </a:r>
          </a:p>
        </p:txBody>
      </p:sp>
      <p:sp>
        <p:nvSpPr>
          <p:cNvPr id="12" name="TextBox 10">
            <a:extLst>
              <a:ext uri="{FF2B5EF4-FFF2-40B4-BE49-F238E27FC236}">
                <a16:creationId xmlns:a16="http://schemas.microsoft.com/office/drawing/2014/main" id="{F37FB556-AB7B-4045-BB0A-690D7BE68D08}"/>
              </a:ext>
            </a:extLst>
          </p:cNvPr>
          <p:cNvSpPr txBox="1"/>
          <p:nvPr/>
        </p:nvSpPr>
        <p:spPr bwMode="gray">
          <a:xfrm>
            <a:off x="8039206" y="4399245"/>
            <a:ext cx="3294489" cy="369140"/>
          </a:xfrm>
          <a:prstGeom prst="rect">
            <a:avLst/>
          </a:prstGeom>
          <a:noFill/>
        </p:spPr>
        <p:txBody>
          <a:bodyPr wrap="square" lIns="0" tIns="0" rIns="0" bIns="0" rtlCol="0">
            <a:spAutoFit/>
          </a:bodyPr>
          <a:lstStyle/>
          <a:p>
            <a:pPr algn="ctr" defTabSz="1218224">
              <a:spcBef>
                <a:spcPts val="451"/>
              </a:spcBef>
              <a:buClr>
                <a:srgbClr val="F0AB00"/>
              </a:buClr>
              <a:buSzPct val="80000"/>
              <a:defRPr/>
            </a:pPr>
            <a:r>
              <a:rPr lang="en-US" sz="2398" b="1" kern="0" dirty="0">
                <a:solidFill>
                  <a:srgbClr val="FFC000"/>
                </a:solidFill>
                <a:latin typeface="Buxton Sketch" panose="03080500000500000004" pitchFamily="66" charset="0"/>
                <a:ea typeface="Arial" charset="0"/>
                <a:cs typeface="Arial" charset="0"/>
              </a:rPr>
              <a:t>Data-driven insights</a:t>
            </a:r>
          </a:p>
        </p:txBody>
      </p:sp>
      <p:sp>
        <p:nvSpPr>
          <p:cNvPr id="13" name="TextBox 11">
            <a:extLst>
              <a:ext uri="{FF2B5EF4-FFF2-40B4-BE49-F238E27FC236}">
                <a16:creationId xmlns:a16="http://schemas.microsoft.com/office/drawing/2014/main" id="{70F36914-B248-4C00-A3E3-38628BC0CCDC}"/>
              </a:ext>
            </a:extLst>
          </p:cNvPr>
          <p:cNvSpPr txBox="1"/>
          <p:nvPr/>
        </p:nvSpPr>
        <p:spPr bwMode="gray">
          <a:xfrm>
            <a:off x="122450" y="4860945"/>
            <a:ext cx="4102318" cy="1368892"/>
          </a:xfrm>
          <a:prstGeom prst="rect">
            <a:avLst/>
          </a:prstGeom>
          <a:noFill/>
        </p:spPr>
        <p:txBody>
          <a:bodyPr wrap="square" lIns="0" tIns="0" rIns="0" bIns="0" rtlCol="0">
            <a:spAutoFit/>
          </a:bodyPr>
          <a:lstStyle/>
          <a:p>
            <a:pPr marL="213951" lvl="1" indent="-213951" defTabSz="1218224">
              <a:spcBef>
                <a:spcPts val="300"/>
              </a:spcBef>
              <a:buClr>
                <a:srgbClr val="F0AB00"/>
              </a:buClr>
              <a:buSzPct val="110000"/>
              <a:buFont typeface="Wingdings" panose="05000000000000000000" pitchFamily="2" charset="2"/>
              <a:buChar char="§"/>
              <a:defRPr/>
            </a:pPr>
            <a:r>
              <a:rPr lang="en-US" sz="1400" dirty="0">
                <a:solidFill>
                  <a:prstClr val="black"/>
                </a:solidFill>
                <a:latin typeface="Arial" charset="0"/>
                <a:ea typeface="Arial" charset="0"/>
                <a:cs typeface="Arial" charset="0"/>
              </a:rPr>
              <a:t>Give executives a complete, real-time view of company situations and KPIs across departments – and foster trust among leaders</a:t>
            </a:r>
          </a:p>
          <a:p>
            <a:pPr marL="213951" lvl="1" indent="-213951" defTabSz="1218224">
              <a:spcBef>
                <a:spcPts val="300"/>
              </a:spcBef>
              <a:buClr>
                <a:srgbClr val="F0AB00"/>
              </a:buClr>
              <a:buSzPct val="110000"/>
              <a:buFont typeface="Wingdings" panose="05000000000000000000" pitchFamily="2" charset="2"/>
              <a:buChar char="§"/>
              <a:defRPr/>
            </a:pPr>
            <a:r>
              <a:rPr lang="en-US" sz="1400" dirty="0">
                <a:solidFill>
                  <a:prstClr val="black"/>
                </a:solidFill>
                <a:latin typeface="Arial" charset="0"/>
                <a:ea typeface="Arial" charset="0"/>
                <a:cs typeface="Arial" charset="0"/>
              </a:rPr>
              <a:t>Align executive decisions on one source of truth across business areas</a:t>
            </a:r>
          </a:p>
          <a:p>
            <a:pPr marL="213951" lvl="1" indent="-213951" defTabSz="1218224">
              <a:spcBef>
                <a:spcPts val="300"/>
              </a:spcBef>
              <a:buClr>
                <a:srgbClr val="F0AB00"/>
              </a:buClr>
              <a:buSzPct val="110000"/>
              <a:buFont typeface="Wingdings" panose="05000000000000000000" pitchFamily="2" charset="2"/>
              <a:buChar char="§"/>
              <a:defRPr/>
            </a:pPr>
            <a:r>
              <a:rPr lang="en-US" sz="1400" dirty="0">
                <a:solidFill>
                  <a:prstClr val="black"/>
                </a:solidFill>
                <a:latin typeface="Arial" charset="0"/>
                <a:ea typeface="Arial" charset="0"/>
                <a:cs typeface="Arial" charset="0"/>
              </a:rPr>
              <a:t>Embedded and personalized to each individual</a:t>
            </a:r>
            <a:endParaRPr lang="en-US" altLang="de-DE" sz="1400" dirty="0">
              <a:solidFill>
                <a:prstClr val="black"/>
              </a:solidFill>
              <a:latin typeface="Arial" charset="0"/>
              <a:ea typeface="Arial" charset="0"/>
              <a:cs typeface="Arial" charset="0"/>
            </a:endParaRPr>
          </a:p>
        </p:txBody>
      </p:sp>
      <p:sp>
        <p:nvSpPr>
          <p:cNvPr id="14" name="TextBox 12">
            <a:extLst>
              <a:ext uri="{FF2B5EF4-FFF2-40B4-BE49-F238E27FC236}">
                <a16:creationId xmlns:a16="http://schemas.microsoft.com/office/drawing/2014/main" id="{4FAD9BD7-AFC7-482D-ACE2-71B246C1618B}"/>
              </a:ext>
            </a:extLst>
          </p:cNvPr>
          <p:cNvSpPr txBox="1"/>
          <p:nvPr/>
        </p:nvSpPr>
        <p:spPr bwMode="gray">
          <a:xfrm>
            <a:off x="4252048" y="4860948"/>
            <a:ext cx="3370849" cy="1330440"/>
          </a:xfrm>
          <a:prstGeom prst="rect">
            <a:avLst/>
          </a:prstGeom>
          <a:noFill/>
        </p:spPr>
        <p:txBody>
          <a:bodyPr wrap="square" lIns="0" tIns="0" rIns="0" bIns="0" rtlCol="0">
            <a:spAutoFit/>
          </a:bodyPr>
          <a:lstStyle/>
          <a:p>
            <a:pPr marL="213951" lvl="1" indent="-213951" defTabSz="1218224">
              <a:spcBef>
                <a:spcPts val="300"/>
              </a:spcBef>
              <a:buClr>
                <a:srgbClr val="F0AB00"/>
              </a:buClr>
              <a:buSzPct val="110000"/>
              <a:buFont typeface="Wingdings" panose="05000000000000000000" pitchFamily="2" charset="2"/>
              <a:buChar char="§"/>
              <a:defRPr/>
            </a:pPr>
            <a:r>
              <a:rPr lang="en-US" sz="1400" dirty="0">
                <a:solidFill>
                  <a:prstClr val="black"/>
                </a:solidFill>
                <a:latin typeface="Arial" charset="0"/>
                <a:ea typeface="Arial" charset="0"/>
                <a:cs typeface="Arial" charset="0"/>
              </a:rPr>
              <a:t>Follow a traditional presentation structure with the ability to break-off, skip, or go back</a:t>
            </a:r>
          </a:p>
          <a:p>
            <a:pPr marL="213951" lvl="1" indent="-213951" defTabSz="1218224">
              <a:spcBef>
                <a:spcPts val="300"/>
              </a:spcBef>
              <a:buClr>
                <a:srgbClr val="F0AB00"/>
              </a:buClr>
              <a:buSzPct val="110000"/>
              <a:buFont typeface="Wingdings" panose="05000000000000000000" pitchFamily="2" charset="2"/>
              <a:buChar char="§"/>
              <a:defRPr/>
            </a:pPr>
            <a:r>
              <a:rPr lang="en-US" sz="1400" dirty="0">
                <a:solidFill>
                  <a:prstClr val="black"/>
                </a:solidFill>
                <a:latin typeface="Arial" charset="0"/>
                <a:ea typeface="Arial" charset="0"/>
                <a:cs typeface="Arial" charset="0"/>
              </a:rPr>
              <a:t>Create a freeform presentation in a new exploratory style to meet your organizational structure</a:t>
            </a:r>
          </a:p>
        </p:txBody>
      </p:sp>
      <p:sp>
        <p:nvSpPr>
          <p:cNvPr id="15" name="TextBox 13">
            <a:extLst>
              <a:ext uri="{FF2B5EF4-FFF2-40B4-BE49-F238E27FC236}">
                <a16:creationId xmlns:a16="http://schemas.microsoft.com/office/drawing/2014/main" id="{1E311A80-080E-40AC-BEBE-CEFBC394689C}"/>
              </a:ext>
            </a:extLst>
          </p:cNvPr>
          <p:cNvSpPr txBox="1"/>
          <p:nvPr/>
        </p:nvSpPr>
        <p:spPr bwMode="gray">
          <a:xfrm>
            <a:off x="7823293" y="4831602"/>
            <a:ext cx="4363947" cy="1838007"/>
          </a:xfrm>
          <a:prstGeom prst="rect">
            <a:avLst/>
          </a:prstGeom>
          <a:noFill/>
        </p:spPr>
        <p:txBody>
          <a:bodyPr wrap="square" lIns="0" tIns="0" rIns="0" bIns="0" rtlCol="0">
            <a:spAutoFit/>
          </a:bodyPr>
          <a:lstStyle/>
          <a:p>
            <a:pPr marL="213951" lvl="1" indent="-213951" defTabSz="1218224">
              <a:spcBef>
                <a:spcPts val="300"/>
              </a:spcBef>
              <a:buClr>
                <a:srgbClr val="F0AB00"/>
              </a:buClr>
              <a:buSzPct val="110000"/>
              <a:buFont typeface="Wingdings" panose="05000000000000000000" pitchFamily="2" charset="2"/>
              <a:buChar char="§"/>
              <a:defRPr/>
            </a:pPr>
            <a:r>
              <a:rPr lang="en-US" sz="1400" dirty="0">
                <a:solidFill>
                  <a:prstClr val="black"/>
                </a:solidFill>
                <a:latin typeface="Arial" charset="0"/>
                <a:ea typeface="Arial" charset="0"/>
                <a:cs typeface="Arial" charset="0"/>
              </a:rPr>
              <a:t>Explore and combine </a:t>
            </a:r>
            <a:r>
              <a:rPr lang="en-US" sz="1400" dirty="0" err="1">
                <a:solidFill>
                  <a:prstClr val="black"/>
                </a:solidFill>
                <a:latin typeface="Arial" charset="0"/>
                <a:ea typeface="Arial" charset="0"/>
                <a:cs typeface="Arial" charset="0"/>
              </a:rPr>
              <a:t>KPIs</a:t>
            </a:r>
            <a:r>
              <a:rPr lang="en-US" sz="1400" dirty="0">
                <a:solidFill>
                  <a:prstClr val="black"/>
                </a:solidFill>
                <a:latin typeface="Arial" charset="0"/>
                <a:ea typeface="Arial" charset="0"/>
                <a:cs typeface="Arial" charset="0"/>
              </a:rPr>
              <a:t>, and use filters to compare trends and spot correlations</a:t>
            </a:r>
          </a:p>
          <a:p>
            <a:pPr marL="213951" lvl="1" indent="-213951" defTabSz="1218224">
              <a:spcBef>
                <a:spcPts val="300"/>
              </a:spcBef>
              <a:buClr>
                <a:srgbClr val="F0AB00"/>
              </a:buClr>
              <a:buSzPct val="110000"/>
              <a:buFont typeface="Wingdings" panose="05000000000000000000" pitchFamily="2" charset="2"/>
              <a:buChar char="§"/>
              <a:defRPr/>
            </a:pPr>
            <a:r>
              <a:rPr lang="en-US" sz="1400" dirty="0">
                <a:solidFill>
                  <a:prstClr val="black"/>
                </a:solidFill>
                <a:latin typeface="Arial" charset="0"/>
                <a:ea typeface="Arial" charset="0"/>
                <a:cs typeface="Arial" charset="0"/>
              </a:rPr>
              <a:t>Simulate impact of potential decisions to financials and operations</a:t>
            </a:r>
          </a:p>
          <a:p>
            <a:pPr marL="213951" lvl="1" indent="-213951" defTabSz="1218224">
              <a:spcBef>
                <a:spcPts val="300"/>
              </a:spcBef>
              <a:buClr>
                <a:srgbClr val="F0AB00"/>
              </a:buClr>
              <a:buSzPct val="110000"/>
              <a:buFont typeface="Wingdings" panose="05000000000000000000" pitchFamily="2" charset="2"/>
              <a:buChar char="§"/>
              <a:defRPr/>
            </a:pPr>
            <a:r>
              <a:rPr lang="en-US" sz="1400" dirty="0">
                <a:solidFill>
                  <a:prstClr val="black"/>
                </a:solidFill>
                <a:latin typeface="Arial" charset="0"/>
                <a:ea typeface="Arial" charset="0"/>
                <a:cs typeface="Arial" charset="0"/>
              </a:rPr>
              <a:t>Get a 360-degree view and visualize insights in context across multiple touchscreen displays to maximize impact</a:t>
            </a:r>
          </a:p>
          <a:p>
            <a:pPr marL="213951" lvl="1" indent="-213951" defTabSz="1218224">
              <a:spcBef>
                <a:spcPts val="300"/>
              </a:spcBef>
              <a:buClr>
                <a:srgbClr val="F0AB00"/>
              </a:buClr>
              <a:buSzPct val="110000"/>
              <a:buFont typeface="Wingdings" panose="05000000000000000000" pitchFamily="2" charset="2"/>
              <a:buChar char="§"/>
              <a:defRPr/>
            </a:pPr>
            <a:endParaRPr lang="en-US" sz="1400" dirty="0">
              <a:solidFill>
                <a:prstClr val="black"/>
              </a:solidFill>
              <a:latin typeface="Arial" charset="0"/>
              <a:ea typeface="Arial" charset="0"/>
              <a:cs typeface="Arial" charset="0"/>
            </a:endParaRPr>
          </a:p>
        </p:txBody>
      </p:sp>
    </p:spTree>
    <p:extLst>
      <p:ext uri="{BB962C8B-B14F-4D97-AF65-F5344CB8AC3E}">
        <p14:creationId xmlns:p14="http://schemas.microsoft.com/office/powerpoint/2010/main" val="206410309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Requirement</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5"/>
            <a:ext cx="11886741" cy="2031325"/>
          </a:xfrm>
          <a:prstGeom prst="rect">
            <a:avLst/>
          </a:prstGeom>
          <a:noFill/>
        </p:spPr>
        <p:txBody>
          <a:bodyPr wrap="square" rtlCol="0">
            <a:spAutoFit/>
          </a:bodyPr>
          <a:lstStyle/>
          <a:p>
            <a:r>
              <a:rPr lang="en-US" dirty="0"/>
              <a:t>Plan for a boardroom meeting next month on 15</a:t>
            </a:r>
            <a:r>
              <a:rPr lang="en-US" baseline="30000" dirty="0"/>
              <a:t>th</a:t>
            </a:r>
            <a:r>
              <a:rPr lang="en-US" dirty="0"/>
              <a:t> in Vancouver office with all the business leaders and department heads. As part of this meeting, we will have a predefined agenda</a:t>
            </a:r>
          </a:p>
          <a:p>
            <a:endParaRPr lang="en-US" dirty="0"/>
          </a:p>
          <a:p>
            <a:pPr marL="457200" indent="-457200">
              <a:buAutoNum type="arabicPeriod"/>
            </a:pPr>
            <a:r>
              <a:rPr lang="en-US" dirty="0"/>
              <a:t>10.00 AM CEO will present the board overview at company level – Smith</a:t>
            </a:r>
          </a:p>
          <a:p>
            <a:pPr marL="457200" indent="-457200">
              <a:buAutoNum type="arabicPeriod"/>
            </a:pPr>
            <a:r>
              <a:rPr lang="en-IN" dirty="0"/>
              <a:t>Mike from the sales department will present the sales overview – 10.30 AM</a:t>
            </a:r>
          </a:p>
          <a:p>
            <a:pPr marL="457200" indent="-457200">
              <a:buAutoNum type="arabicPeriod"/>
            </a:pPr>
            <a:r>
              <a:rPr lang="en-IN" dirty="0"/>
              <a:t>Stella from HR department will present the HR Data – 11.00 AM</a:t>
            </a:r>
          </a:p>
          <a:p>
            <a:pPr marL="457200" indent="-457200">
              <a:buAutoNum type="arabicPeriod"/>
            </a:pPr>
            <a:r>
              <a:rPr lang="en-IN" dirty="0"/>
              <a:t>At 11.30, Roger will be presenting travel and expense data to the board members</a:t>
            </a:r>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Tree>
    <p:extLst>
      <p:ext uri="{BB962C8B-B14F-4D97-AF65-F5344CB8AC3E}">
        <p14:creationId xmlns:p14="http://schemas.microsoft.com/office/powerpoint/2010/main" val="397559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008746" y="2441059"/>
            <a:ext cx="6174508" cy="1323439"/>
          </a:xfrm>
          <a:prstGeom prst="rect">
            <a:avLst/>
          </a:prstGeom>
          <a:noFill/>
        </p:spPr>
        <p:txBody>
          <a:bodyPr wrap="square">
            <a:spAutoFit/>
          </a:bodyPr>
          <a:lstStyle/>
          <a:p>
            <a:r>
              <a:rPr lang="en-US" sz="8000" b="1" dirty="0"/>
              <a:t>End of Day 11</a:t>
            </a:r>
          </a:p>
        </p:txBody>
      </p:sp>
    </p:spTree>
    <p:extLst>
      <p:ext uri="{BB962C8B-B14F-4D97-AF65-F5344CB8AC3E}">
        <p14:creationId xmlns:p14="http://schemas.microsoft.com/office/powerpoint/2010/main" val="3867772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a:t>
            </a:r>
            <a:r>
              <a:rPr kumimoji="0" lang="en-US" sz="3600" b="0" i="0" u="none" strike="noStrike" kern="1200" cap="none" spc="-150" normalizeH="0" baseline="0" noProof="0" dirty="0" err="1">
                <a:ln>
                  <a:noFill/>
                </a:ln>
                <a:solidFill>
                  <a:prstClr val="white"/>
                </a:solidFill>
                <a:effectLst/>
                <a:uLnTx/>
                <a:uFillTx/>
                <a:latin typeface="Calibri" panose="020F0502020204030204"/>
                <a:ea typeface="+mn-ea"/>
                <a:cs typeface="+mn-cs"/>
              </a:rPr>
              <a:t>Oberoy</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anubhav.abap@gmail.com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11</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991684"/>
            <a:ext cx="11696243" cy="2400657"/>
          </a:xfrm>
          <a:prstGeom prst="rect">
            <a:avLst/>
          </a:prstGeom>
          <a:noFill/>
        </p:spPr>
        <p:txBody>
          <a:bodyPr wrap="square" rtlCol="0">
            <a:spAutoFit/>
          </a:bodyPr>
          <a:lstStyle/>
          <a:p>
            <a:pPr marL="0" marR="0" indent="0" algn="l" rtl="0" eaLnBrk="1" fontAlgn="auto" latinLnBrk="0" hangingPunct="1">
              <a:spcBef>
                <a:spcPts val="0"/>
              </a:spcBef>
              <a:spcAft>
                <a:spcPts val="0"/>
              </a:spcAft>
            </a:pPr>
            <a:r>
              <a:rPr lang="en-US" sz="1800" b="1" i="0" kern="1200" spc="0" baseline="0" dirty="0">
                <a:ln>
                  <a:noFill/>
                </a:ln>
                <a:solidFill>
                  <a:srgbClr val="000000"/>
                </a:solidFill>
                <a:effectLst/>
                <a:latin typeface="Calibri" panose="020F0502020204030204" pitchFamily="34" charset="0"/>
                <a:ea typeface="+mn-ea"/>
                <a:cs typeface="+mn-cs"/>
              </a:rPr>
              <a:t>Data Actions and Collaboration</a:t>
            </a:r>
            <a:endParaRPr lang="en-US" sz="1600" dirty="0">
              <a:effectLst/>
            </a:endParaRPr>
          </a:p>
          <a:p>
            <a:pPr marL="0" marR="0" indent="0" algn="l" rtl="0" eaLnBrk="1" fontAlgn="auto"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	- Scripted Data action scenario</a:t>
            </a:r>
            <a:endParaRPr lang="en-US" sz="1600" dirty="0">
              <a:effectLst/>
            </a:endParaRPr>
          </a:p>
          <a:p>
            <a:pPr marL="0" marR="0" indent="0" algn="l" rtl="0" eaLnBrk="1" fontAlgn="auto" latinLnBrk="0" hangingPunct="1">
              <a:spcBef>
                <a:spcPts val="0"/>
              </a:spcBef>
              <a:spcAft>
                <a:spcPts val="0"/>
              </a:spcAft>
            </a:pPr>
            <a:r>
              <a:rPr lang="en-US" sz="1800" i="0" kern="1200" spc="0" baseline="0" dirty="0">
                <a:ln>
                  <a:noFill/>
                </a:ln>
                <a:solidFill>
                  <a:srgbClr val="000000"/>
                </a:solidFill>
                <a:effectLst/>
                <a:latin typeface="Calibri" panose="020F0502020204030204" pitchFamily="34" charset="0"/>
                <a:ea typeface="+mn-ea"/>
                <a:cs typeface="+mn-cs"/>
              </a:rPr>
              <a:t>	- Collaboration</a:t>
            </a:r>
            <a:endParaRPr lang="en-US" sz="16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a:solidFill>
                <a:prstClr val="black"/>
              </a:solidFill>
              <a:latin typeface="Calibri" panose="020F0502020204030204"/>
            </a:endParaRPr>
          </a:p>
          <a:p>
            <a:pPr marL="0" marR="0" indent="0" algn="l" rtl="0" eaLnBrk="1" fontAlgn="auto" latinLnBrk="0" hangingPunct="1">
              <a:spcBef>
                <a:spcPts val="0"/>
              </a:spcBef>
              <a:spcAft>
                <a:spcPts val="0"/>
              </a:spcAft>
            </a:pPr>
            <a:r>
              <a:rPr lang="en-US" sz="1600" b="1" i="0" kern="1200" spc="0" baseline="0" dirty="0">
                <a:ln>
                  <a:noFill/>
                </a:ln>
                <a:solidFill>
                  <a:srgbClr val="000000"/>
                </a:solidFill>
                <a:effectLst/>
                <a:latin typeface="Calibri" panose="020F0502020204030204" pitchFamily="34" charset="0"/>
                <a:ea typeface="+mn-ea"/>
                <a:cs typeface="+mn-cs"/>
              </a:rPr>
              <a:t>Digital Boardroom</a:t>
            </a:r>
            <a:endParaRPr lang="en-US" sz="14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sz="2000" dirty="0">
                <a:solidFill>
                  <a:schemeClr val="tx2">
                    <a:lumMod val="60000"/>
                    <a:lumOff val="40000"/>
                  </a:schemeClr>
                </a:solidFill>
                <a:latin typeface="Patua One" pitchFamily="2" charset="0"/>
              </a:rPr>
              <a:t>Requirement 2: </a:t>
            </a:r>
            <a:r>
              <a:rPr lang="en-US" sz="2000" dirty="0">
                <a:solidFill>
                  <a:schemeClr val="tx2">
                    <a:lumMod val="60000"/>
                    <a:lumOff val="40000"/>
                  </a:schemeClr>
                </a:solidFill>
                <a:latin typeface="Patua One" pitchFamily="2" charset="0"/>
              </a:rPr>
              <a:t>Auto calculate headcounts based on Scripting based actions</a:t>
            </a:r>
            <a:endParaRPr lang="en-IN" sz="2000"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4524315"/>
          </a:xfrm>
          <a:prstGeom prst="rect">
            <a:avLst/>
          </a:prstGeom>
          <a:noFill/>
        </p:spPr>
        <p:txBody>
          <a:bodyPr wrap="square" rtlCol="0">
            <a:spAutoFit/>
          </a:bodyPr>
          <a:lstStyle/>
          <a:p>
            <a:pPr algn="l"/>
            <a:r>
              <a:rPr lang="en-US" sz="1800" b="0" i="0" u="none" strike="noStrike" baseline="0" dirty="0">
                <a:latin typeface="CIDFont+F6"/>
              </a:rPr>
              <a:t>Finally, we would like to calculate the headcounts based on Hires and Terminations. For calculation, we have to set the opening balance to the ending balance of previous period and Add new hires and subtract the terminations to calculate the final balance. These set of actions needs to be repeated for entire duration on MoM basis.</a:t>
            </a:r>
          </a:p>
          <a:p>
            <a:pPr algn="l"/>
            <a:r>
              <a:rPr lang="en-US" sz="1800" b="0" i="0" u="none" strike="noStrike" baseline="0" dirty="0">
                <a:latin typeface="CIDFont+F6"/>
              </a:rPr>
              <a:t>This is performed using the scripting-based actions, for the ease of writing Anubhav will also show Visual way of writing the script.</a:t>
            </a:r>
          </a:p>
          <a:p>
            <a:pPr algn="l"/>
            <a:endParaRPr lang="en-US" dirty="0">
              <a:latin typeface="CIDFont+F6"/>
            </a:endParaRPr>
          </a:p>
          <a:p>
            <a:pPr algn="l"/>
            <a:r>
              <a:rPr lang="en-US" sz="1800" b="0" i="0" u="none" strike="noStrike" baseline="0" dirty="0">
                <a:latin typeface="CIDFont+F2"/>
              </a:rPr>
              <a:t>CONFIG.TIME_HIERARCHY = CALENDARYEAR</a:t>
            </a:r>
          </a:p>
          <a:p>
            <a:pPr algn="l"/>
            <a:r>
              <a:rPr lang="en-US" sz="1800" b="0" i="0" u="none" strike="noStrike" baseline="0" dirty="0">
                <a:latin typeface="CIDFont+F2"/>
              </a:rPr>
              <a:t>CONFIG.FLIPPING_SIGN_ACCORDING_ACCTYPE = OFF</a:t>
            </a:r>
          </a:p>
          <a:p>
            <a:pPr algn="l"/>
            <a:r>
              <a:rPr lang="en-US" sz="1800" b="0" i="0" u="none" strike="noStrike" baseline="0" dirty="0">
                <a:latin typeface="CIDFont+F2"/>
              </a:rPr>
              <a:t>CONFIG.GENERATE_UNBOOKED_DATA = OFF</a:t>
            </a:r>
          </a:p>
          <a:p>
            <a:pPr algn="l"/>
            <a:r>
              <a:rPr lang="en-US" sz="1800" b="0" i="0" u="none" strike="noStrike" baseline="0" dirty="0">
                <a:latin typeface="CIDFont+F2"/>
              </a:rPr>
              <a:t>MEMBERSET [d/Date] = (BASEMEMBER([d/Date].[h/YQM], "2018"))</a:t>
            </a:r>
          </a:p>
          <a:p>
            <a:pPr algn="l"/>
            <a:r>
              <a:rPr lang="en-US" sz="1800" b="0" i="0" u="none" strike="noStrike" baseline="0" dirty="0">
                <a:latin typeface="CIDFont+F2"/>
              </a:rPr>
              <a:t>FOREACH [d/Date]</a:t>
            </a:r>
          </a:p>
          <a:p>
            <a:pPr algn="l"/>
            <a:r>
              <a:rPr lang="en-US" sz="1800" b="0" i="0" u="none" strike="noStrike" baseline="0" dirty="0">
                <a:latin typeface="CIDFont+F2"/>
              </a:rPr>
              <a:t>DATA([d/MOMENT] = "OPENING") = RESULTLOOKUP([d/MOMENT] = "CLOSING", [d/Date] =</a:t>
            </a:r>
          </a:p>
          <a:p>
            <a:pPr algn="l"/>
            <a:r>
              <a:rPr lang="en-US" sz="1800" b="0" i="0" u="none" strike="noStrike" baseline="0" dirty="0">
                <a:latin typeface="CIDFont+F2"/>
              </a:rPr>
              <a:t>Previous(1))</a:t>
            </a:r>
          </a:p>
          <a:p>
            <a:pPr algn="l"/>
            <a:r>
              <a:rPr lang="en-US" sz="1800" b="0" i="0" u="none" strike="noStrike" baseline="0" dirty="0">
                <a:latin typeface="CIDFont+F2"/>
              </a:rPr>
              <a:t>DATA([d/MOMENT] = "CLOSING") = RESULTLOOKUP([d/MOMENT] = "OPENING") +</a:t>
            </a:r>
          </a:p>
          <a:p>
            <a:pPr algn="l"/>
            <a:r>
              <a:rPr lang="en-US" sz="1800" b="0" i="0" u="none" strike="noStrike" baseline="0" dirty="0">
                <a:latin typeface="CIDFont+F2"/>
              </a:rPr>
              <a:t>RESULTLOOKUP([d/MOMENT] = "HIRES") - RESULTLOOKUP([d/MOMENT] = "TERMINATIONS")</a:t>
            </a:r>
          </a:p>
          <a:p>
            <a:pPr algn="l"/>
            <a:r>
              <a:rPr lang="en-US" sz="1800" b="0" i="0" u="none" strike="noStrike" baseline="0" dirty="0">
                <a:latin typeface="CIDFont+F2"/>
              </a:rPr>
              <a:t>ENDFOR</a:t>
            </a:r>
            <a:endParaRPr lang="en-US" sz="2800" dirty="0"/>
          </a:p>
        </p:txBody>
      </p:sp>
    </p:spTree>
    <p:extLst>
      <p:ext uri="{BB962C8B-B14F-4D97-AF65-F5344CB8AC3E}">
        <p14:creationId xmlns:p14="http://schemas.microsoft.com/office/powerpoint/2010/main" val="102602936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Collaboration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9" name="Rectangle 8">
            <a:extLst>
              <a:ext uri="{FF2B5EF4-FFF2-40B4-BE49-F238E27FC236}">
                <a16:creationId xmlns:a16="http://schemas.microsoft.com/office/drawing/2014/main" id="{7E251B72-970D-46C6-A00D-FED11657F831}"/>
              </a:ext>
            </a:extLst>
          </p:cNvPr>
          <p:cNvSpPr/>
          <p:nvPr/>
        </p:nvSpPr>
        <p:spPr>
          <a:xfrm>
            <a:off x="4470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Calendar</a:t>
            </a:r>
          </a:p>
        </p:txBody>
      </p:sp>
      <p:sp>
        <p:nvSpPr>
          <p:cNvPr id="20" name="Rectangle 19">
            <a:extLst>
              <a:ext uri="{FF2B5EF4-FFF2-40B4-BE49-F238E27FC236}">
                <a16:creationId xmlns:a16="http://schemas.microsoft.com/office/drawing/2014/main" id="{F22D1F23-96E5-4340-9D27-8D79841B3216}"/>
              </a:ext>
            </a:extLst>
          </p:cNvPr>
          <p:cNvSpPr/>
          <p:nvPr/>
        </p:nvSpPr>
        <p:spPr>
          <a:xfrm>
            <a:off x="46634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Comments</a:t>
            </a:r>
          </a:p>
        </p:txBody>
      </p:sp>
      <p:sp>
        <p:nvSpPr>
          <p:cNvPr id="22" name="Rectangle 21">
            <a:extLst>
              <a:ext uri="{FF2B5EF4-FFF2-40B4-BE49-F238E27FC236}">
                <a16:creationId xmlns:a16="http://schemas.microsoft.com/office/drawing/2014/main" id="{B39AB538-B967-46D8-9FCD-10A0F89BAD6B}"/>
              </a:ext>
            </a:extLst>
          </p:cNvPr>
          <p:cNvSpPr/>
          <p:nvPr/>
        </p:nvSpPr>
        <p:spPr>
          <a:xfrm>
            <a:off x="88798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Share</a:t>
            </a:r>
          </a:p>
        </p:txBody>
      </p:sp>
    </p:spTree>
    <p:extLst>
      <p:ext uri="{BB962C8B-B14F-4D97-AF65-F5344CB8AC3E}">
        <p14:creationId xmlns:p14="http://schemas.microsoft.com/office/powerpoint/2010/main" val="152988510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are all the challenges for CEO of a co?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847DEAF-8A4B-4421-83CD-0ED0A6B413D8}"/>
              </a:ext>
            </a:extLst>
          </p:cNvPr>
          <p:cNvSpPr txBox="1"/>
          <p:nvPr/>
        </p:nvSpPr>
        <p:spPr>
          <a:xfrm>
            <a:off x="152400" y="1066800"/>
            <a:ext cx="10591800" cy="2677656"/>
          </a:xfrm>
          <a:prstGeom prst="rect">
            <a:avLst/>
          </a:prstGeom>
          <a:noFill/>
        </p:spPr>
        <p:txBody>
          <a:bodyPr wrap="square" rtlCol="0">
            <a:spAutoFit/>
          </a:bodyPr>
          <a:lstStyle/>
          <a:p>
            <a:pPr marL="342900" indent="-342900" defTabSz="1218987">
              <a:buFont typeface="Arial" panose="020B0604020202020204" pitchFamily="34" charset="0"/>
              <a:buChar char="•"/>
            </a:pPr>
            <a:r>
              <a:rPr lang="en-US" sz="2400" dirty="0">
                <a:solidFill>
                  <a:prstClr val="black"/>
                </a:solidFill>
                <a:latin typeface="Calibri"/>
              </a:rPr>
              <a:t>Insight with a simple click</a:t>
            </a:r>
          </a:p>
          <a:p>
            <a:pPr marL="342900" indent="-342900" defTabSz="1218987">
              <a:buFont typeface="Arial" panose="020B0604020202020204" pitchFamily="34" charset="0"/>
              <a:buChar char="•"/>
            </a:pPr>
            <a:r>
              <a:rPr lang="en-US" sz="2400" dirty="0">
                <a:solidFill>
                  <a:prstClr val="black"/>
                </a:solidFill>
                <a:latin typeface="Calibri"/>
              </a:rPr>
              <a:t>Taking decisions</a:t>
            </a:r>
          </a:p>
          <a:p>
            <a:pPr marL="342900" indent="-342900" defTabSz="1218987">
              <a:buFont typeface="Arial" panose="020B0604020202020204" pitchFamily="34" charset="0"/>
              <a:buChar char="•"/>
            </a:pPr>
            <a:r>
              <a:rPr lang="en-US" sz="2400" dirty="0">
                <a:solidFill>
                  <a:prstClr val="black"/>
                </a:solidFill>
                <a:latin typeface="Calibri"/>
              </a:rPr>
              <a:t>Planning for future</a:t>
            </a:r>
          </a:p>
          <a:p>
            <a:pPr marL="342900" indent="-342900" defTabSz="1218987">
              <a:buFont typeface="Arial" panose="020B0604020202020204" pitchFamily="34" charset="0"/>
              <a:buChar char="•"/>
            </a:pPr>
            <a:r>
              <a:rPr lang="en-US" sz="2400" dirty="0">
                <a:solidFill>
                  <a:prstClr val="black"/>
                </a:solidFill>
                <a:latin typeface="Calibri"/>
              </a:rPr>
              <a:t>Real-time information</a:t>
            </a:r>
          </a:p>
          <a:p>
            <a:pPr marL="342900" indent="-342900" defTabSz="1218987">
              <a:buFont typeface="Arial" panose="020B0604020202020204" pitchFamily="34" charset="0"/>
              <a:buChar char="•"/>
            </a:pPr>
            <a:r>
              <a:rPr lang="en-US" sz="2400" dirty="0">
                <a:solidFill>
                  <a:prstClr val="black"/>
                </a:solidFill>
                <a:latin typeface="Calibri"/>
              </a:rPr>
              <a:t>Resource management</a:t>
            </a:r>
          </a:p>
          <a:p>
            <a:pPr marL="342900" indent="-342900" defTabSz="1218987">
              <a:buFont typeface="Arial" panose="020B0604020202020204" pitchFamily="34" charset="0"/>
              <a:buChar char="•"/>
            </a:pPr>
            <a:r>
              <a:rPr lang="en-US" sz="2400" dirty="0">
                <a:solidFill>
                  <a:prstClr val="black"/>
                </a:solidFill>
                <a:latin typeface="Calibri"/>
              </a:rPr>
              <a:t>Different perspective at same time</a:t>
            </a:r>
          </a:p>
          <a:p>
            <a:pPr marL="342900" indent="-342900" defTabSz="1218987">
              <a:buFont typeface="Arial" panose="020B0604020202020204" pitchFamily="34" charset="0"/>
              <a:buChar char="•"/>
            </a:pPr>
            <a:endParaRPr lang="en-US" sz="2400" dirty="0">
              <a:solidFill>
                <a:prstClr val="black"/>
              </a:solidFill>
              <a:latin typeface="Calibri"/>
            </a:endParaRPr>
          </a:p>
        </p:txBody>
      </p:sp>
      <p:sp>
        <p:nvSpPr>
          <p:cNvPr id="3" name="Rectangle 2">
            <a:extLst>
              <a:ext uri="{FF2B5EF4-FFF2-40B4-BE49-F238E27FC236}">
                <a16:creationId xmlns:a16="http://schemas.microsoft.com/office/drawing/2014/main" id="{99A06142-CBDC-4EBC-8E0F-48A3D3D89F65}"/>
              </a:ext>
            </a:extLst>
          </p:cNvPr>
          <p:cNvSpPr/>
          <p:nvPr/>
        </p:nvSpPr>
        <p:spPr>
          <a:xfrm>
            <a:off x="5943600" y="1721897"/>
            <a:ext cx="2819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Transparency</a:t>
            </a:r>
          </a:p>
        </p:txBody>
      </p:sp>
      <p:sp>
        <p:nvSpPr>
          <p:cNvPr id="4" name="Rectangle 3">
            <a:extLst>
              <a:ext uri="{FF2B5EF4-FFF2-40B4-BE49-F238E27FC236}">
                <a16:creationId xmlns:a16="http://schemas.microsoft.com/office/drawing/2014/main" id="{C3222E68-3C14-4AB8-80B7-C813982D63BC}"/>
              </a:ext>
            </a:extLst>
          </p:cNvPr>
          <p:cNvSpPr/>
          <p:nvPr/>
        </p:nvSpPr>
        <p:spPr>
          <a:xfrm>
            <a:off x="838200" y="3581400"/>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Fin</a:t>
            </a:r>
          </a:p>
          <a:p>
            <a:pPr algn="ctr" defTabSz="1218987"/>
            <a:r>
              <a:rPr lang="en-US" sz="2400" dirty="0">
                <a:solidFill>
                  <a:prstClr val="white"/>
                </a:solidFill>
                <a:latin typeface="Calibri"/>
              </a:rPr>
              <a:t>S/4HANA</a:t>
            </a:r>
          </a:p>
        </p:txBody>
      </p:sp>
      <p:sp>
        <p:nvSpPr>
          <p:cNvPr id="5" name="Rectangle 4">
            <a:extLst>
              <a:ext uri="{FF2B5EF4-FFF2-40B4-BE49-F238E27FC236}">
                <a16:creationId xmlns:a16="http://schemas.microsoft.com/office/drawing/2014/main" id="{51F2106C-664E-4B80-A2A8-0E4FBD23A4F8}"/>
              </a:ext>
            </a:extLst>
          </p:cNvPr>
          <p:cNvSpPr/>
          <p:nvPr/>
        </p:nvSpPr>
        <p:spPr>
          <a:xfrm>
            <a:off x="838200"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Sales</a:t>
            </a:r>
          </a:p>
          <a:p>
            <a:pPr algn="ctr" defTabSz="1218987"/>
            <a:r>
              <a:rPr lang="en-US" sz="2400" dirty="0">
                <a:solidFill>
                  <a:prstClr val="white"/>
                </a:solidFill>
                <a:latin typeface="Calibri"/>
              </a:rPr>
              <a:t>Hybris Sales Cloud</a:t>
            </a:r>
          </a:p>
        </p:txBody>
      </p:sp>
      <p:sp>
        <p:nvSpPr>
          <p:cNvPr id="6" name="Rectangle 5">
            <a:extLst>
              <a:ext uri="{FF2B5EF4-FFF2-40B4-BE49-F238E27FC236}">
                <a16:creationId xmlns:a16="http://schemas.microsoft.com/office/drawing/2014/main" id="{C84C1087-A0F9-4CE8-933B-C32B28845F2E}"/>
              </a:ext>
            </a:extLst>
          </p:cNvPr>
          <p:cNvSpPr/>
          <p:nvPr/>
        </p:nvSpPr>
        <p:spPr>
          <a:xfrm>
            <a:off x="4724400" y="357047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Procure</a:t>
            </a:r>
          </a:p>
          <a:p>
            <a:pPr algn="ctr" defTabSz="1218987"/>
            <a:r>
              <a:rPr lang="en-US" sz="2400" dirty="0">
                <a:solidFill>
                  <a:prstClr val="white"/>
                </a:solidFill>
                <a:latin typeface="Calibri"/>
              </a:rPr>
              <a:t>Ariba</a:t>
            </a:r>
          </a:p>
        </p:txBody>
      </p:sp>
      <p:sp>
        <p:nvSpPr>
          <p:cNvPr id="7" name="Rectangle 6">
            <a:extLst>
              <a:ext uri="{FF2B5EF4-FFF2-40B4-BE49-F238E27FC236}">
                <a16:creationId xmlns:a16="http://schemas.microsoft.com/office/drawing/2014/main" id="{3A114F0B-AE1A-4DE6-8036-F3D84653C361}"/>
              </a:ext>
            </a:extLst>
          </p:cNvPr>
          <p:cNvSpPr/>
          <p:nvPr/>
        </p:nvSpPr>
        <p:spPr>
          <a:xfrm>
            <a:off x="4724400"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Marketing</a:t>
            </a:r>
          </a:p>
          <a:p>
            <a:pPr algn="ctr" defTabSz="1218987"/>
            <a:r>
              <a:rPr lang="en-US" sz="2400" dirty="0">
                <a:solidFill>
                  <a:prstClr val="white"/>
                </a:solidFill>
                <a:latin typeface="Calibri"/>
              </a:rPr>
              <a:t>Sales Force</a:t>
            </a:r>
          </a:p>
        </p:txBody>
      </p:sp>
      <p:sp>
        <p:nvSpPr>
          <p:cNvPr id="8" name="Rectangle 7">
            <a:extLst>
              <a:ext uri="{FF2B5EF4-FFF2-40B4-BE49-F238E27FC236}">
                <a16:creationId xmlns:a16="http://schemas.microsoft.com/office/drawing/2014/main" id="{3720F555-DC7A-4F37-AEC9-2A33D8BD1023}"/>
              </a:ext>
            </a:extLst>
          </p:cNvPr>
          <p:cNvSpPr/>
          <p:nvPr/>
        </p:nvSpPr>
        <p:spPr>
          <a:xfrm>
            <a:off x="8404479" y="357047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HR</a:t>
            </a:r>
          </a:p>
          <a:p>
            <a:pPr algn="ctr" defTabSz="1218987"/>
            <a:r>
              <a:rPr lang="en-US" sz="2400" dirty="0">
                <a:solidFill>
                  <a:prstClr val="white"/>
                </a:solidFill>
                <a:latin typeface="Calibri"/>
              </a:rPr>
              <a:t>SuccessFactors</a:t>
            </a:r>
          </a:p>
        </p:txBody>
      </p:sp>
      <p:sp>
        <p:nvSpPr>
          <p:cNvPr id="10" name="Rectangle 9">
            <a:extLst>
              <a:ext uri="{FF2B5EF4-FFF2-40B4-BE49-F238E27FC236}">
                <a16:creationId xmlns:a16="http://schemas.microsoft.com/office/drawing/2014/main" id="{32AACD0B-0128-4B55-A979-CD8FF65743C8}"/>
              </a:ext>
            </a:extLst>
          </p:cNvPr>
          <p:cNvSpPr/>
          <p:nvPr/>
        </p:nvSpPr>
        <p:spPr>
          <a:xfrm>
            <a:off x="8400256"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Travel</a:t>
            </a:r>
          </a:p>
          <a:p>
            <a:pPr algn="ctr" defTabSz="1218987"/>
            <a:r>
              <a:rPr lang="en-US" sz="2400" dirty="0">
                <a:solidFill>
                  <a:prstClr val="white"/>
                </a:solidFill>
                <a:latin typeface="Calibri"/>
              </a:rPr>
              <a:t>Concur</a:t>
            </a:r>
          </a:p>
        </p:txBody>
      </p:sp>
      <p:cxnSp>
        <p:nvCxnSpPr>
          <p:cNvPr id="16" name="Straight Connector 15">
            <a:extLst>
              <a:ext uri="{FF2B5EF4-FFF2-40B4-BE49-F238E27FC236}">
                <a16:creationId xmlns:a16="http://schemas.microsoft.com/office/drawing/2014/main" id="{25866A6C-2BB0-4999-AC35-5AC5FD33C5D4}"/>
              </a:ext>
            </a:extLst>
          </p:cNvPr>
          <p:cNvCxnSpPr>
            <a:stCxn id="4" idx="3"/>
            <a:endCxn id="6" idx="1"/>
          </p:cNvCxnSpPr>
          <p:nvPr/>
        </p:nvCxnSpPr>
        <p:spPr>
          <a:xfrm flipV="1">
            <a:off x="3581400" y="3989572"/>
            <a:ext cx="1143000" cy="10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5E1801-1AD0-4009-963F-C8CEE98D905B}"/>
              </a:ext>
            </a:extLst>
          </p:cNvPr>
          <p:cNvCxnSpPr>
            <a:stCxn id="4" idx="2"/>
            <a:endCxn id="5" idx="0"/>
          </p:cNvCxnSpPr>
          <p:nvPr/>
        </p:nvCxnSpPr>
        <p:spPr>
          <a:xfrm>
            <a:off x="2209800" y="4419601"/>
            <a:ext cx="0" cy="498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1EB6B-D5BB-41DB-9CFD-846A9D8AE33C}"/>
              </a:ext>
            </a:extLst>
          </p:cNvPr>
          <p:cNvCxnSpPr>
            <a:stCxn id="5" idx="3"/>
            <a:endCxn id="7" idx="1"/>
          </p:cNvCxnSpPr>
          <p:nvPr/>
        </p:nvCxnSpPr>
        <p:spPr>
          <a:xfrm>
            <a:off x="3581400" y="5336931"/>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EF86968-0EEB-47E7-8091-59F0A190FE2A}"/>
              </a:ext>
            </a:extLst>
          </p:cNvPr>
          <p:cNvCxnSpPr>
            <a:stCxn id="6" idx="3"/>
            <a:endCxn id="8" idx="1"/>
          </p:cNvCxnSpPr>
          <p:nvPr/>
        </p:nvCxnSpPr>
        <p:spPr>
          <a:xfrm>
            <a:off x="7467601" y="3989572"/>
            <a:ext cx="9368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D1FA805-333B-4381-90E5-F320239D5FAE}"/>
              </a:ext>
            </a:extLst>
          </p:cNvPr>
          <p:cNvCxnSpPr>
            <a:stCxn id="7" idx="3"/>
            <a:endCxn id="10" idx="1"/>
          </p:cNvCxnSpPr>
          <p:nvPr/>
        </p:nvCxnSpPr>
        <p:spPr>
          <a:xfrm>
            <a:off x="7467600" y="5336931"/>
            <a:ext cx="9326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17371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Collaboration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9" name="Rectangle 8">
            <a:extLst>
              <a:ext uri="{FF2B5EF4-FFF2-40B4-BE49-F238E27FC236}">
                <a16:creationId xmlns:a16="http://schemas.microsoft.com/office/drawing/2014/main" id="{7E251B72-970D-46C6-A00D-FED11657F831}"/>
              </a:ext>
            </a:extLst>
          </p:cNvPr>
          <p:cNvSpPr/>
          <p:nvPr/>
        </p:nvSpPr>
        <p:spPr>
          <a:xfrm>
            <a:off x="4470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Calendar</a:t>
            </a:r>
          </a:p>
        </p:txBody>
      </p:sp>
      <p:sp>
        <p:nvSpPr>
          <p:cNvPr id="20" name="Rectangle 19">
            <a:extLst>
              <a:ext uri="{FF2B5EF4-FFF2-40B4-BE49-F238E27FC236}">
                <a16:creationId xmlns:a16="http://schemas.microsoft.com/office/drawing/2014/main" id="{F22D1F23-96E5-4340-9D27-8D79841B3216}"/>
              </a:ext>
            </a:extLst>
          </p:cNvPr>
          <p:cNvSpPr/>
          <p:nvPr/>
        </p:nvSpPr>
        <p:spPr>
          <a:xfrm>
            <a:off x="46634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Comments</a:t>
            </a:r>
          </a:p>
        </p:txBody>
      </p:sp>
      <p:sp>
        <p:nvSpPr>
          <p:cNvPr id="22" name="Rectangle 21">
            <a:extLst>
              <a:ext uri="{FF2B5EF4-FFF2-40B4-BE49-F238E27FC236}">
                <a16:creationId xmlns:a16="http://schemas.microsoft.com/office/drawing/2014/main" id="{B39AB538-B967-46D8-9FCD-10A0F89BAD6B}"/>
              </a:ext>
            </a:extLst>
          </p:cNvPr>
          <p:cNvSpPr/>
          <p:nvPr/>
        </p:nvSpPr>
        <p:spPr>
          <a:xfrm>
            <a:off x="88798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Share</a:t>
            </a:r>
          </a:p>
        </p:txBody>
      </p:sp>
    </p:spTree>
    <p:extLst>
      <p:ext uri="{BB962C8B-B14F-4D97-AF65-F5344CB8AC3E}">
        <p14:creationId xmlns:p14="http://schemas.microsoft.com/office/powerpoint/2010/main" val="366394233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Collaboration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9" name="Rectangle 8">
            <a:extLst>
              <a:ext uri="{FF2B5EF4-FFF2-40B4-BE49-F238E27FC236}">
                <a16:creationId xmlns:a16="http://schemas.microsoft.com/office/drawing/2014/main" id="{7E251B72-970D-46C6-A00D-FED11657F831}"/>
              </a:ext>
            </a:extLst>
          </p:cNvPr>
          <p:cNvSpPr/>
          <p:nvPr/>
        </p:nvSpPr>
        <p:spPr>
          <a:xfrm>
            <a:off x="4470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Calendar</a:t>
            </a:r>
          </a:p>
        </p:txBody>
      </p:sp>
      <p:sp>
        <p:nvSpPr>
          <p:cNvPr id="20" name="Rectangle 19">
            <a:extLst>
              <a:ext uri="{FF2B5EF4-FFF2-40B4-BE49-F238E27FC236}">
                <a16:creationId xmlns:a16="http://schemas.microsoft.com/office/drawing/2014/main" id="{F22D1F23-96E5-4340-9D27-8D79841B3216}"/>
              </a:ext>
            </a:extLst>
          </p:cNvPr>
          <p:cNvSpPr/>
          <p:nvPr/>
        </p:nvSpPr>
        <p:spPr>
          <a:xfrm>
            <a:off x="46634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Comments</a:t>
            </a:r>
          </a:p>
        </p:txBody>
      </p:sp>
      <p:sp>
        <p:nvSpPr>
          <p:cNvPr id="22" name="Rectangle 21">
            <a:extLst>
              <a:ext uri="{FF2B5EF4-FFF2-40B4-BE49-F238E27FC236}">
                <a16:creationId xmlns:a16="http://schemas.microsoft.com/office/drawing/2014/main" id="{B39AB538-B967-46D8-9FCD-10A0F89BAD6B}"/>
              </a:ext>
            </a:extLst>
          </p:cNvPr>
          <p:cNvSpPr/>
          <p:nvPr/>
        </p:nvSpPr>
        <p:spPr>
          <a:xfrm>
            <a:off x="88798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Share</a:t>
            </a:r>
          </a:p>
        </p:txBody>
      </p:sp>
    </p:spTree>
    <p:extLst>
      <p:ext uri="{BB962C8B-B14F-4D97-AF65-F5344CB8AC3E}">
        <p14:creationId xmlns:p14="http://schemas.microsoft.com/office/powerpoint/2010/main" val="180841119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Digital Boardroom</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Rectangle 5">
            <a:extLst>
              <a:ext uri="{FF2B5EF4-FFF2-40B4-BE49-F238E27FC236}">
                <a16:creationId xmlns:a16="http://schemas.microsoft.com/office/drawing/2014/main" id="{E1824700-C17B-3C6D-3C22-DC74B2F76AF0}"/>
              </a:ext>
            </a:extLst>
          </p:cNvPr>
          <p:cNvSpPr/>
          <p:nvPr/>
        </p:nvSpPr>
        <p:spPr>
          <a:xfrm>
            <a:off x="1127448" y="1268760"/>
            <a:ext cx="30963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Finance</a:t>
            </a:r>
          </a:p>
        </p:txBody>
      </p:sp>
      <p:sp>
        <p:nvSpPr>
          <p:cNvPr id="7" name="Rectangle 6">
            <a:extLst>
              <a:ext uri="{FF2B5EF4-FFF2-40B4-BE49-F238E27FC236}">
                <a16:creationId xmlns:a16="http://schemas.microsoft.com/office/drawing/2014/main" id="{DA88CEDE-5B68-6D5D-A586-5034688F57A1}"/>
              </a:ext>
            </a:extLst>
          </p:cNvPr>
          <p:cNvSpPr/>
          <p:nvPr/>
        </p:nvSpPr>
        <p:spPr>
          <a:xfrm>
            <a:off x="1127448" y="2201737"/>
            <a:ext cx="30963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HR</a:t>
            </a:r>
          </a:p>
        </p:txBody>
      </p:sp>
      <p:sp>
        <p:nvSpPr>
          <p:cNvPr id="8" name="Rectangle 7">
            <a:extLst>
              <a:ext uri="{FF2B5EF4-FFF2-40B4-BE49-F238E27FC236}">
                <a16:creationId xmlns:a16="http://schemas.microsoft.com/office/drawing/2014/main" id="{68088C32-545B-EF8A-40AB-6AD35919BD4A}"/>
              </a:ext>
            </a:extLst>
          </p:cNvPr>
          <p:cNvSpPr/>
          <p:nvPr/>
        </p:nvSpPr>
        <p:spPr>
          <a:xfrm>
            <a:off x="1127448" y="3160856"/>
            <a:ext cx="30963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Marketing</a:t>
            </a:r>
          </a:p>
        </p:txBody>
      </p:sp>
      <p:sp>
        <p:nvSpPr>
          <p:cNvPr id="9" name="Rectangle 8">
            <a:extLst>
              <a:ext uri="{FF2B5EF4-FFF2-40B4-BE49-F238E27FC236}">
                <a16:creationId xmlns:a16="http://schemas.microsoft.com/office/drawing/2014/main" id="{BAD26092-9F9C-B6D1-50CE-F94E97430C39}"/>
              </a:ext>
            </a:extLst>
          </p:cNvPr>
          <p:cNvSpPr/>
          <p:nvPr/>
        </p:nvSpPr>
        <p:spPr>
          <a:xfrm>
            <a:off x="4547828" y="1268760"/>
            <a:ext cx="30963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Sales</a:t>
            </a:r>
          </a:p>
        </p:txBody>
      </p:sp>
      <p:sp>
        <p:nvSpPr>
          <p:cNvPr id="10" name="Rectangle 9">
            <a:extLst>
              <a:ext uri="{FF2B5EF4-FFF2-40B4-BE49-F238E27FC236}">
                <a16:creationId xmlns:a16="http://schemas.microsoft.com/office/drawing/2014/main" id="{F1C3EAF8-E009-80EA-6B6A-B99F1DF8908F}"/>
              </a:ext>
            </a:extLst>
          </p:cNvPr>
          <p:cNvSpPr/>
          <p:nvPr/>
        </p:nvSpPr>
        <p:spPr>
          <a:xfrm>
            <a:off x="4547828" y="2201737"/>
            <a:ext cx="30963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Procurement</a:t>
            </a:r>
          </a:p>
        </p:txBody>
      </p:sp>
      <p:sp>
        <p:nvSpPr>
          <p:cNvPr id="11" name="Rectangle 10">
            <a:extLst>
              <a:ext uri="{FF2B5EF4-FFF2-40B4-BE49-F238E27FC236}">
                <a16:creationId xmlns:a16="http://schemas.microsoft.com/office/drawing/2014/main" id="{05F2B59D-7EC4-0529-E997-0F935E82743A}"/>
              </a:ext>
            </a:extLst>
          </p:cNvPr>
          <p:cNvSpPr/>
          <p:nvPr/>
        </p:nvSpPr>
        <p:spPr>
          <a:xfrm>
            <a:off x="4547828" y="3160856"/>
            <a:ext cx="30963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Travel and Expense</a:t>
            </a:r>
          </a:p>
        </p:txBody>
      </p:sp>
      <p:sp>
        <p:nvSpPr>
          <p:cNvPr id="12" name="TextBox 11">
            <a:extLst>
              <a:ext uri="{FF2B5EF4-FFF2-40B4-BE49-F238E27FC236}">
                <a16:creationId xmlns:a16="http://schemas.microsoft.com/office/drawing/2014/main" id="{6FBB7BC1-21A7-0FF0-D86D-22FB69438BD0}"/>
              </a:ext>
            </a:extLst>
          </p:cNvPr>
          <p:cNvSpPr txBox="1"/>
          <p:nvPr/>
        </p:nvSpPr>
        <p:spPr>
          <a:xfrm>
            <a:off x="191344" y="4149080"/>
            <a:ext cx="11737304" cy="1477328"/>
          </a:xfrm>
          <a:prstGeom prst="rect">
            <a:avLst/>
          </a:prstGeom>
          <a:noFill/>
        </p:spPr>
        <p:txBody>
          <a:bodyPr wrap="square" rtlCol="0">
            <a:spAutoFit/>
          </a:bodyPr>
          <a:lstStyle/>
          <a:p>
            <a:r>
              <a:rPr lang="en-US" dirty="0"/>
              <a:t>Today the biggest challenge for the business leaders in a company is the transparency. Since the company operates with the different departments, sometime this structural problem slows the process, this leads to lack of transparency and delays.</a:t>
            </a:r>
          </a:p>
          <a:p>
            <a:r>
              <a:rPr lang="en-US" dirty="0"/>
              <a:t>SAP brings the digital boardroom to make boardroom presentations which aligns the analytics provided by all the departments together on a large screen boardroom experience. Rather using traditional ppt approach, we can work on LIVE data in boardroom meetings.</a:t>
            </a:r>
          </a:p>
        </p:txBody>
      </p:sp>
    </p:spTree>
    <p:extLst>
      <p:ext uri="{BB962C8B-B14F-4D97-AF65-F5344CB8AC3E}">
        <p14:creationId xmlns:p14="http://schemas.microsoft.com/office/powerpoint/2010/main" val="3311739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E64D4B-12F3-4108-9B45-D0C7C0B89113}"/>
              </a:ext>
            </a:extLst>
          </p:cNvPr>
          <p:cNvSpPr txBox="1"/>
          <p:nvPr/>
        </p:nvSpPr>
        <p:spPr>
          <a:xfrm>
            <a:off x="263352" y="149576"/>
            <a:ext cx="8784976" cy="498598"/>
          </a:xfrm>
          <a:prstGeom prst="rect">
            <a:avLst/>
          </a:prstGeom>
          <a:noFill/>
        </p:spPr>
        <p:txBody>
          <a:bodyPr wrap="square" lIns="0" tIns="0" rIns="0" bIns="0" rtlCol="0" anchor="ctr">
            <a:spAutoFit/>
          </a:bodyPr>
          <a:lstStyle/>
          <a:p>
            <a:pPr>
              <a:lnSpc>
                <a:spcPct val="90000"/>
              </a:lnSpc>
            </a:pPr>
            <a:r>
              <a:rPr lang="en-US" sz="3600" b="1" dirty="0">
                <a:solidFill>
                  <a:schemeClr val="accent1"/>
                </a:solidFill>
                <a:latin typeface="Cooper Black" panose="0208090404030B020404" pitchFamily="18" charset="0"/>
              </a:rPr>
              <a:t>Why Digital Boardroom?</a:t>
            </a:r>
            <a:endParaRPr lang="en-IN" sz="3600" b="1" dirty="0">
              <a:solidFill>
                <a:schemeClr val="accent1"/>
              </a:solidFill>
              <a:latin typeface="Cooper Black" panose="0208090404030B020404" pitchFamily="18" charset="0"/>
            </a:endParaRPr>
          </a:p>
        </p:txBody>
      </p:sp>
      <p:sp>
        <p:nvSpPr>
          <p:cNvPr id="22" name="TextBox 21">
            <a:extLst>
              <a:ext uri="{FF2B5EF4-FFF2-40B4-BE49-F238E27FC236}">
                <a16:creationId xmlns:a16="http://schemas.microsoft.com/office/drawing/2014/main" id="{B06949CA-7578-4FB9-808E-601D4870C246}"/>
              </a:ext>
            </a:extLst>
          </p:cNvPr>
          <p:cNvSpPr txBox="1"/>
          <p:nvPr/>
        </p:nvSpPr>
        <p:spPr>
          <a:xfrm>
            <a:off x="4945239" y="803115"/>
            <a:ext cx="537327" cy="276999"/>
          </a:xfrm>
          <a:prstGeom prst="rect">
            <a:avLst/>
          </a:prstGeom>
          <a:noFill/>
        </p:spPr>
        <p:txBody>
          <a:bodyPr wrap="square" lIns="0" tIns="0" rIns="0" bIns="0" rtlCol="0" anchor="ctr">
            <a:spAutoFit/>
          </a:bodyPr>
          <a:lstStyle/>
          <a:p>
            <a:pPr algn="ctr"/>
            <a:r>
              <a:rPr lang="en-IN" b="1" dirty="0">
                <a:solidFill>
                  <a:schemeClr val="bg1"/>
                </a:solidFill>
              </a:rPr>
              <a:t>01</a:t>
            </a:r>
          </a:p>
        </p:txBody>
      </p:sp>
      <p:sp>
        <p:nvSpPr>
          <p:cNvPr id="27" name="TextBox 26">
            <a:extLst>
              <a:ext uri="{FF2B5EF4-FFF2-40B4-BE49-F238E27FC236}">
                <a16:creationId xmlns:a16="http://schemas.microsoft.com/office/drawing/2014/main" id="{CBDFD23B-6B0F-2909-C1A5-932361236EB9}"/>
              </a:ext>
            </a:extLst>
          </p:cNvPr>
          <p:cNvSpPr txBox="1"/>
          <p:nvPr/>
        </p:nvSpPr>
        <p:spPr>
          <a:xfrm>
            <a:off x="9912425" y="6500306"/>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28" name="TextBox 27">
            <a:extLst>
              <a:ext uri="{FF2B5EF4-FFF2-40B4-BE49-F238E27FC236}">
                <a16:creationId xmlns:a16="http://schemas.microsoft.com/office/drawing/2014/main" id="{3A0F969A-B9C0-8F10-AF37-27E4AF1269FB}"/>
              </a:ext>
            </a:extLst>
          </p:cNvPr>
          <p:cNvSpPr txBox="1"/>
          <p:nvPr/>
        </p:nvSpPr>
        <p:spPr>
          <a:xfrm>
            <a:off x="11335115" y="6505165"/>
            <a:ext cx="404053" cy="276999"/>
          </a:xfrm>
          <a:prstGeom prst="rect">
            <a:avLst/>
          </a:prstGeom>
          <a:noFill/>
        </p:spPr>
        <p:txBody>
          <a:bodyPr wrap="square" rtlCol="0">
            <a:spAutoFit/>
          </a:bodyPr>
          <a:lstStyle/>
          <a:p>
            <a:r>
              <a:rPr lang="en-US" sz="1200" dirty="0">
                <a:solidFill>
                  <a:schemeClr val="accent5">
                    <a:lumMod val="75000"/>
                  </a:schemeClr>
                </a:solidFill>
              </a:rPr>
              <a:t>10</a:t>
            </a:r>
            <a:endParaRPr lang="en-IN" sz="1200" dirty="0">
              <a:solidFill>
                <a:schemeClr val="accent5">
                  <a:lumMod val="75000"/>
                </a:schemeClr>
              </a:solidFill>
            </a:endParaRPr>
          </a:p>
        </p:txBody>
      </p:sp>
      <p:pic>
        <p:nvPicPr>
          <p:cNvPr id="34" name="Picture 33">
            <a:extLst>
              <a:ext uri="{FF2B5EF4-FFF2-40B4-BE49-F238E27FC236}">
                <a16:creationId xmlns:a16="http://schemas.microsoft.com/office/drawing/2014/main" id="{D688B06F-E5B5-3DD5-3ABD-ADB461C1DF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9779" y="100219"/>
            <a:ext cx="568870" cy="561876"/>
          </a:xfrm>
          <a:prstGeom prst="rect">
            <a:avLst/>
          </a:prstGeom>
        </p:spPr>
      </p:pic>
      <p:sp>
        <p:nvSpPr>
          <p:cNvPr id="4" name="TextBox 3">
            <a:extLst>
              <a:ext uri="{FF2B5EF4-FFF2-40B4-BE49-F238E27FC236}">
                <a16:creationId xmlns:a16="http://schemas.microsoft.com/office/drawing/2014/main" id="{7F371109-5E76-1845-AEEC-DE7E24F76D65}"/>
              </a:ext>
            </a:extLst>
          </p:cNvPr>
          <p:cNvSpPr txBox="1"/>
          <p:nvPr/>
        </p:nvSpPr>
        <p:spPr>
          <a:xfrm>
            <a:off x="263352" y="712279"/>
            <a:ext cx="7704857" cy="2031325"/>
          </a:xfrm>
          <a:prstGeom prst="rect">
            <a:avLst/>
          </a:prstGeom>
          <a:noFill/>
        </p:spPr>
        <p:txBody>
          <a:bodyPr wrap="square" rtlCol="0">
            <a:spAutoFit/>
          </a:bodyPr>
          <a:lstStyle/>
          <a:p>
            <a:r>
              <a:rPr lang="en-US" dirty="0">
                <a:latin typeface="+mj-lt"/>
              </a:rPr>
              <a:t>Why Digital Boardrooms?</a:t>
            </a:r>
          </a:p>
          <a:p>
            <a:r>
              <a:rPr lang="en-US" dirty="0">
                <a:latin typeface="+mj-lt"/>
              </a:rPr>
              <a:t>Since our company is using so many solutions , SAP and Non SAP with heterogeneous technologies. As a board member, my challenge is transparency and presentation of this data spread across multiple teams/departments to one common place.</a:t>
            </a:r>
          </a:p>
          <a:p>
            <a:r>
              <a:rPr lang="en-US" dirty="0">
                <a:latin typeface="+mj-lt"/>
              </a:rPr>
              <a:t>We want to holistic view at company level which will align coordination of all the departments.</a:t>
            </a:r>
          </a:p>
        </p:txBody>
      </p:sp>
      <p:sp>
        <p:nvSpPr>
          <p:cNvPr id="2" name="Rectangle 1">
            <a:extLst>
              <a:ext uri="{FF2B5EF4-FFF2-40B4-BE49-F238E27FC236}">
                <a16:creationId xmlns:a16="http://schemas.microsoft.com/office/drawing/2014/main" id="{F8607515-3BAD-8966-CEA7-93A6CC401895}"/>
              </a:ext>
            </a:extLst>
          </p:cNvPr>
          <p:cNvSpPr/>
          <p:nvPr/>
        </p:nvSpPr>
        <p:spPr>
          <a:xfrm>
            <a:off x="8088424" y="944919"/>
            <a:ext cx="180020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Finance</a:t>
            </a:r>
          </a:p>
        </p:txBody>
      </p:sp>
      <p:sp>
        <p:nvSpPr>
          <p:cNvPr id="3" name="Rectangle 2">
            <a:extLst>
              <a:ext uri="{FF2B5EF4-FFF2-40B4-BE49-F238E27FC236}">
                <a16:creationId xmlns:a16="http://schemas.microsoft.com/office/drawing/2014/main" id="{26B5E135-4758-5C0B-6DBE-CF8EE7932C26}"/>
              </a:ext>
            </a:extLst>
          </p:cNvPr>
          <p:cNvSpPr/>
          <p:nvPr/>
        </p:nvSpPr>
        <p:spPr>
          <a:xfrm>
            <a:off x="9938967" y="944919"/>
            <a:ext cx="180020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Travel</a:t>
            </a:r>
          </a:p>
        </p:txBody>
      </p:sp>
      <p:sp>
        <p:nvSpPr>
          <p:cNvPr id="6" name="Rectangle 5">
            <a:extLst>
              <a:ext uri="{FF2B5EF4-FFF2-40B4-BE49-F238E27FC236}">
                <a16:creationId xmlns:a16="http://schemas.microsoft.com/office/drawing/2014/main" id="{CA8C71D1-C0C5-C7C9-3564-99BF73D4F1B6}"/>
              </a:ext>
            </a:extLst>
          </p:cNvPr>
          <p:cNvSpPr/>
          <p:nvPr/>
        </p:nvSpPr>
        <p:spPr>
          <a:xfrm>
            <a:off x="8088424" y="1513079"/>
            <a:ext cx="180020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HR</a:t>
            </a:r>
          </a:p>
        </p:txBody>
      </p:sp>
      <p:sp>
        <p:nvSpPr>
          <p:cNvPr id="7" name="Rectangle 6">
            <a:extLst>
              <a:ext uri="{FF2B5EF4-FFF2-40B4-BE49-F238E27FC236}">
                <a16:creationId xmlns:a16="http://schemas.microsoft.com/office/drawing/2014/main" id="{48F5378C-FC41-A454-10DD-28DF3F1E46AF}"/>
              </a:ext>
            </a:extLst>
          </p:cNvPr>
          <p:cNvSpPr/>
          <p:nvPr/>
        </p:nvSpPr>
        <p:spPr>
          <a:xfrm>
            <a:off x="9938967" y="1513079"/>
            <a:ext cx="180020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Marketing</a:t>
            </a:r>
          </a:p>
        </p:txBody>
      </p:sp>
      <p:sp>
        <p:nvSpPr>
          <p:cNvPr id="8" name="Rectangle 7">
            <a:extLst>
              <a:ext uri="{FF2B5EF4-FFF2-40B4-BE49-F238E27FC236}">
                <a16:creationId xmlns:a16="http://schemas.microsoft.com/office/drawing/2014/main" id="{ED3AF0DE-4B96-4B5C-6F68-D4304743744C}"/>
              </a:ext>
            </a:extLst>
          </p:cNvPr>
          <p:cNvSpPr/>
          <p:nvPr/>
        </p:nvSpPr>
        <p:spPr>
          <a:xfrm>
            <a:off x="8088424" y="2084278"/>
            <a:ext cx="180020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Sales</a:t>
            </a:r>
          </a:p>
        </p:txBody>
      </p:sp>
      <p:sp>
        <p:nvSpPr>
          <p:cNvPr id="9" name="Rectangle 8">
            <a:extLst>
              <a:ext uri="{FF2B5EF4-FFF2-40B4-BE49-F238E27FC236}">
                <a16:creationId xmlns:a16="http://schemas.microsoft.com/office/drawing/2014/main" id="{EF452E1F-5FA8-5E02-DC05-13ACFBD6F534}"/>
              </a:ext>
            </a:extLst>
          </p:cNvPr>
          <p:cNvSpPr/>
          <p:nvPr/>
        </p:nvSpPr>
        <p:spPr>
          <a:xfrm>
            <a:off x="9938967" y="2084278"/>
            <a:ext cx="180020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Suppliers</a:t>
            </a:r>
          </a:p>
        </p:txBody>
      </p:sp>
      <p:sp>
        <p:nvSpPr>
          <p:cNvPr id="10" name="TextBox 9">
            <a:extLst>
              <a:ext uri="{FF2B5EF4-FFF2-40B4-BE49-F238E27FC236}">
                <a16:creationId xmlns:a16="http://schemas.microsoft.com/office/drawing/2014/main" id="{2B7B8523-71CF-87C0-78DD-A7D790360289}"/>
              </a:ext>
            </a:extLst>
          </p:cNvPr>
          <p:cNvSpPr txBox="1"/>
          <p:nvPr/>
        </p:nvSpPr>
        <p:spPr>
          <a:xfrm>
            <a:off x="335361" y="2852937"/>
            <a:ext cx="11403807" cy="2554545"/>
          </a:xfrm>
          <a:prstGeom prst="rect">
            <a:avLst/>
          </a:prstGeom>
          <a:noFill/>
        </p:spPr>
        <p:txBody>
          <a:bodyPr wrap="square" rtlCol="0">
            <a:spAutoFit/>
          </a:bodyPr>
          <a:lstStyle/>
          <a:p>
            <a:r>
              <a:rPr lang="en-US" b="1" dirty="0"/>
              <a:t>What types of boardrooms we can create?</a:t>
            </a:r>
          </a:p>
          <a:p>
            <a:r>
              <a:rPr lang="en-US" sz="2000" dirty="0"/>
              <a:t>The main feature of DB is to bring different stories on a single large screen device (projector, multiple screens). This helps the board members to take informed decisions and hence have a single source of truth across all departments.</a:t>
            </a:r>
          </a:p>
          <a:p>
            <a:pPr marL="457200" indent="-457200">
              <a:buAutoNum type="arabicPeriod"/>
            </a:pPr>
            <a:r>
              <a:rPr lang="en-US" sz="2000" dirty="0"/>
              <a:t>Agenda – used to have a data in flow</a:t>
            </a:r>
          </a:p>
          <a:p>
            <a:pPr marL="342900" indent="-342900">
              <a:buAutoNum type="arabicPeriod"/>
            </a:pPr>
            <a:r>
              <a:rPr lang="en-US" sz="2000" dirty="0"/>
              <a:t>Dashboard – Free flow</a:t>
            </a:r>
          </a:p>
          <a:p>
            <a:endParaRPr lang="en-US" dirty="0"/>
          </a:p>
          <a:p>
            <a:r>
              <a:rPr lang="en-US" dirty="0"/>
              <a:t>*Digital boardroom is only available for productive accounts.</a:t>
            </a:r>
          </a:p>
        </p:txBody>
      </p:sp>
    </p:spTree>
    <p:extLst>
      <p:ext uri="{BB962C8B-B14F-4D97-AF65-F5344CB8AC3E}">
        <p14:creationId xmlns:p14="http://schemas.microsoft.com/office/powerpoint/2010/main" val="2893820847"/>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5286</TotalTime>
  <Words>978</Words>
  <Application>Microsoft Office PowerPoint</Application>
  <PresentationFormat>Widescreen</PresentationFormat>
  <Paragraphs>154</Paragraphs>
  <Slides>15</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Arial Rounded MT Bold</vt:lpstr>
      <vt:lpstr>Buxton Sketch</vt:lpstr>
      <vt:lpstr>Calibri</vt:lpstr>
      <vt:lpstr>Calibri Light</vt:lpstr>
      <vt:lpstr>CIDFont+F2</vt:lpstr>
      <vt:lpstr>CIDFont+F6</vt:lpstr>
      <vt:lpstr>Cooper Black</vt:lpstr>
      <vt:lpstr>Patua One</vt:lpstr>
      <vt:lpstr>Wingdings</vt:lpstr>
      <vt:lpstr>Office Theme</vt:lpstr>
      <vt:lpstr>PowerPoint Presentation</vt:lpstr>
      <vt:lpstr>PowerPoint Presentation</vt:lpstr>
      <vt:lpstr>Requirement 2: Auto calculate headcounts based on Scripting based actions</vt:lpstr>
      <vt:lpstr>Collaboration</vt:lpstr>
      <vt:lpstr>What are all the challenges for CEO of a co?</vt:lpstr>
      <vt:lpstr>Collaboration</vt:lpstr>
      <vt:lpstr>Collaboration</vt:lpstr>
      <vt:lpstr>PowerPoint Presentation</vt:lpstr>
      <vt:lpstr>PowerPoint Presentation</vt:lpstr>
      <vt:lpstr>Digital Boardroom - Benefits</vt:lpstr>
      <vt:lpstr>Benefits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543</cp:revision>
  <dcterms:created xsi:type="dcterms:W3CDTF">2016-07-10T03:33:26Z</dcterms:created>
  <dcterms:modified xsi:type="dcterms:W3CDTF">2023-07-08T12:18:00Z</dcterms:modified>
</cp:coreProperties>
</file>