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463" r:id="rId4"/>
    <p:sldId id="425" r:id="rId5"/>
    <p:sldId id="477" r:id="rId6"/>
    <p:sldId id="426" r:id="rId7"/>
    <p:sldId id="478" r:id="rId8"/>
    <p:sldId id="476" r:id="rId9"/>
    <p:sldId id="427" r:id="rId10"/>
    <p:sldId id="462" r:id="rId11"/>
    <p:sldId id="399" r:id="rId12"/>
    <p:sldId id="4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67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4/Lat-LongDa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github.com/samui5/saccorptraining/blob/master/day%204/India%20State%20Boundary%20Igismap.zi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4/02%20SRS%20Advance%20BI%20-%20Anubhav%20Trainings.pdf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>
                <a:solidFill>
                  <a:schemeClr val="bg1"/>
                </a:solidFill>
              </a:rPr>
              <a:t>Anubhav 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4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updates &amp; Advance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using google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hierarchies and Basic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Update Models using Draft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Concept of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Reference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Conditional Formatting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Geo maps and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Exception Aggregation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Working with GEO 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Point of interest Layer using Direct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shape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data model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Introduction to advance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Updating data in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2B2D0-B24F-4F31-B138-D79CFD59C913}"/>
              </a:ext>
            </a:extLst>
          </p:cNvPr>
          <p:cNvSpPr txBox="1"/>
          <p:nvPr/>
        </p:nvSpPr>
        <p:spPr>
          <a:xfrm>
            <a:off x="228601" y="1066800"/>
            <a:ext cx="11730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we use acquired data model, there is a need to reload(refresh) data on timely manner. Remember any new data which is manually added will be added as draft if not scheduled.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Using Schedule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Direct Refresh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Draft Data Source</a:t>
            </a: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also allows Export jobs, which means we can also bring data out of SAC which is already in a model. It will help in scenarios like when source data is by mistake removed or we want data to move back after transformation by sac to another place.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03DA6-7EFA-435C-9424-1D849E01237E}"/>
              </a:ext>
            </a:extLst>
          </p:cNvPr>
          <p:cNvSpPr txBox="1"/>
          <p:nvPr/>
        </p:nvSpPr>
        <p:spPr>
          <a:xfrm>
            <a:off x="228601" y="5008840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0302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26D31-62C7-498A-B704-04B15AACA549}"/>
              </a:ext>
            </a:extLst>
          </p:cNvPr>
          <p:cNvSpPr txBox="1"/>
          <p:nvPr/>
        </p:nvSpPr>
        <p:spPr>
          <a:xfrm>
            <a:off x="238125" y="447675"/>
            <a:ext cx="115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paying salaries to employees, with SAC by far you saw that we can aggregate the data (SUM, AVG, COUNT).</a:t>
            </a:r>
          </a:p>
          <a:p>
            <a:r>
              <a:rPr lang="en-US" dirty="0"/>
              <a:t>Is it possible to aggregate data by a dimension.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082E74-2330-4F43-9186-79B6DDB3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51805"/>
              </p:ext>
            </p:extLst>
          </p:nvPr>
        </p:nvGraphicFramePr>
        <p:xfrm>
          <a:off x="317500" y="134271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804931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76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7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9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4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9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6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993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B327FC-6B03-4A58-A494-05F5DC91DE29}"/>
              </a:ext>
            </a:extLst>
          </p:cNvPr>
          <p:cNvSpPr txBox="1"/>
          <p:nvPr/>
        </p:nvSpPr>
        <p:spPr>
          <a:xfrm>
            <a:off x="317500" y="4533900"/>
            <a:ext cx="10093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sales = 500+600+900+500+950+150+1000</a:t>
            </a:r>
          </a:p>
          <a:p>
            <a:r>
              <a:rPr lang="en-US" dirty="0"/>
              <a:t>Average sales per country</a:t>
            </a:r>
          </a:p>
          <a:p>
            <a:r>
              <a:rPr lang="en-US" dirty="0"/>
              <a:t>Count of country =  3</a:t>
            </a:r>
          </a:p>
          <a:p>
            <a:r>
              <a:rPr lang="en-US" dirty="0"/>
              <a:t>Total Sales = 4600</a:t>
            </a:r>
          </a:p>
          <a:p>
            <a:r>
              <a:rPr lang="en-US" dirty="0"/>
              <a:t>Average by Country = 4600 / 3 </a:t>
            </a:r>
            <a:r>
              <a:rPr lang="en-US" dirty="0">
                <a:sym typeface="Wingdings" panose="05000000000000000000" pitchFamily="2" charset="2"/>
              </a:rPr>
              <a:t> Exception Aggregation AVG – DIMENSION = Country</a:t>
            </a:r>
          </a:p>
          <a:p>
            <a:r>
              <a:rPr lang="en-US" b="1" i="1" dirty="0">
                <a:sym typeface="Wingdings" panose="05000000000000000000" pitchFamily="2" charset="2"/>
              </a:rPr>
              <a:t>SELECT AVG(salary) FROM </a:t>
            </a:r>
            <a:r>
              <a:rPr lang="en-US" b="1" i="1" dirty="0" err="1">
                <a:sym typeface="Wingdings" panose="05000000000000000000" pitchFamily="2" charset="2"/>
              </a:rPr>
              <a:t>dbtab</a:t>
            </a:r>
            <a:r>
              <a:rPr lang="en-US" b="1" i="1" dirty="0">
                <a:sym typeface="Wingdings" panose="05000000000000000000" pitchFamily="2" charset="2"/>
              </a:rPr>
              <a:t> GROUP BY country</a:t>
            </a:r>
            <a:endParaRPr lang="en-US" b="1" i="1" dirty="0"/>
          </a:p>
          <a:p>
            <a:r>
              <a:rPr lang="en-US" dirty="0"/>
              <a:t>Simple Average = Total / Count = 4600 / 7</a:t>
            </a:r>
          </a:p>
        </p:txBody>
      </p:sp>
    </p:spTree>
    <p:extLst>
      <p:ext uri="{BB962C8B-B14F-4D97-AF65-F5344CB8AC3E}">
        <p14:creationId xmlns:p14="http://schemas.microsoft.com/office/powerpoint/2010/main" val="357750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Point of interest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5F36DD-F600-441C-B874-CB9077882A5A}"/>
              </a:ext>
            </a:extLst>
          </p:cNvPr>
          <p:cNvSpPr txBox="1"/>
          <p:nvPr/>
        </p:nvSpPr>
        <p:spPr>
          <a:xfrm>
            <a:off x="152401" y="990600"/>
            <a:ext cx="11807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 point of interest layer indicates data points on a geo map like schools, hospitals, office locations etc. We can directly enrich our GEO map with either a model coordinates or from POI.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There are 3 ways we can create point of interest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Model based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File Based -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dataset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Dbf and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shp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file based (shape file) –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dataset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https://www.igismap.com/download-india-boundary-shapefile-free-states-boundary-assembly-constituencies-village-boundaries/</a:t>
            </a:r>
          </a:p>
        </p:txBody>
      </p:sp>
    </p:spTree>
    <p:extLst>
      <p:ext uri="{BB962C8B-B14F-4D97-AF65-F5344CB8AC3E}">
        <p14:creationId xmlns:p14="http://schemas.microsoft.com/office/powerpoint/2010/main" val="23174328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5A7-DE24-4EAE-AEE8-ABF4AA6F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758C-34E9-4035-A06C-7355CCDADD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981823"/>
          </a:xfrm>
        </p:spPr>
        <p:txBody>
          <a:bodyPr/>
          <a:lstStyle/>
          <a:p>
            <a:r>
              <a:rPr lang="en-US" dirty="0"/>
              <a:t>Why is that we added the exception aggregation (advance feature) in model, though the same calculation can be directly done in story like we did count, discount?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03820-7F76-493A-B8FA-034E81473DAF}"/>
              </a:ext>
            </a:extLst>
          </p:cNvPr>
          <p:cNvSpPr/>
          <p:nvPr/>
        </p:nvSpPr>
        <p:spPr>
          <a:xfrm>
            <a:off x="1076325" y="2238375"/>
            <a:ext cx="26289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</a:t>
            </a:r>
          </a:p>
          <a:p>
            <a:pPr algn="ctr"/>
            <a:r>
              <a:rPr lang="en-US" dirty="0"/>
              <a:t>Avg Per country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C37DD-BF64-48CC-A69E-BA18278B2689}"/>
              </a:ext>
            </a:extLst>
          </p:cNvPr>
          <p:cNvSpPr/>
          <p:nvPr/>
        </p:nvSpPr>
        <p:spPr>
          <a:xfrm>
            <a:off x="1076325" y="3638550"/>
            <a:ext cx="26289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</a:t>
            </a:r>
          </a:p>
          <a:p>
            <a:pPr algn="ctr"/>
            <a:r>
              <a:rPr lang="en-US" dirty="0"/>
              <a:t>Avg Per country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1A643-0350-4878-85EC-554EE94C56B0}"/>
              </a:ext>
            </a:extLst>
          </p:cNvPr>
          <p:cNvSpPr/>
          <p:nvPr/>
        </p:nvSpPr>
        <p:spPr>
          <a:xfrm>
            <a:off x="1076325" y="5133975"/>
            <a:ext cx="26289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Story</a:t>
            </a:r>
          </a:p>
          <a:p>
            <a:pPr algn="ctr"/>
            <a:r>
              <a:rPr lang="en-US" dirty="0"/>
              <a:t>Avg Per country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7F42D-EE5F-4A54-8334-472F8D310B65}"/>
              </a:ext>
            </a:extLst>
          </p:cNvPr>
          <p:cNvSpPr/>
          <p:nvPr/>
        </p:nvSpPr>
        <p:spPr>
          <a:xfrm>
            <a:off x="7724775" y="3120981"/>
            <a:ext cx="2933700" cy="144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Reusable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25A3AE-39C1-4FC7-9560-63959CD19968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>
            <a:off x="3705225" y="2833688"/>
            <a:ext cx="4019550" cy="1008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27733A5-A4A5-4286-BDF8-E004F1CD73F6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3705225" y="3842500"/>
            <a:ext cx="4152902" cy="1886788"/>
          </a:xfrm>
          <a:prstGeom prst="bentConnector3">
            <a:avLst>
              <a:gd name="adj1" fmla="val 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235329-2EDD-4D2A-9D1D-83D5F973F73E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10800000" flipV="1">
            <a:off x="3705225" y="3842499"/>
            <a:ext cx="4019550" cy="391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17A2609-2AB2-4173-B920-48AA8C046A33}"/>
              </a:ext>
            </a:extLst>
          </p:cNvPr>
          <p:cNvSpPr/>
          <p:nvPr/>
        </p:nvSpPr>
        <p:spPr>
          <a:xfrm>
            <a:off x="10229851" y="3285288"/>
            <a:ext cx="1352550" cy="2389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842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B051-BAA0-46ED-9C8C-30CCC7C9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BI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B540-3CBE-4C28-A8AD-15C3147A22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Advance BI Scenario with variance </a:t>
            </a:r>
            <a:r>
              <a:rPr lang="en-US" dirty="0">
                <a:hlinkClick r:id="rId2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Exception Aggregation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F3CF02-2FBA-46B2-ABF5-48E8D5644BED}"/>
              </a:ext>
            </a:extLst>
          </p:cNvPr>
          <p:cNvSpPr txBox="1"/>
          <p:nvPr/>
        </p:nvSpPr>
        <p:spPr>
          <a:xfrm>
            <a:off x="152401" y="990601"/>
            <a:ext cx="11807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want to aggregate data based on a dimension, we can use exception aggregation.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SELECT AVG(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orderamount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 FROM orders GROUP BY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2000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No. Customers = 5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2000 / 5 = 400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No Country = 20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2000 / 20 = 100</a:t>
            </a:r>
          </a:p>
        </p:txBody>
      </p:sp>
    </p:spTree>
    <p:extLst>
      <p:ext uri="{BB962C8B-B14F-4D97-AF65-F5344CB8AC3E}">
        <p14:creationId xmlns:p14="http://schemas.microsoft.com/office/powerpoint/2010/main" val="2661776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4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526</Words>
  <Application>Microsoft Office PowerPoint</Application>
  <PresentationFormat>Widescreen</PresentationFormat>
  <Paragraphs>96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Updating data in model</vt:lpstr>
      <vt:lpstr>PowerPoint Presentation</vt:lpstr>
      <vt:lpstr>Point of interest</vt:lpstr>
      <vt:lpstr>PowerPoint Presentation</vt:lpstr>
      <vt:lpstr>Advance BI Scenario</vt:lpstr>
      <vt:lpstr>Exception Aggregation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520</cp:revision>
  <dcterms:created xsi:type="dcterms:W3CDTF">2016-07-10T03:33:26Z</dcterms:created>
  <dcterms:modified xsi:type="dcterms:W3CDTF">2023-06-23T12:50:25Z</dcterms:modified>
</cp:coreProperties>
</file>