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56" r:id="rId2"/>
    <p:sldId id="463" r:id="rId3"/>
    <p:sldId id="498" r:id="rId4"/>
    <p:sldId id="321" r:id="rId5"/>
    <p:sldId id="322" r:id="rId6"/>
    <p:sldId id="462" r:id="rId7"/>
    <p:sldId id="399" r:id="rId8"/>
    <p:sldId id="40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200" dirty="0">
                <a:solidFill>
                  <a:prstClr val="black"/>
                </a:solidFill>
                <a:latin typeface="Calibri" panose="020F0502020204030204"/>
              </a:rPr>
              <a:t>Create from Blank Model</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200" dirty="0">
                <a:solidFill>
                  <a:prstClr val="black"/>
                </a:solidFill>
                <a:latin typeface="Calibri" panose="020F0502020204030204"/>
              </a:rPr>
              <a:t>n VDT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Introduction to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	- Type</a:t>
            </a:r>
            <a:r>
              <a:rPr lang="en-US" sz="1200" dirty="0">
                <a:solidFill>
                  <a:prstClr val="black"/>
                </a:solidFill>
                <a:latin typeface="Calibri" panose="020F0502020204030204"/>
              </a:rPr>
              <a:t>s of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	- Copy Data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Scripted Data action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	- Collaboration</a:t>
            </a: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63234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462760"/>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600" b="1" dirty="0">
                <a:effectLst/>
              </a:rPr>
              <a:t>Planning scenarios</a:t>
            </a:r>
          </a:p>
          <a:p>
            <a:pPr marL="0" marR="0" indent="0" algn="l" rtl="0" eaLnBrk="1" fontAlgn="auto" latinLnBrk="0" hangingPunct="1">
              <a:spcBef>
                <a:spcPts val="0"/>
              </a:spcBef>
              <a:spcAft>
                <a:spcPts val="0"/>
              </a:spcAft>
            </a:pP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t>
            </a:r>
            <a:r>
              <a:rPr lang="en-US" sz="1800" kern="1200" dirty="0">
                <a:solidFill>
                  <a:srgbClr val="000000"/>
                </a:solidFill>
                <a:effectLst/>
                <a:latin typeface="Calibri" panose="020F0502020204030204" pitchFamily="34" charset="0"/>
                <a:ea typeface="+mn-ea"/>
                <a:cs typeface="+mn-cs"/>
              </a:rPr>
              <a:t>What If Scenario</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a:t>
            </a:r>
            <a:r>
              <a:rPr lang="en-US" sz="1800" kern="1200" dirty="0">
                <a:solidFill>
                  <a:srgbClr val="000000"/>
                </a:solidFill>
                <a:effectLst/>
                <a:latin typeface="Calibri" panose="020F0502020204030204" pitchFamily="34" charset="0"/>
                <a:ea typeface="+mn-ea"/>
                <a:cs typeface="+mn-cs"/>
              </a:rPr>
              <a:t> Update scenario</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Distribution and Spreading</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Asymmetric Report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Allocation</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---Break---</a:t>
            </a:r>
            <a:endParaRPr lang="en-US" sz="1600" dirty="0">
              <a:effectLst/>
            </a:endParaRPr>
          </a:p>
          <a:p>
            <a:pPr marL="0" marR="0" indent="0" algn="l" rtl="0" eaLnBrk="1" fontAlgn="auto" latinLnBrk="0" hangingPunct="1">
              <a:spcBef>
                <a:spcPts val="0"/>
              </a:spcBef>
              <a:spcAft>
                <a:spcPts val="0"/>
              </a:spcAft>
            </a:pPr>
            <a:r>
              <a:rPr lang="en-US" sz="1800" b="1" i="0" kern="1200" spc="0" baseline="0" dirty="0">
                <a:ln>
                  <a:noFill/>
                </a:ln>
                <a:solidFill>
                  <a:srgbClr val="000000"/>
                </a:solidFill>
                <a:effectLst/>
                <a:latin typeface="Calibri" panose="020F0502020204030204" pitchFamily="34" charset="0"/>
                <a:ea typeface="+mn-ea"/>
                <a:cs typeface="+mn-cs"/>
              </a:rPr>
              <a:t>Value Driver Tree</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VDT</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a:t>
            </a:r>
            <a:r>
              <a:rPr lang="en-US" sz="1800" b="0" i="0" kern="1200" spc="0" baseline="0" dirty="0">
                <a:ln>
                  <a:noFill/>
                </a:ln>
                <a:solidFill>
                  <a:srgbClr val="000000"/>
                </a:solidFill>
                <a:effectLst/>
                <a:latin typeface="Calibri" panose="020F0502020204030204" pitchFamily="34" charset="0"/>
                <a:ea typeface="+mn-ea"/>
                <a:cs typeface="+mn-cs"/>
              </a:rPr>
              <a:t>Type of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a:t>
            </a:r>
            <a:r>
              <a:rPr lang="en-US" sz="1800" kern="1200" dirty="0">
                <a:solidFill>
                  <a:srgbClr val="000000"/>
                </a:solidFill>
                <a:effectLst/>
                <a:latin typeface="Calibri" panose="020F0502020204030204" pitchFamily="34" charset="0"/>
                <a:ea typeface="+mn-ea"/>
                <a:cs typeface="+mn-cs"/>
              </a:rPr>
              <a:t>Create from Blank Model</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Desig</a:t>
            </a:r>
            <a:r>
              <a:rPr lang="en-US" sz="1800" kern="1200" dirty="0">
                <a:solidFill>
                  <a:srgbClr val="000000"/>
                </a:solidFill>
                <a:effectLst/>
                <a:latin typeface="Calibri" panose="020F0502020204030204" pitchFamily="34" charset="0"/>
                <a:ea typeface="+mn-ea"/>
                <a:cs typeface="+mn-cs"/>
              </a:rPr>
              <a:t>n VDT</a:t>
            </a:r>
            <a:endParaRPr lang="en-US" sz="1600" dirty="0">
              <a:effectLst/>
            </a:endParaRPr>
          </a:p>
          <a:p>
            <a:pPr marL="0" marR="0" indent="0" algn="l" rtl="0" eaLnBrk="1" fontAlgn="auto" latinLnBrk="0" hangingPunct="1">
              <a:spcBef>
                <a:spcPts val="0"/>
              </a:spcBef>
              <a:spcAft>
                <a:spcPts val="0"/>
              </a:spcAft>
            </a:pPr>
            <a:r>
              <a:rPr lang="en-US" sz="1800" b="0" i="0" kern="1200" spc="0" baseline="0" dirty="0">
                <a:ln>
                  <a:noFill/>
                </a:ln>
                <a:solidFill>
                  <a:srgbClr val="000000"/>
                </a:solidFill>
                <a:effectLst/>
                <a:latin typeface="Calibri" panose="020F0502020204030204" pitchFamily="34" charset="0"/>
                <a:ea typeface="+mn-ea"/>
                <a:cs typeface="+mn-cs"/>
              </a:rPr>
              <a:t>	- Create New Model</a:t>
            </a:r>
            <a:endParaRPr lang="en-US" sz="1600" dirty="0">
              <a:effectLst/>
            </a:endParaRPr>
          </a:p>
          <a:p>
            <a:pPr marL="0"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600" dirty="0">
              <a:effectLst/>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b="1" dirty="0">
                <a:solidFill>
                  <a:schemeClr val="accent1"/>
                </a:solidFill>
                <a:latin typeface="Cooper Black" panose="0208090404030B020404" pitchFamily="18" charset="0"/>
              </a:rPr>
              <a:t>What if Scenario</a:t>
            </a:r>
            <a:endParaRPr lang="en-IN" sz="36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2585323"/>
          </a:xfrm>
          <a:prstGeom prst="rect">
            <a:avLst/>
          </a:prstGeom>
          <a:noFill/>
        </p:spPr>
        <p:txBody>
          <a:bodyPr wrap="square" rtlCol="0">
            <a:spAutoFit/>
          </a:bodyPr>
          <a:lstStyle/>
          <a:p>
            <a:r>
              <a:rPr lang="en-US" dirty="0"/>
              <a:t>Where the business will expect what will happen in case a particular situation, goal or a deadline arrives. We would like to simulate, </a:t>
            </a:r>
            <a:r>
              <a:rPr lang="en-US" b="1" dirty="0"/>
              <a:t>what if </a:t>
            </a:r>
            <a:r>
              <a:rPr lang="en-US" dirty="0"/>
              <a:t>something happens. We will see now what if I want increase my forecast of operating income an increment of 30%, how much cap I will have to spend more, what will be expected gross sales.</a:t>
            </a:r>
          </a:p>
          <a:p>
            <a:r>
              <a:rPr lang="en-US" dirty="0"/>
              <a:t>After that we would like to also add a variance chart.</a:t>
            </a:r>
          </a:p>
          <a:p>
            <a:endParaRPr lang="en-US" dirty="0"/>
          </a:p>
          <a:p>
            <a:r>
              <a:rPr lang="en-US" b="1" dirty="0"/>
              <a:t>Version management – </a:t>
            </a:r>
            <a:r>
              <a:rPr lang="en-US" dirty="0"/>
              <a:t>it is a inbuilt feature inside SAC planning, you see when we do planning we do not want to apply the changes on our data directly. We would like to avoid any side effect/contamination of our original model data. Here by SAP provides version management feature, where we can copy version of a data to new one, you can make all the changes you need to the new version and once everything is fine, you can publish the version to execute the plan.</a:t>
            </a:r>
            <a:endParaRPr lang="en-IN" b="1"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86899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Distribution and Spreading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2862322"/>
          </a:xfrm>
          <a:prstGeom prst="rect">
            <a:avLst/>
          </a:prstGeom>
          <a:noFill/>
        </p:spPr>
        <p:txBody>
          <a:bodyPr wrap="square" rtlCol="0">
            <a:spAutoFit/>
          </a:bodyPr>
          <a:lstStyle/>
          <a:p>
            <a:r>
              <a:rPr lang="en-US" dirty="0"/>
              <a:t>Distribution – simply taking some portion of a value from one dimension of a account and distribute the same to another dimension. </a:t>
            </a:r>
          </a:p>
          <a:p>
            <a:r>
              <a:rPr lang="en-US" dirty="0"/>
              <a:t>Spreading – dividing a account value between a dimension’s child equally or proportionately. </a:t>
            </a:r>
          </a:p>
          <a:p>
            <a:endParaRPr lang="en-US" dirty="0"/>
          </a:p>
          <a:p>
            <a:r>
              <a:rPr lang="en-US" dirty="0"/>
              <a:t>Locking a field – we can lock a particular cell in SAC table, after that if we apply any calculation that will be applied on all the child cells except the locked one.</a:t>
            </a:r>
          </a:p>
          <a:p>
            <a:endParaRPr lang="en-US" dirty="0"/>
          </a:p>
          <a:p>
            <a:r>
              <a:rPr lang="en-IN" b="1" dirty="0"/>
              <a:t>Update scenario</a:t>
            </a:r>
          </a:p>
          <a:p>
            <a:r>
              <a:rPr lang="en-IN" dirty="0"/>
              <a:t>Allows us to observe/simulate the impact of change/introduction of new dimension values on the business. For example, I introduce a new product called ball cap, what will be impact on my gross sales per quarter. </a:t>
            </a:r>
            <a:endParaRPr lang="en-US"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20356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dirty="0">
                <a:solidFill>
                  <a:schemeClr val="accent1"/>
                </a:solidFill>
                <a:latin typeface="Cooper Black" panose="0208090404030B020404" pitchFamily="18" charset="0"/>
              </a:rPr>
              <a:t>Asymmetric Report</a:t>
            </a:r>
            <a:endParaRPr lang="en-IN" sz="40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1200329"/>
          </a:xfrm>
          <a:prstGeom prst="rect">
            <a:avLst/>
          </a:prstGeom>
          <a:noFill/>
        </p:spPr>
        <p:txBody>
          <a:bodyPr wrap="square" rtlCol="0">
            <a:spAutoFit/>
          </a:bodyPr>
          <a:lstStyle/>
          <a:p>
            <a:r>
              <a:rPr lang="en-US" dirty="0"/>
              <a:t>In general the values in the dashboard will be shown for all the dimensions across. If we want to target a specific value for a specific time frame for a specific requirement. We can create a asymmetric report.</a:t>
            </a:r>
          </a:p>
          <a:p>
            <a:r>
              <a:rPr lang="en-US" dirty="0"/>
              <a:t>My management asked to build a report which shows the Gross profit for Q2 2020 actual and compare that with gross profit Q2 2020 forecast.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377340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5112</TotalTime>
  <Words>528</Words>
  <Application>Microsoft Office PowerPoint</Application>
  <PresentationFormat>Widescreen</PresentationFormat>
  <Paragraphs>63</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Cooper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544</cp:revision>
  <dcterms:created xsi:type="dcterms:W3CDTF">2016-07-10T03:33:26Z</dcterms:created>
  <dcterms:modified xsi:type="dcterms:W3CDTF">2023-07-06T04:37:14Z</dcterms:modified>
</cp:coreProperties>
</file>