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523" r:id="rId6"/>
    <p:sldId id="524" r:id="rId7"/>
    <p:sldId id="525" r:id="rId8"/>
    <p:sldId id="526" r:id="rId9"/>
    <p:sldId id="528" r:id="rId10"/>
    <p:sldId id="561" r:id="rId11"/>
    <p:sldId id="562" r:id="rId12"/>
    <p:sldId id="529" r:id="rId13"/>
    <p:sldId id="566" r:id="rId14"/>
    <p:sldId id="303"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5/7/2025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7,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11CC-AD35-8DD8-AE75-7A0F8230A0E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7C819D-BE54-4AF7-86B9-D998D66724A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8736752-E327-A33E-655B-049095DD125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BCA390D8-5F95-D6EC-7150-AA99B857A0D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E456248E-BDB7-91D8-773C-8178CBADAAC5}"/>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3. What other types of events can I capture and create logic for?</a:t>
            </a:r>
          </a:p>
          <a:p>
            <a:pPr>
              <a:buNone/>
            </a:pPr>
            <a:r>
              <a:rPr lang="en-US" sz="1600" dirty="0"/>
              <a:t>You can capture and create logic for many types of events, such as:</a:t>
            </a:r>
          </a:p>
          <a:p>
            <a:pPr>
              <a:buFont typeface="Arial" panose="020B0604020202020204" pitchFamily="34" charset="0"/>
              <a:buChar char="•"/>
            </a:pPr>
            <a:r>
              <a:rPr lang="en-US" sz="1600" b="1" dirty="0"/>
              <a:t>Page events:</a:t>
            </a:r>
            <a:endParaRPr lang="en-US" sz="1600" dirty="0"/>
          </a:p>
          <a:p>
            <a:pPr marL="990352" lvl="1" indent="-380905">
              <a:buFont typeface="Arial" panose="020B0604020202020204" pitchFamily="34" charset="0"/>
              <a:buChar char="•"/>
            </a:pPr>
            <a:r>
              <a:rPr lang="en-US" sz="1600" dirty="0"/>
              <a:t>Page mounted (when the page loads)</a:t>
            </a:r>
          </a:p>
          <a:p>
            <a:pPr marL="990352" lvl="1" indent="-380905">
              <a:buFont typeface="Arial" panose="020B0604020202020204" pitchFamily="34" charset="0"/>
              <a:buChar char="•"/>
            </a:pPr>
            <a:r>
              <a:rPr lang="en-US" sz="1600" dirty="0"/>
              <a:t>Page focused (when the user navigates back to the page)</a:t>
            </a:r>
          </a:p>
          <a:p>
            <a:pPr>
              <a:buFont typeface="Arial" panose="020B0604020202020204" pitchFamily="34" charset="0"/>
              <a:buChar char="•"/>
            </a:pPr>
            <a:r>
              <a:rPr lang="en-US" sz="1600" b="1" dirty="0"/>
              <a:t>Component events:</a:t>
            </a:r>
            <a:endParaRPr lang="en-US" sz="1600" dirty="0"/>
          </a:p>
          <a:p>
            <a:pPr marL="990352" lvl="1" indent="-380905">
              <a:buFont typeface="Arial" panose="020B0604020202020204" pitchFamily="34" charset="0"/>
              <a:buChar char="•"/>
            </a:pPr>
            <a:r>
              <a:rPr lang="en-US" sz="1600" dirty="0"/>
              <a:t>Button pressed</a:t>
            </a:r>
          </a:p>
          <a:p>
            <a:pPr marL="990352" lvl="1" indent="-380905">
              <a:buFont typeface="Arial" panose="020B0604020202020204" pitchFamily="34" charset="0"/>
              <a:buChar char="•"/>
            </a:pPr>
            <a:r>
              <a:rPr lang="en-US" sz="1600" dirty="0"/>
              <a:t>Input changed</a:t>
            </a:r>
          </a:p>
          <a:p>
            <a:pPr marL="990352" lvl="1" indent="-380905">
              <a:buFont typeface="Arial" panose="020B0604020202020204" pitchFamily="34" charset="0"/>
              <a:buChar char="•"/>
            </a:pPr>
            <a:r>
              <a:rPr lang="en-US" sz="1600" dirty="0"/>
              <a:t>List item tapped</a:t>
            </a:r>
          </a:p>
          <a:p>
            <a:pPr>
              <a:buFont typeface="Arial" panose="020B0604020202020204" pitchFamily="34" charset="0"/>
              <a:buChar char="•"/>
            </a:pPr>
            <a:r>
              <a:rPr lang="en-US" sz="1600" b="1" dirty="0"/>
              <a:t>System events:</a:t>
            </a:r>
            <a:endParaRPr lang="en-US" sz="1600" dirty="0"/>
          </a:p>
          <a:p>
            <a:pPr marL="990352" lvl="1" indent="-380905">
              <a:buFont typeface="Arial" panose="020B0604020202020204" pitchFamily="34" charset="0"/>
              <a:buChar char="•"/>
            </a:pPr>
            <a:r>
              <a:rPr lang="en-US" sz="1600" dirty="0"/>
              <a:t>App launched</a:t>
            </a:r>
          </a:p>
          <a:p>
            <a:pPr marL="990352" lvl="1" indent="-380905">
              <a:buFont typeface="Arial" panose="020B0604020202020204" pitchFamily="34" charset="0"/>
              <a:buChar char="•"/>
            </a:pPr>
            <a:r>
              <a:rPr lang="en-US" sz="1600" dirty="0"/>
              <a:t>Device orientation changed</a:t>
            </a:r>
          </a:p>
          <a:p>
            <a:pPr marL="990352" lvl="1" indent="-380905">
              <a:buFont typeface="Arial" panose="020B0604020202020204" pitchFamily="34" charset="0"/>
              <a:buChar char="•"/>
            </a:pPr>
            <a:r>
              <a:rPr lang="en-US" sz="1600" dirty="0"/>
              <a:t>Keyboard opened/closed</a:t>
            </a:r>
          </a:p>
          <a:p>
            <a:pPr>
              <a:buFont typeface="Arial" panose="020B0604020202020204" pitchFamily="34" charset="0"/>
              <a:buChar char="•"/>
            </a:pPr>
            <a:r>
              <a:rPr lang="en-US" sz="1600" b="1" dirty="0"/>
              <a:t>Custom events:</a:t>
            </a:r>
            <a:endParaRPr lang="en-US" sz="1600" dirty="0"/>
          </a:p>
          <a:p>
            <a:pPr marL="990352" lvl="1" indent="-380905">
              <a:buFont typeface="Arial" panose="020B0604020202020204" pitchFamily="34" charset="0"/>
              <a:buChar char="•"/>
            </a:pPr>
            <a:r>
              <a:rPr lang="en-US" sz="1600" dirty="0"/>
              <a:t>Events you define and trigger through logic flows</a:t>
            </a:r>
          </a:p>
        </p:txBody>
      </p:sp>
    </p:spTree>
    <p:extLst>
      <p:ext uri="{BB962C8B-B14F-4D97-AF65-F5344CB8AC3E}">
        <p14:creationId xmlns:p14="http://schemas.microsoft.com/office/powerpoint/2010/main" val="12010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E65-F23F-6537-6B07-2201C12D22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84F03A-4BFB-C5A3-E370-15BFA13B5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C852AC7-C50C-E213-9A40-E487858CD80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FD44A14F-8592-4555-48BC-9A8A50E9AA8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3D6733F8-DF7D-8BF0-8ABB-C3314ED9305B}"/>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4. What are the 2 ways you can navigate to a new page?</a:t>
            </a:r>
          </a:p>
          <a:p>
            <a:pPr>
              <a:buNone/>
            </a:pPr>
            <a:endParaRPr lang="en-US" sz="1600" b="1" dirty="0"/>
          </a:p>
          <a:p>
            <a:pPr>
              <a:buNone/>
            </a:pPr>
            <a:r>
              <a:rPr lang="en-US" sz="1600" dirty="0"/>
              <a:t>Two common ways to navigate to a new page are:</a:t>
            </a:r>
          </a:p>
          <a:p>
            <a:pPr>
              <a:buNone/>
            </a:pPr>
            <a:endParaRPr lang="en-US" sz="1600" dirty="0"/>
          </a:p>
          <a:p>
            <a:pPr>
              <a:buFont typeface="+mj-lt"/>
              <a:buAutoNum type="arabicPeriod"/>
            </a:pPr>
            <a:r>
              <a:rPr lang="en-US" sz="1600" b="1" dirty="0"/>
              <a:t>Using a "Navigate to Page" flow function</a:t>
            </a:r>
            <a:r>
              <a:rPr lang="en-US" sz="1600" dirty="0"/>
              <a:t> (standard navigation)</a:t>
            </a:r>
          </a:p>
          <a:p>
            <a:pPr marL="990352" lvl="1" indent="-380905">
              <a:buFont typeface="+mj-lt"/>
              <a:buAutoNum type="arabicPeriod"/>
            </a:pPr>
            <a:r>
              <a:rPr lang="en-US" sz="1600" dirty="0"/>
              <a:t>You specify which page to go to, and it opens it.</a:t>
            </a:r>
          </a:p>
          <a:p>
            <a:pPr>
              <a:buFont typeface="+mj-lt"/>
              <a:buAutoNum type="arabicPeriod"/>
            </a:pPr>
            <a:r>
              <a:rPr lang="en-US" sz="1600" b="1" dirty="0"/>
              <a:t>Using a "Replace Page" flow function</a:t>
            </a:r>
            <a:r>
              <a:rPr lang="en-US" sz="1600" dirty="0"/>
              <a:t> (replaces current page)</a:t>
            </a:r>
          </a:p>
          <a:p>
            <a:pPr marL="990352" lvl="1" indent="-380905">
              <a:buFont typeface="+mj-lt"/>
              <a:buAutoNum type="arabicPeriod"/>
            </a:pPr>
            <a:r>
              <a:rPr lang="en-US" sz="1600" dirty="0"/>
              <a:t>This navigates to a new page but </a:t>
            </a:r>
            <a:r>
              <a:rPr lang="en-US" sz="1600" b="1" dirty="0"/>
              <a:t>removes the current page from history</a:t>
            </a:r>
            <a:r>
              <a:rPr lang="en-US" sz="1600" dirty="0"/>
              <a:t>, so the user can’t go back with the back button.</a:t>
            </a:r>
          </a:p>
        </p:txBody>
      </p:sp>
    </p:spTree>
    <p:extLst>
      <p:ext uri="{BB962C8B-B14F-4D97-AF65-F5344CB8AC3E}">
        <p14:creationId xmlns:p14="http://schemas.microsoft.com/office/powerpoint/2010/main" val="4335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101573" y="178647"/>
            <a:ext cx="10969943" cy="711016"/>
          </a:xfrm>
        </p:spPr>
        <p:txBody>
          <a:bodyPr/>
          <a:lstStyle/>
          <a:p>
            <a:r>
              <a:rPr lang="en-IN" sz="3333" dirty="0"/>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203146" y="1302293"/>
            <a:ext cx="11376237" cy="5016758"/>
          </a:xfrm>
          <a:prstGeom prst="rect">
            <a:avLst/>
          </a:prstGeom>
          <a:noFill/>
        </p:spPr>
        <p:txBody>
          <a:bodyPr wrap="square" rtlCol="0">
            <a:spAutoFit/>
          </a:bodyPr>
          <a:lstStyle/>
          <a:p>
            <a:pPr algn="l"/>
            <a:r>
              <a:rPr lang="en-US" sz="1600" dirty="0">
                <a:solidFill>
                  <a:srgbClr val="333333"/>
                </a:solidFill>
                <a:latin typeface="72" panose="020B0503030000000003" pitchFamily="34" charset="0"/>
              </a:rPr>
              <a:t>SAP Build Process Automation is a citizen developer solution to adapt, improve, and innovate business processes with no-code workflow management and robotic process automation capabilities.</a:t>
            </a:r>
          </a:p>
          <a:p>
            <a:pPr algn="l"/>
            <a:endParaRPr lang="en-US" sz="1600" dirty="0">
              <a:solidFill>
                <a:srgbClr val="333333"/>
              </a:solidFill>
              <a:latin typeface="72" panose="020B0503030000000003" pitchFamily="34" charset="0"/>
            </a:endParaRPr>
          </a:p>
          <a:p>
            <a:pPr algn="l"/>
            <a:r>
              <a:rPr lang="en-US" sz="1600" dirty="0">
                <a:solidFill>
                  <a:srgbClr val="333333"/>
                </a:solidFill>
                <a:latin typeface="72" panose="020B0503030000000003" pitchFamily="34" charset="0"/>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algn="l"/>
            <a:endParaRPr lang="en-US" sz="1600" dirty="0">
              <a:solidFill>
                <a:srgbClr val="333333"/>
              </a:solidFill>
              <a:latin typeface="72" panose="020B0503030000000003" pitchFamily="34" charset="0"/>
            </a:endParaRPr>
          </a:p>
          <a:p>
            <a:pPr algn="l"/>
            <a:r>
              <a:rPr lang="en-US" sz="1600" b="1" dirty="0">
                <a:solidFill>
                  <a:srgbClr val="333333"/>
                </a:solidFill>
                <a:latin typeface="72" panose="020B0503030000000003" pitchFamily="34" charset="0"/>
              </a:rPr>
              <a:t>Features</a:t>
            </a:r>
          </a:p>
          <a:p>
            <a:pPr algn="l">
              <a:buFont typeface="Arial" panose="020B0604020202020204" pitchFamily="34" charset="0"/>
              <a:buChar char="•"/>
            </a:pPr>
            <a:r>
              <a:rPr lang="en-US" sz="1600" dirty="0">
                <a:solidFill>
                  <a:srgbClr val="333333"/>
                </a:solidFill>
                <a:latin typeface="72" panose="020B0503030000000003" pitchFamily="34" charset="0"/>
              </a:rPr>
              <a:t> Build or adapt processes with an intuitive graphical interface.</a:t>
            </a:r>
          </a:p>
          <a:p>
            <a:pPr algn="l">
              <a:buFont typeface="Arial" panose="020B0604020202020204" pitchFamily="34" charset="0"/>
              <a:buChar char="•"/>
            </a:pPr>
            <a:r>
              <a:rPr lang="en-US" sz="1600" dirty="0">
                <a:solidFill>
                  <a:srgbClr val="333333"/>
                </a:solidFill>
                <a:latin typeface="72" panose="020B0503030000000003" pitchFamily="34" charset="0"/>
              </a:rPr>
              <a:t> Create forms-based workflows using drag-and-drop functionality.</a:t>
            </a:r>
          </a:p>
          <a:p>
            <a:pPr algn="l">
              <a:buFont typeface="Arial" panose="020B0604020202020204" pitchFamily="34" charset="0"/>
              <a:buChar char="•"/>
            </a:pPr>
            <a:r>
              <a:rPr lang="en-US" sz="1600" dirty="0">
                <a:solidFill>
                  <a:srgbClr val="333333"/>
                </a:solidFill>
                <a:latin typeface="72" panose="020B0503030000000003" pitchFamily="34" charset="0"/>
              </a:rPr>
              <a:t> Develop and manage decision logic in tabular, spreadsheet-like decision tables.</a:t>
            </a:r>
          </a:p>
          <a:p>
            <a:pPr algn="l">
              <a:buFont typeface="Arial" panose="020B0604020202020204" pitchFamily="34" charset="0"/>
              <a:buChar char="•"/>
            </a:pPr>
            <a:r>
              <a:rPr lang="en-US" sz="1600" dirty="0">
                <a:solidFill>
                  <a:srgbClr val="333333"/>
                </a:solidFill>
                <a:latin typeface="72" panose="020B0503030000000003" pitchFamily="34" charset="0"/>
              </a:rPr>
              <a:t> Automate repetitive tasks within existing process flows using robotic process automation.</a:t>
            </a:r>
          </a:p>
          <a:p>
            <a:pPr algn="l">
              <a:buFont typeface="Arial" panose="020B0604020202020204" pitchFamily="34" charset="0"/>
              <a:buChar char="•"/>
            </a:pPr>
            <a:r>
              <a:rPr lang="en-US" sz="1600" dirty="0">
                <a:solidFill>
                  <a:srgbClr val="333333"/>
                </a:solidFill>
                <a:latin typeface="72" panose="020B0503030000000003" pitchFamily="34" charset="0"/>
              </a:rPr>
              <a:t> Create intelligent actions and recommendations using machine learning capabilities.</a:t>
            </a:r>
          </a:p>
          <a:p>
            <a:pPr algn="l">
              <a:buFont typeface="Arial" panose="020B0604020202020204" pitchFamily="34" charset="0"/>
              <a:buChar char="•"/>
            </a:pPr>
            <a:r>
              <a:rPr lang="en-US" sz="1600" dirty="0">
                <a:solidFill>
                  <a:srgbClr val="333333"/>
                </a:solidFill>
                <a:latin typeface="72" panose="020B0503030000000003" pitchFamily="34" charset="0"/>
              </a:rPr>
              <a:t> Work efficiently from a unified launchpad and task center.</a:t>
            </a:r>
          </a:p>
          <a:p>
            <a:pPr algn="l">
              <a:buFont typeface="Arial" panose="020B0604020202020204" pitchFamily="34" charset="0"/>
              <a:buChar char="•"/>
            </a:pPr>
            <a:r>
              <a:rPr lang="en-US" sz="1600" dirty="0">
                <a:solidFill>
                  <a:srgbClr val="333333"/>
                </a:solidFill>
                <a:latin typeface="72" panose="020B0503030000000003" pitchFamily="34" charset="0"/>
              </a:rPr>
              <a:t> Hand over projects to professional developers, who can embed actions and advanced workflows into projects initiated by citizen developers.</a:t>
            </a:r>
          </a:p>
          <a:p>
            <a:pPr algn="l">
              <a:buFont typeface="Arial" panose="020B0604020202020204" pitchFamily="34" charset="0"/>
              <a:buChar char="•"/>
            </a:pPr>
            <a:r>
              <a:rPr lang="en-US" sz="1600" dirty="0">
                <a:solidFill>
                  <a:srgbClr val="333333"/>
                </a:solidFill>
                <a:latin typeface="72" panose="020B0503030000000003" pitchFamily="34" charset="0"/>
              </a:rPr>
              <a:t> Support real-time, event-driven transparency into comprehensive processes and process instances with process visibility dashboards.</a:t>
            </a:r>
          </a:p>
          <a:p>
            <a:pPr algn="l"/>
            <a:r>
              <a:rPr lang="en-US" sz="1600" dirty="0">
                <a:solidFill>
                  <a:srgbClr val="333333"/>
                </a:solidFill>
                <a:latin typeface="72" panose="020B0503030000000003" pitchFamily="34" charset="0"/>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1211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203146" y="362595"/>
            <a:ext cx="10969943" cy="711016"/>
          </a:xfrm>
        </p:spPr>
        <p:txBody>
          <a:bodyPr/>
          <a:lstStyle/>
          <a:p>
            <a:r>
              <a:rPr lang="en-IN" sz="3333" dirty="0"/>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95" y="1795610"/>
            <a:ext cx="5811477" cy="245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228540" y="1702250"/>
            <a:ext cx="6094413" cy="2800767"/>
          </a:xfrm>
          <a:prstGeom prst="rect">
            <a:avLst/>
          </a:prstGeom>
          <a:noFill/>
        </p:spPr>
        <p:txBody>
          <a:bodyPr wrap="square">
            <a:spAutoFit/>
          </a:bodyPr>
          <a:lstStyle/>
          <a:p>
            <a:r>
              <a:rPr lang="en-US" sz="1600" dirty="0">
                <a:solidFill>
                  <a:srgbClr val="223548"/>
                </a:solidFill>
                <a:latin typeface="72 Brand Variable"/>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endParaRPr lang="en-US" sz="1600" dirty="0">
              <a:solidFill>
                <a:srgbClr val="223548"/>
              </a:solidFill>
              <a:latin typeface="72 Brand Variable"/>
            </a:endParaRPr>
          </a:p>
          <a:p>
            <a:r>
              <a:rPr lang="en-US" sz="1600" dirty="0">
                <a:solidFill>
                  <a:srgbClr val="223548"/>
                </a:solidFill>
                <a:latin typeface="72 Brand Variable"/>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lang="en-IN" sz="1600" dirty="0"/>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a:solidFill>
                    <a:schemeClr val="bg1"/>
                  </a:solidFill>
                  <a:latin typeface="Segoe UI" panose="020B0502040204020203" pitchFamily="34" charset="0"/>
                  <a:ea typeface="Calibri Light" charset="0"/>
                  <a:cs typeface="Segoe UI" panose="020B0502040204020203" pitchFamily="34" charset="0"/>
                </a:rPr>
                <a:t>Page parameters &amp; Logic </a:t>
              </a:r>
              <a:r>
                <a:rPr lang="en-US" sz="1800" dirty="0">
                  <a:solidFill>
                    <a:schemeClr val="bg1"/>
                  </a:solidFill>
                  <a:latin typeface="Segoe UI" panose="020B0502040204020203" pitchFamily="34" charset="0"/>
                  <a:ea typeface="Calibri Light" charset="0"/>
                  <a:cs typeface="Segoe UI" panose="020B0502040204020203" pitchFamily="34" charset="0"/>
                </a:rPr>
                <a:t>Flow</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Formula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SAP Build Process Automation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111C7-6D2C-E84F-A749-B7808BCFCC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085A55-DB3B-EC3F-C447-4D76B09A7CE2}"/>
              </a:ext>
            </a:extLst>
          </p:cNvPr>
          <p:cNvSpPr>
            <a:spLocks noGrp="1"/>
          </p:cNvSpPr>
          <p:nvPr>
            <p:ph type="title"/>
          </p:nvPr>
        </p:nvSpPr>
        <p:spPr>
          <a:xfrm>
            <a:off x="609441" y="256066"/>
            <a:ext cx="10969943" cy="812590"/>
          </a:xfrm>
        </p:spPr>
        <p:txBody>
          <a:bodyPr>
            <a:normAutofit/>
          </a:bodyPr>
          <a:lstStyle/>
          <a:p>
            <a:r>
              <a:rPr lang="en-US" b="1" kern="1200" dirty="0">
                <a:latin typeface="Cooper Black" panose="0208090404030B020404" pitchFamily="18" charset="0"/>
              </a:rPr>
              <a:t>Simple v/s Multiple logic flow</a:t>
            </a:r>
          </a:p>
        </p:txBody>
      </p:sp>
      <p:sp>
        <p:nvSpPr>
          <p:cNvPr id="3" name="Footer Placeholder 2">
            <a:extLst>
              <a:ext uri="{FF2B5EF4-FFF2-40B4-BE49-F238E27FC236}">
                <a16:creationId xmlns:a16="http://schemas.microsoft.com/office/drawing/2014/main" id="{DF860F76-C4BD-4B9B-E123-06AAC6F02C09}"/>
              </a:ext>
            </a:extLst>
          </p:cNvPr>
          <p:cNvSpPr>
            <a:spLocks noGrp="1"/>
          </p:cNvSpPr>
          <p:nvPr>
            <p:ph type="ftr" sz="quarter" idx="11"/>
          </p:nvPr>
        </p:nvSpPr>
        <p:spPr>
          <a:xfrm>
            <a:off x="4164515" y="6355588"/>
            <a:ext cx="3859795" cy="365030"/>
          </a:xfrm>
        </p:spPr>
        <p:txBody>
          <a:bodyPr vert="horz" lIns="121888" tIns="60944" rIns="121888" bIns="60944" rtlCol="0" anchor="ctr">
            <a:normAutofit/>
          </a:bodyPr>
          <a:lstStyle/>
          <a:p>
            <a:pPr>
              <a:lnSpc>
                <a:spcPct val="90000"/>
              </a:lnSpc>
              <a:spcAft>
                <a:spcPts val="8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4DDA3680-8C36-F1CC-7788-EC8E5DFB059B}"/>
              </a:ext>
            </a:extLst>
          </p:cNvPr>
          <p:cNvSpPr>
            <a:spLocks noGrp="1"/>
          </p:cNvSpPr>
          <p:nvPr>
            <p:ph type="sldNum" sz="quarter" idx="12"/>
          </p:nvPr>
        </p:nvSpPr>
        <p:spPr>
          <a:xfrm>
            <a:off x="8735324" y="6355588"/>
            <a:ext cx="2844059" cy="365030"/>
          </a:xfrm>
        </p:spPr>
        <p:txBody>
          <a:bodyPr vert="horz" lIns="121888" tIns="60944" rIns="121888" bIns="60944" rtlCol="0" anchor="ctr">
            <a:normAutofit/>
          </a:bodyPr>
          <a:lstStyle/>
          <a:p>
            <a:pPr>
              <a:lnSpc>
                <a:spcPct val="90000"/>
              </a:lnSpc>
              <a:spcAft>
                <a:spcPts val="800"/>
              </a:spcAft>
            </a:pPr>
            <a:fld id="{B6F15528-21DE-4FAA-801E-634DDDAF4B2B}" type="slidenum">
              <a:rPr lang="en-US" smtClean="0"/>
              <a:pPr>
                <a:lnSpc>
                  <a:spcPct val="90000"/>
                </a:lnSpc>
                <a:spcAft>
                  <a:spcPts val="800"/>
                </a:spcAft>
              </a:pPr>
              <a:t>6</a:t>
            </a:fld>
            <a:endParaRPr lang="en-US"/>
          </a:p>
        </p:txBody>
      </p:sp>
      <p:pic>
        <p:nvPicPr>
          <p:cNvPr id="2050" name="Picture 2" descr="Multiple Logic Flow">
            <a:extLst>
              <a:ext uri="{FF2B5EF4-FFF2-40B4-BE49-F238E27FC236}">
                <a16:creationId xmlns:a16="http://schemas.microsoft.com/office/drawing/2014/main" id="{B2E8F5E1-B85E-BEF6-D8BA-C499BFEDF9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441" y="3783526"/>
            <a:ext cx="5383398" cy="1238180"/>
          </a:xfrm>
          <a:prstGeom prst="rect">
            <a:avLst/>
          </a:prstGeom>
          <a:solidFill>
            <a:srgbClr val="FFFFFF"/>
          </a:solidFill>
        </p:spPr>
      </p:pic>
      <p:sp>
        <p:nvSpPr>
          <p:cNvPr id="2" name="TextBox 1">
            <a:extLst>
              <a:ext uri="{FF2B5EF4-FFF2-40B4-BE49-F238E27FC236}">
                <a16:creationId xmlns:a16="http://schemas.microsoft.com/office/drawing/2014/main" id="{D695B4BA-ACAE-5222-D8F7-2A63C7DDE501}"/>
              </a:ext>
            </a:extLst>
          </p:cNvPr>
          <p:cNvSpPr txBox="1"/>
          <p:nvPr/>
        </p:nvSpPr>
        <p:spPr>
          <a:xfrm>
            <a:off x="6195985" y="1295956"/>
            <a:ext cx="5383398" cy="4875530"/>
          </a:xfrm>
          <a:prstGeom prst="rect">
            <a:avLst/>
          </a:prstGeom>
        </p:spPr>
        <p:txBody>
          <a:bodyPr vert="horz" lIns="121888" tIns="60944" rIns="121888" bIns="60944" rtlCol="0">
            <a:normAutofit/>
          </a:bodyPr>
          <a:lstStyle/>
          <a:p>
            <a:pPr>
              <a:lnSpc>
                <a:spcPct val="90000"/>
              </a:lnSpc>
              <a:spcBef>
                <a:spcPct val="20000"/>
              </a:spcBef>
              <a:buFont typeface="Arial" pitchFamily="34" charset="0"/>
            </a:pPr>
            <a:r>
              <a:rPr lang="en-US" sz="1466" b="1"/>
              <a:t>Simple Logic Flow</a:t>
            </a:r>
          </a:p>
          <a:p>
            <a:pPr>
              <a:lnSpc>
                <a:spcPct val="90000"/>
              </a:lnSpc>
              <a:spcBef>
                <a:spcPct val="20000"/>
              </a:spcBef>
              <a:buFont typeface="Arial" pitchFamily="34" charset="0"/>
            </a:pPr>
            <a:r>
              <a:rPr lang="en-US" sz="1466"/>
              <a:t>Logic flows can be very simple and can consist of only one flow function. In particular, this is sufficient if you only want to navigate between pages in the app or navigate to a URL. A necessary criterion is always to have at least one event. For example, you can drag and drop the "Open Page" logic from the navigation category and connect it with a button as an event so that the button now navigates to the desired page and, with this, triggers the action.</a:t>
            </a:r>
          </a:p>
          <a:p>
            <a:pPr>
              <a:lnSpc>
                <a:spcPct val="90000"/>
              </a:lnSpc>
              <a:spcBef>
                <a:spcPct val="20000"/>
              </a:spcBef>
              <a:buFont typeface="Arial" pitchFamily="34" charset="0"/>
            </a:pPr>
            <a:endParaRPr lang="en-US" sz="1466"/>
          </a:p>
          <a:p>
            <a:pPr>
              <a:lnSpc>
                <a:spcPct val="90000"/>
              </a:lnSpc>
              <a:spcBef>
                <a:spcPct val="20000"/>
              </a:spcBef>
              <a:buFont typeface="Arial" pitchFamily="34" charset="0"/>
            </a:pPr>
            <a:r>
              <a:rPr lang="en-US" sz="1466" b="1"/>
              <a:t>Multiple Logic Flow</a:t>
            </a:r>
          </a:p>
          <a:p>
            <a:pPr>
              <a:lnSpc>
                <a:spcPct val="90000"/>
              </a:lnSpc>
              <a:spcBef>
                <a:spcPct val="20000"/>
              </a:spcBef>
              <a:buFont typeface="Arial" pitchFamily="34" charset="0"/>
            </a:pPr>
            <a:r>
              <a:rPr lang="en-US" sz="1466"/>
              <a:t>The Logic app usually uses multiple logic components and concatenates them. It is even possible to copy individual logic elements. If a logic flow contains several events, the app becomes more dynamic and, depending on the project, simple to complex logic can be carried out. This is usually necessary if variables and data are to be queried or edited, such as when a participant list is queried or updated. Most importantly, the output can also be passed on by concatenation, which can then be used further. In this way they can be used to customize any kind of behavior in an app.</a:t>
            </a:r>
          </a:p>
          <a:p>
            <a:pPr>
              <a:lnSpc>
                <a:spcPct val="90000"/>
              </a:lnSpc>
              <a:spcBef>
                <a:spcPct val="20000"/>
              </a:spcBef>
              <a:buFont typeface="Arial" pitchFamily="34" charset="0"/>
            </a:pPr>
            <a:br>
              <a:rPr lang="en-US" sz="1466"/>
            </a:br>
            <a:endParaRPr lang="en-US" sz="1466"/>
          </a:p>
        </p:txBody>
      </p:sp>
      <p:pic>
        <p:nvPicPr>
          <p:cNvPr id="2052" name="Picture 4" descr="Simple Logic Flow">
            <a:extLst>
              <a:ext uri="{FF2B5EF4-FFF2-40B4-BE49-F238E27FC236}">
                <a16:creationId xmlns:a16="http://schemas.microsoft.com/office/drawing/2014/main" id="{3D4FF9C4-D791-4F2C-84FD-17935BCFE2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39" y="1600676"/>
            <a:ext cx="5688118" cy="14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47BC-EE4D-F58E-4D47-0767920048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DA3F97-E146-206D-4368-218070F95F1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9C8582-CE9D-705E-0458-9C003DD98AE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E9D7C41-E80A-43AC-66FF-94608275150B}"/>
              </a:ext>
            </a:extLst>
          </p:cNvPr>
          <p:cNvSpPr>
            <a:spLocks noGrp="1"/>
          </p:cNvSpPr>
          <p:nvPr>
            <p:ph type="title"/>
          </p:nvPr>
        </p:nvSpPr>
        <p:spPr>
          <a:xfrm>
            <a:off x="101573" y="178647"/>
            <a:ext cx="10969943" cy="711016"/>
          </a:xfrm>
        </p:spPr>
        <p:txBody>
          <a:bodyPr/>
          <a:lstStyle/>
          <a:p>
            <a:r>
              <a:rPr lang="en-IN" sz="3333" dirty="0"/>
              <a:t>Formula Functions</a:t>
            </a:r>
          </a:p>
        </p:txBody>
      </p:sp>
      <p:sp>
        <p:nvSpPr>
          <p:cNvPr id="2" name="TextBox 1">
            <a:extLst>
              <a:ext uri="{FF2B5EF4-FFF2-40B4-BE49-F238E27FC236}">
                <a16:creationId xmlns:a16="http://schemas.microsoft.com/office/drawing/2014/main" id="{067391F0-9452-1064-F3E3-72381FDA390D}"/>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SAP Build Apps has a Formula Editor that is one of the most powerful algorithm editors you will find. Even though the word algorithm makes it sound complicated, that has been simplified for us to use. SAP Build Apps has combined "spreadsheet type" formulas with built-in support for a full application context that can help you create a complex algorithm in a simple way. We can combine hundreds of data transformation functions with relevant data such as GPS location, sensor values, data properties, and so on.</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dirty="0">
                <a:solidFill>
                  <a:srgbClr val="223548"/>
                </a:solidFill>
                <a:latin typeface="72 Brand Variable"/>
              </a:rPr>
              <a:t>Even though SAP Build Apps does not require any code, the knowledge of operators is also indispensable here and helps a lot in designing dynamic apps.</a:t>
            </a:r>
            <a:endParaRPr lang="en-US" sz="1866" dirty="0"/>
          </a:p>
        </p:txBody>
      </p:sp>
      <p:sp>
        <p:nvSpPr>
          <p:cNvPr id="6" name="Rectangle 5">
            <a:extLst>
              <a:ext uri="{FF2B5EF4-FFF2-40B4-BE49-F238E27FC236}">
                <a16:creationId xmlns:a16="http://schemas.microsoft.com/office/drawing/2014/main" id="{0C4FE6F2-F97E-BACE-B186-00AE8D967873}"/>
              </a:ext>
            </a:extLst>
          </p:cNvPr>
          <p:cNvSpPr/>
          <p:nvPr/>
        </p:nvSpPr>
        <p:spPr>
          <a:xfrm>
            <a:off x="304720" y="4008285"/>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Arithmetic operators</a:t>
            </a:r>
          </a:p>
          <a:p>
            <a:pPr algn="ctr"/>
            <a:r>
              <a:rPr lang="en-US" sz="1400" dirty="0">
                <a:solidFill>
                  <a:schemeClr val="bg1"/>
                </a:solidFill>
                <a:latin typeface="72 Brand Variable"/>
              </a:rPr>
              <a:t>Arithmetic operators are symbols that indicate a mathematical operation</a:t>
            </a:r>
            <a:endParaRPr lang="en-IN" sz="1400" dirty="0">
              <a:solidFill>
                <a:schemeClr val="bg1"/>
              </a:solidFill>
            </a:endParaRPr>
          </a:p>
        </p:txBody>
      </p:sp>
      <p:sp>
        <p:nvSpPr>
          <p:cNvPr id="7" name="Rectangle 6">
            <a:extLst>
              <a:ext uri="{FF2B5EF4-FFF2-40B4-BE49-F238E27FC236}">
                <a16:creationId xmlns:a16="http://schemas.microsoft.com/office/drawing/2014/main" id="{0507559F-6118-9E8D-25EB-C56404742496}"/>
              </a:ext>
            </a:extLst>
          </p:cNvPr>
          <p:cNvSpPr/>
          <p:nvPr/>
        </p:nvSpPr>
        <p:spPr>
          <a:xfrm>
            <a:off x="7414868" y="3994842"/>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Logical operators</a:t>
            </a:r>
          </a:p>
          <a:p>
            <a:pPr algn="ctr"/>
            <a:r>
              <a:rPr lang="en-US" sz="1400" dirty="0">
                <a:solidFill>
                  <a:schemeClr val="bg1"/>
                </a:solidFill>
                <a:latin typeface="72 Brand Variable"/>
              </a:rPr>
              <a:t>Logical operators ||, &amp;&amp; and ! are used to compare two values or expressions. </a:t>
            </a:r>
            <a:endParaRPr lang="en-IN" sz="1400" dirty="0">
              <a:solidFill>
                <a:schemeClr val="bg1"/>
              </a:solidFill>
            </a:endParaRPr>
          </a:p>
        </p:txBody>
      </p:sp>
      <p:sp>
        <p:nvSpPr>
          <p:cNvPr id="8" name="Rectangle 7">
            <a:extLst>
              <a:ext uri="{FF2B5EF4-FFF2-40B4-BE49-F238E27FC236}">
                <a16:creationId xmlns:a16="http://schemas.microsoft.com/office/drawing/2014/main" id="{E7348832-E95D-4473-3E53-C491CC05025D}"/>
              </a:ext>
            </a:extLst>
          </p:cNvPr>
          <p:cNvSpPr/>
          <p:nvPr/>
        </p:nvSpPr>
        <p:spPr>
          <a:xfrm>
            <a:off x="304720" y="5155753"/>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Comparisons</a:t>
            </a:r>
          </a:p>
          <a:p>
            <a:pPr algn="ctr"/>
            <a:r>
              <a:rPr lang="en-US" sz="1400" dirty="0">
                <a:solidFill>
                  <a:schemeClr val="bg1"/>
                </a:solidFill>
                <a:latin typeface="72 Brand Variable"/>
              </a:rPr>
              <a:t>Comparison operators like ==, ===, != and !== are used to compare two values. </a:t>
            </a:r>
            <a:endParaRPr lang="en-IN" sz="1400" dirty="0">
              <a:solidFill>
                <a:schemeClr val="bg1"/>
              </a:solidFill>
            </a:endParaRPr>
          </a:p>
        </p:txBody>
      </p:sp>
      <p:sp>
        <p:nvSpPr>
          <p:cNvPr id="9" name="Rectangle 8">
            <a:extLst>
              <a:ext uri="{FF2B5EF4-FFF2-40B4-BE49-F238E27FC236}">
                <a16:creationId xmlns:a16="http://schemas.microsoft.com/office/drawing/2014/main" id="{3C1CB635-7787-BF07-906B-2AF1BF7A194C}"/>
              </a:ext>
            </a:extLst>
          </p:cNvPr>
          <p:cNvSpPr/>
          <p:nvPr/>
        </p:nvSpPr>
        <p:spPr>
          <a:xfrm>
            <a:off x="7414871" y="5096664"/>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Conditionals</a:t>
            </a:r>
          </a:p>
          <a:p>
            <a:pPr algn="ctr"/>
            <a:r>
              <a:rPr lang="en-US" sz="1400" dirty="0">
                <a:solidFill>
                  <a:schemeClr val="bg1"/>
                </a:solidFill>
                <a:latin typeface="72 Brand Variable"/>
              </a:rPr>
              <a:t>&lt;condition&gt; ? &lt;true value&gt; : &lt;false value&gt;</a:t>
            </a:r>
          </a:p>
          <a:p>
            <a:pPr algn="ctr"/>
            <a:endParaRPr lang="en-US" sz="1400" dirty="0">
              <a:solidFill>
                <a:schemeClr val="bg1"/>
              </a:solidFill>
              <a:latin typeface="72 Brand Variable"/>
            </a:endParaRPr>
          </a:p>
        </p:txBody>
      </p:sp>
    </p:spTree>
    <p:extLst>
      <p:ext uri="{BB962C8B-B14F-4D97-AF65-F5344CB8AC3E}">
        <p14:creationId xmlns:p14="http://schemas.microsoft.com/office/powerpoint/2010/main" val="2306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FFC90-65DC-64A7-61B3-89BEBD34987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D3D65E-E9CE-303E-0F6B-1E853AB4F93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129AC95-58AE-DBC8-1C16-48141273891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DE709E9D-027B-2E5F-F2E7-E8873F2579D6}"/>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C2A8B084-30D5-A547-279B-F663CE253385}"/>
              </a:ext>
            </a:extLst>
          </p:cNvPr>
          <p:cNvSpPr txBox="1"/>
          <p:nvPr/>
        </p:nvSpPr>
        <p:spPr>
          <a:xfrm>
            <a:off x="203147" y="1295955"/>
            <a:ext cx="11782531" cy="5424663"/>
          </a:xfrm>
          <a:prstGeom prst="rect">
            <a:avLst/>
          </a:prstGeom>
        </p:spPr>
        <p:txBody>
          <a:bodyPr vert="horz" lIns="121888" tIns="60944" rIns="121888" bIns="60944" rtlCol="0">
            <a:normAutofit/>
          </a:bodyPr>
          <a:lstStyle/>
          <a:p>
            <a:pPr marL="457086" indent="-457086">
              <a:buAutoNum type="arabicPeriod"/>
            </a:pPr>
            <a:r>
              <a:rPr lang="en-US" sz="1866" b="1" dirty="0"/>
              <a:t>If each variable is basically the same – they hold data – why use data variables? What are the 3 big advantages for using a data variable?</a:t>
            </a:r>
          </a:p>
          <a:p>
            <a:pPr marL="457086" indent="-457086">
              <a:buAutoNum type="arabicPeriod"/>
            </a:pPr>
            <a:endParaRPr lang="en-US" sz="1866" b="1" dirty="0"/>
          </a:p>
          <a:p>
            <a:pPr>
              <a:buNone/>
            </a:pPr>
            <a:r>
              <a:rPr lang="en-US" sz="1866" dirty="0"/>
              <a:t>While all variables </a:t>
            </a:r>
            <a:r>
              <a:rPr lang="en-US" sz="1866" b="1" dirty="0"/>
              <a:t>hold data</a:t>
            </a:r>
            <a:r>
              <a:rPr lang="en-US" sz="1866" dirty="0"/>
              <a:t>, </a:t>
            </a:r>
            <a:r>
              <a:rPr lang="en-US" sz="1866" b="1" dirty="0"/>
              <a:t>data variables</a:t>
            </a:r>
            <a:r>
              <a:rPr lang="en-US" sz="1866" dirty="0"/>
              <a:t> in platforms like </a:t>
            </a:r>
            <a:r>
              <a:rPr lang="en-US" sz="1866" b="1" dirty="0" err="1"/>
              <a:t>AppGyver</a:t>
            </a:r>
            <a:r>
              <a:rPr lang="en-US" sz="1866" dirty="0"/>
              <a:t>, </a:t>
            </a:r>
            <a:r>
              <a:rPr lang="en-US" sz="1866" b="1" dirty="0" err="1"/>
              <a:t>FlutterFlow</a:t>
            </a:r>
            <a:r>
              <a:rPr lang="en-US" sz="1866" dirty="0"/>
              <a:t>, or similar low-code tools offer some </a:t>
            </a:r>
            <a:r>
              <a:rPr lang="en-US" sz="1866" b="1" dirty="0"/>
              <a:t>unique advantages</a:t>
            </a:r>
            <a:r>
              <a:rPr lang="en-US" sz="1866" dirty="0"/>
              <a:t>:</a:t>
            </a:r>
          </a:p>
          <a:p>
            <a:pPr>
              <a:buNone/>
            </a:pPr>
            <a:endParaRPr lang="en-US" sz="1866" dirty="0"/>
          </a:p>
          <a:p>
            <a:pPr>
              <a:buNone/>
            </a:pPr>
            <a:r>
              <a:rPr lang="en-US" sz="1866" b="1" dirty="0"/>
              <a:t>Three big advantages of data variables:</a:t>
            </a:r>
          </a:p>
          <a:p>
            <a:pPr>
              <a:buNone/>
            </a:pPr>
            <a:endParaRPr lang="en-US" sz="1866" dirty="0"/>
          </a:p>
          <a:p>
            <a:pPr>
              <a:buFont typeface="+mj-lt"/>
              <a:buAutoNum type="arabicPeriod"/>
            </a:pPr>
            <a:r>
              <a:rPr lang="en-US" sz="1866" b="1" dirty="0"/>
              <a:t>Automatic binding to data sources:</a:t>
            </a:r>
            <a:endParaRPr lang="en-US" sz="1866" dirty="0"/>
          </a:p>
          <a:p>
            <a:pPr marL="990352" lvl="1" indent="-380905">
              <a:buFont typeface="+mj-lt"/>
              <a:buAutoNum type="arabicPeriod"/>
            </a:pPr>
            <a:r>
              <a:rPr lang="en-US" sz="1866" dirty="0"/>
              <a:t>Data variables are connected directly to your backend or database (e.g., Firebase, REST API). They automatically fetch and update data.</a:t>
            </a:r>
          </a:p>
          <a:p>
            <a:pPr>
              <a:buFont typeface="+mj-lt"/>
              <a:buAutoNum type="arabicPeriod"/>
            </a:pPr>
            <a:r>
              <a:rPr lang="en-US" sz="1866" b="1" dirty="0"/>
              <a:t>Built-in lifecycle management:</a:t>
            </a:r>
            <a:endParaRPr lang="en-US" sz="1866" dirty="0"/>
          </a:p>
          <a:p>
            <a:pPr marL="990352" lvl="1" indent="-380905">
              <a:buFont typeface="+mj-lt"/>
              <a:buAutoNum type="arabicPeriod"/>
            </a:pPr>
            <a:r>
              <a:rPr lang="en-US" sz="1866" dirty="0"/>
              <a:t>They automatically refresh at certain events (e.g., on page load or when returning to the page), reducing the need for manual logic.</a:t>
            </a:r>
          </a:p>
          <a:p>
            <a:pPr>
              <a:buFont typeface="+mj-lt"/>
              <a:buAutoNum type="arabicPeriod"/>
            </a:pPr>
            <a:r>
              <a:rPr lang="en-US" sz="1866" b="1" dirty="0"/>
              <a:t>Simplifies UI binding:</a:t>
            </a:r>
            <a:endParaRPr lang="en-US" sz="1866" dirty="0"/>
          </a:p>
          <a:p>
            <a:pPr marL="990352" lvl="1" indent="-380905">
              <a:buFont typeface="+mj-lt"/>
              <a:buAutoNum type="arabicPeriod"/>
            </a:pPr>
            <a:r>
              <a:rPr lang="en-US" sz="1866" dirty="0"/>
              <a:t>You can easily bind a data variable to UI components like lists or text fields without manually parsing data.</a:t>
            </a:r>
          </a:p>
        </p:txBody>
      </p:sp>
    </p:spTree>
    <p:extLst>
      <p:ext uri="{BB962C8B-B14F-4D97-AF65-F5344CB8AC3E}">
        <p14:creationId xmlns:p14="http://schemas.microsoft.com/office/powerpoint/2010/main" val="47585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91BAB-753D-11CA-0984-E45641E3016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F2C69C-9AAA-BFCF-E385-E916327EBD7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B5491BE-94C2-D587-D9A4-FDD66B73292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FD137B7-F0FD-254E-379F-3EABDA4D0EE4}"/>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59C7BE23-A790-A8EF-4ED5-68A5BC6D9FB7}"/>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866" b="1" dirty="0"/>
              <a:t>2. What does the main logic for this page do? When is it executed?</a:t>
            </a:r>
          </a:p>
          <a:p>
            <a:pPr>
              <a:buNone/>
            </a:pPr>
            <a:endParaRPr lang="en-US" sz="1866" b="1" dirty="0"/>
          </a:p>
          <a:p>
            <a:pPr>
              <a:buNone/>
            </a:pPr>
            <a:r>
              <a:rPr lang="en-US" sz="1866" dirty="0"/>
              <a:t>The </a:t>
            </a:r>
            <a:r>
              <a:rPr lang="en-US" sz="1866" b="1" dirty="0"/>
              <a:t>main logic</a:t>
            </a:r>
            <a:r>
              <a:rPr lang="en-US" sz="1866" dirty="0"/>
              <a:t> on a page (often found in the </a:t>
            </a:r>
            <a:r>
              <a:rPr lang="en-US" sz="1866" b="1" dirty="0"/>
              <a:t>"Page Mounted"</a:t>
            </a:r>
            <a:r>
              <a:rPr lang="en-US" sz="1866" dirty="0"/>
              <a:t> or </a:t>
            </a:r>
            <a:r>
              <a:rPr lang="en-US" sz="1866" b="1" dirty="0"/>
              <a:t>"Page Loaded"</a:t>
            </a:r>
            <a:r>
              <a:rPr lang="en-US" sz="1866" dirty="0"/>
              <a:t> event) typically does things like:</a:t>
            </a:r>
          </a:p>
          <a:p>
            <a:pPr>
              <a:buNone/>
            </a:pPr>
            <a:endParaRPr lang="en-US" sz="1866" dirty="0"/>
          </a:p>
          <a:p>
            <a:pPr>
              <a:buFont typeface="Arial" panose="020B0604020202020204" pitchFamily="34" charset="0"/>
              <a:buChar char="•"/>
            </a:pPr>
            <a:r>
              <a:rPr lang="en-US" sz="1866" dirty="0"/>
              <a:t> Fetch data from a data source.</a:t>
            </a:r>
          </a:p>
          <a:p>
            <a:pPr>
              <a:buFont typeface="Arial" panose="020B0604020202020204" pitchFamily="34" charset="0"/>
              <a:buChar char="•"/>
            </a:pPr>
            <a:r>
              <a:rPr lang="en-US" sz="1866" dirty="0"/>
              <a:t> Initialize variables.</a:t>
            </a:r>
          </a:p>
          <a:p>
            <a:pPr>
              <a:buFont typeface="Arial" panose="020B0604020202020204" pitchFamily="34" charset="0"/>
              <a:buChar char="•"/>
            </a:pPr>
            <a:r>
              <a:rPr lang="en-US" sz="1866" dirty="0"/>
              <a:t> Set up UI components or display conditions.</a:t>
            </a:r>
          </a:p>
          <a:p>
            <a:pPr>
              <a:buFont typeface="Arial" panose="020B0604020202020204" pitchFamily="34" charset="0"/>
              <a:buChar char="•"/>
            </a:pPr>
            <a:endParaRPr lang="en-US" sz="1866" dirty="0"/>
          </a:p>
          <a:p>
            <a:r>
              <a:rPr lang="en-US" sz="1866" b="1" dirty="0"/>
              <a:t>It is executed when the page is first opened or loaded</a:t>
            </a:r>
            <a:r>
              <a:rPr lang="en-US" sz="1866" dirty="0"/>
              <a:t> — essentially, it's the first set of actions triggered when the user navigates to that page.</a:t>
            </a:r>
          </a:p>
        </p:txBody>
      </p:sp>
    </p:spTree>
    <p:extLst>
      <p:ext uri="{BB962C8B-B14F-4D97-AF65-F5344CB8AC3E}">
        <p14:creationId xmlns:p14="http://schemas.microsoft.com/office/powerpoint/2010/main" val="156096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7320</TotalTime>
  <Words>1623</Words>
  <Application>Microsoft Office PowerPoint</Application>
  <PresentationFormat>Custom</PresentationFormat>
  <Paragraphs>159</Paragraphs>
  <Slides>16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6</vt:lpstr>
      <vt:lpstr>Page parameters</vt:lpstr>
      <vt:lpstr>Understanding flow functions</vt:lpstr>
      <vt:lpstr>Simple v/s Multiple logic flow</vt:lpstr>
      <vt:lpstr>Formula Functions</vt:lpstr>
      <vt:lpstr>Questions</vt:lpstr>
      <vt:lpstr>Questions</vt:lpstr>
      <vt:lpstr>Questions</vt:lpstr>
      <vt:lpstr>Questions</vt:lpstr>
      <vt:lpstr>SAP BTP Build Process Automation</vt:lpstr>
      <vt:lpstr>Product Overview</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228</cp:revision>
  <dcterms:created xsi:type="dcterms:W3CDTF">2013-09-12T13:05:01Z</dcterms:created>
  <dcterms:modified xsi:type="dcterms:W3CDTF">2025-05-07T10:35:55Z</dcterms:modified>
</cp:coreProperties>
</file>