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4"/>
  </p:notesMasterIdLst>
  <p:sldIdLst>
    <p:sldId id="276" r:id="rId3"/>
    <p:sldId id="4122" r:id="rId4"/>
    <p:sldId id="277" r:id="rId5"/>
    <p:sldId id="310" r:id="rId6"/>
    <p:sldId id="314" r:id="rId7"/>
    <p:sldId id="531" r:id="rId8"/>
    <p:sldId id="533" r:id="rId9"/>
    <p:sldId id="333" r:id="rId10"/>
    <p:sldId id="282" r:id="rId11"/>
    <p:sldId id="280" r:id="rId12"/>
    <p:sldId id="471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5250" autoAdjust="0"/>
  </p:normalViewPr>
  <p:slideViewPr>
    <p:cSldViewPr>
      <p:cViewPr varScale="1">
        <p:scale>
          <a:sx n="97" d="100"/>
          <a:sy n="97" d="100"/>
        </p:scale>
        <p:origin x="808" y="2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662" y="1498600"/>
            <a:ext cx="700857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n-US" sz="4799" dirty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7662" y="2209800"/>
            <a:ext cx="7008574" cy="12192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A5CE939-B381-3A45-13A6-F58CC000B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7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E9035D6-1EB0-67FD-788E-258B941A5B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9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</p:spPr>
        <p:txBody>
          <a:bodyPr anchor="t"/>
          <a:lstStyle>
            <a:lvl1pPr algn="l">
              <a:defRPr sz="4266" b="1" cap="none"/>
            </a:lvl1pPr>
          </a:lstStyle>
          <a:p>
            <a:r>
              <a:rPr lang="en-US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48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72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19859E39-C1F4-F452-A609-81C93B9864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6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76201"/>
            <a:ext cx="10969943" cy="81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5383398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195986" y="1295400"/>
            <a:ext cx="5383398" cy="4876800"/>
          </a:xfrm>
        </p:spPr>
        <p:txBody>
          <a:bodyPr>
            <a:normAutofit/>
          </a:bodyPr>
          <a:lstStyle>
            <a:lvl1pPr marL="0" indent="0"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361F23F3-4276-7AC6-FA37-CDC6351B9F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8024310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FDBF0D3-6CF9-4440-94E9-AA4A742169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B3935A3-C998-9B3D-079E-B7BC7E8C2A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41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03147" y="637540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2045" y="2794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466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47D5447-D822-E114-D105-30608DBB5E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810" y="76201"/>
            <a:ext cx="658210" cy="6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42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3147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FC459EA-C247-C5E7-6491-AEF2B5F9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9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1092200"/>
            <a:ext cx="4010039" cy="1162051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092201"/>
            <a:ext cx="6813892" cy="5033964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2311401"/>
            <a:ext cx="4010039" cy="3814764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40C7AE83-204E-A484-7237-A7EA3EBC4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4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1193799"/>
            <a:ext cx="7313295" cy="3533775"/>
          </a:xfrm>
        </p:spPr>
        <p:txBody>
          <a:bodyPr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23DAEE89-C03B-1705-0782-CE3B90349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88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FDBE062A-C013-A203-17DC-F9C61DBF2E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9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1396999"/>
            <a:ext cx="2742486" cy="4729164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396999"/>
            <a:ext cx="8024310" cy="47291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A6DBE16-F08A-6A41-329C-56621EE536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94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3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1" y="1803400"/>
            <a:ext cx="10969943" cy="1727200"/>
          </a:xfrm>
          <a:prstGeom prst="rect">
            <a:avLst/>
          </a:prstGeom>
        </p:spPr>
        <p:txBody>
          <a:bodyPr/>
          <a:lstStyle>
            <a:lvl1pPr algn="l">
              <a:defRPr sz="7998" b="1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1" y="3530600"/>
            <a:ext cx="10969943" cy="1219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Contact Information</a:t>
            </a:r>
            <a:endParaRPr lang="en-US" dirty="0"/>
          </a:p>
        </p:txBody>
      </p:sp>
      <p:pic>
        <p:nvPicPr>
          <p:cNvPr id="4" name="Picture 3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624E307F-BC23-D6AD-3DDE-45757A637A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63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3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B006-912F-44E1-9560-9CBFEBE946EF}" type="datetime4">
              <a:rPr lang="en-US" smtClean="0"/>
              <a:t>May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/>
  <p:txStyles>
    <p:titleStyle>
      <a:lvl1pPr algn="l" defTabSz="1218895" rtl="0" eaLnBrk="1" latinLnBrk="0" hangingPunct="1">
        <a:spcBef>
          <a:spcPct val="0"/>
        </a:spcBef>
        <a:buNone/>
        <a:defRPr lang="en-US" sz="3732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itchFamily="34" charset="0"/>
          <a:ea typeface="+mj-ea"/>
          <a:cs typeface="Arial" pitchFamily="34" charset="0"/>
        </a:defRPr>
      </a:lvl1pPr>
    </p:titleStyle>
    <p:bodyStyle>
      <a:lvl1pPr marL="457086" indent="-457086" algn="l" defTabSz="1218895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990352" indent="-380905" algn="l" defTabSz="1218895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spcBef>
          <a:spcPct val="20000"/>
        </a:spcBef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hyperlink" Target="http://www.dribbble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tiff"/><Relationship Id="rId5" Type="http://schemas.openxmlformats.org/officeDocument/2006/relationships/image" Target="../media/image16.tiff"/><Relationship Id="rId4" Type="http://schemas.openxmlformats.org/officeDocument/2006/relationships/image" Target="../media/image15.tif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de-de/foto/mann-zeigt-laptop-computer-2182981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pexels.com/video/call-center-agents-talking-to-customers-while-using-cellphone-and-laptop-7682761/" TargetMode="Externa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docs/build-process-automation/sap-build-process-automation/configure-sap-build-process-automation-destinations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</a:t>
            </a:r>
            <a:b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Build Apps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9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3257403" y="1320729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3257403" y="307645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3257403" y="4832174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3922089" y="1573742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Create destination for Build BPA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3922089" y="3329461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923981"/>
              <a:ext cx="2236930" cy="9587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Access Process and consume in Build Apps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3922089" y="5085184"/>
            <a:ext cx="4344645" cy="922336"/>
            <a:chOff x="1395616" y="871285"/>
            <a:chExt cx="4206175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617371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Integrate with Build </a:t>
              </a:r>
              <a:r>
                <a:rPr lang="en-US" sz="1800" kern="0" dirty="0" err="1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workzone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10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49A91-9CCE-D194-2F1E-488EA18BA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FD143-0DF2-50BD-4070-A1616216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BDB00-DC60-80E6-04F5-6B41F4B8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B825DE-D275-21D9-5079-6B46978E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Scenario</a:t>
            </a:r>
          </a:p>
        </p:txBody>
      </p:sp>
      <p:pic>
        <p:nvPicPr>
          <p:cNvPr id="6" name="Picture 5" descr="A person pointing at a computer&#10;&#10;Description automatically generated">
            <a:extLst>
              <a:ext uri="{FF2B5EF4-FFF2-40B4-BE49-F238E27FC236}">
                <a16:creationId xmlns:a16="http://schemas.microsoft.com/office/drawing/2014/main" id="{6E25B006-F379-0963-9334-A18A5839D0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4685" y="1295956"/>
            <a:ext cx="2834095" cy="1933122"/>
          </a:xfrm>
          <a:prstGeom prst="rect">
            <a:avLst/>
          </a:prstGeom>
        </p:spPr>
      </p:pic>
      <p:pic>
        <p:nvPicPr>
          <p:cNvPr id="8" name="Picture 7" descr="A person wearing a headset and looking at a computer&#10;&#10;Description automatically generated">
            <a:extLst>
              <a:ext uri="{FF2B5EF4-FFF2-40B4-BE49-F238E27FC236}">
                <a16:creationId xmlns:a16="http://schemas.microsoft.com/office/drawing/2014/main" id="{CB379A3E-C337-0EF8-8937-7E680FAEC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07879" y="955042"/>
            <a:ext cx="1746130" cy="1973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0B23B1-780E-AEA9-725D-C38C97CD7437}"/>
              </a:ext>
            </a:extLst>
          </p:cNvPr>
          <p:cNvSpPr txBox="1"/>
          <p:nvPr/>
        </p:nvSpPr>
        <p:spPr>
          <a:xfrm>
            <a:off x="314685" y="3327427"/>
            <a:ext cx="283409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Sales Representative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4F5F70-E8AA-D171-1092-2DDD578A9EA1}"/>
              </a:ext>
            </a:extLst>
          </p:cNvPr>
          <p:cNvSpPr/>
          <p:nvPr/>
        </p:nvSpPr>
        <p:spPr>
          <a:xfrm>
            <a:off x="3859794" y="1279889"/>
            <a:ext cx="1320456" cy="19298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Sales Order</a:t>
            </a: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(Build Apps)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0C656-96C5-CE72-3EDC-1CC0227806E4}"/>
              </a:ext>
            </a:extLst>
          </p:cNvPr>
          <p:cNvSpPr/>
          <p:nvPr/>
        </p:nvSpPr>
        <p:spPr>
          <a:xfrm>
            <a:off x="2650610" y="4335727"/>
            <a:ext cx="2834095" cy="914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 </a:t>
            </a: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&lt;&lt;Cart data&gt;&gt;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757AC3-0308-30BC-D283-5E6B2149DF90}"/>
              </a:ext>
            </a:extLst>
          </p:cNvPr>
          <p:cNvSpPr/>
          <p:nvPr/>
        </p:nvSpPr>
        <p:spPr>
          <a:xfrm>
            <a:off x="3148779" y="1905397"/>
            <a:ext cx="711015" cy="6974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1E64308-056C-8A45-3AEB-755540EBA7A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3730870" y="3546574"/>
            <a:ext cx="1125941" cy="452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A555106-A687-82CC-4F6D-60C560D2878C}"/>
              </a:ext>
            </a:extLst>
          </p:cNvPr>
          <p:cNvSpPr/>
          <p:nvPr/>
        </p:nvSpPr>
        <p:spPr>
          <a:xfrm>
            <a:off x="6531883" y="819487"/>
            <a:ext cx="3304026" cy="5180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Process Automation</a:t>
            </a: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BTP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7E1720-8547-A044-6E7F-012864CA47ED}"/>
              </a:ext>
            </a:extLst>
          </p:cNvPr>
          <p:cNvSpPr/>
          <p:nvPr/>
        </p:nvSpPr>
        <p:spPr>
          <a:xfrm>
            <a:off x="7746425" y="1535560"/>
            <a:ext cx="812588" cy="406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approval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0BC323-2446-FCDE-0A01-2D53BF1587D0}"/>
              </a:ext>
            </a:extLst>
          </p:cNvPr>
          <p:cNvSpPr/>
          <p:nvPr/>
        </p:nvSpPr>
        <p:spPr>
          <a:xfrm>
            <a:off x="7949572" y="947510"/>
            <a:ext cx="406294" cy="329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46BD2C-AAF6-0157-E21E-E70F9BA07118}"/>
              </a:ext>
            </a:extLst>
          </p:cNvPr>
          <p:cNvSpPr/>
          <p:nvPr/>
        </p:nvSpPr>
        <p:spPr>
          <a:xfrm>
            <a:off x="6902031" y="2283812"/>
            <a:ext cx="812588" cy="406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1E0D3B-5331-316A-F69D-5422BF9C3919}"/>
              </a:ext>
            </a:extLst>
          </p:cNvPr>
          <p:cNvSpPr/>
          <p:nvPr/>
        </p:nvSpPr>
        <p:spPr>
          <a:xfrm>
            <a:off x="8628781" y="2276144"/>
            <a:ext cx="812588" cy="406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rej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1B94AD-D938-4137-CC3B-99DA10F556CF}"/>
              </a:ext>
            </a:extLst>
          </p:cNvPr>
          <p:cNvSpPr/>
          <p:nvPr/>
        </p:nvSpPr>
        <p:spPr>
          <a:xfrm>
            <a:off x="8024309" y="3419479"/>
            <a:ext cx="331556" cy="3142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5996196-E1BE-078D-5F96-3F59DC91C490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5484705" y="3409613"/>
            <a:ext cx="1047178" cy="1383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EA5F03-E228-AA1C-C8FC-18F680677EAB}"/>
              </a:ext>
            </a:extLst>
          </p:cNvPr>
          <p:cNvCxnSpPr>
            <a:stCxn id="10" idx="3"/>
          </p:cNvCxnSpPr>
          <p:nvPr/>
        </p:nvCxnSpPr>
        <p:spPr>
          <a:xfrm>
            <a:off x="5180251" y="2244838"/>
            <a:ext cx="1360487" cy="3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04F91E-5EE1-3BA7-4F20-44FE53A88135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8152719" y="1276913"/>
            <a:ext cx="0" cy="25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563B2D-746A-9D23-D5DC-C1435D02EC5F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5400000">
            <a:off x="7559544" y="1690636"/>
            <a:ext cx="341958" cy="844393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A87D117-BA17-069E-3F18-06FFA028286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16200000" flipH="1">
            <a:off x="8426753" y="1667820"/>
            <a:ext cx="334290" cy="882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4980469-6E05-7BC4-7D0D-3A22DF25AE8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rot="16200000" flipH="1">
            <a:off x="7384520" y="2613911"/>
            <a:ext cx="729373" cy="881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6177CBC-1AF7-4F6D-159F-83A1D15F3CD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8244061" y="2628464"/>
            <a:ext cx="737040" cy="844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FB7C25-1FE6-1EB8-C456-F0EB8B3C060F}"/>
              </a:ext>
            </a:extLst>
          </p:cNvPr>
          <p:cNvSpPr txBox="1"/>
          <p:nvPr/>
        </p:nvSpPr>
        <p:spPr>
          <a:xfrm>
            <a:off x="10280200" y="2967952"/>
            <a:ext cx="1320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E6C033-B265-371B-F138-560681CD348C}"/>
              </a:ext>
            </a:extLst>
          </p:cNvPr>
          <p:cNvSpPr txBox="1"/>
          <p:nvPr/>
        </p:nvSpPr>
        <p:spPr>
          <a:xfrm>
            <a:off x="5383398" y="1941853"/>
            <a:ext cx="1042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cartID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E11A3-A380-7F42-2D6A-966159D8F8B9}"/>
              </a:ext>
            </a:extLst>
          </p:cNvPr>
          <p:cNvSpPr txBox="1"/>
          <p:nvPr/>
        </p:nvSpPr>
        <p:spPr>
          <a:xfrm>
            <a:off x="5484705" y="3132614"/>
            <a:ext cx="1042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&lt;data&gt;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0F370C-B5D8-27DE-1196-039DDEAEF283}"/>
              </a:ext>
            </a:extLst>
          </p:cNvPr>
          <p:cNvSpPr/>
          <p:nvPr/>
        </p:nvSpPr>
        <p:spPr>
          <a:xfrm>
            <a:off x="10157354" y="3733721"/>
            <a:ext cx="1625177" cy="1320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workzone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Inbox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D1C4534-5D93-6752-6081-B2FD57165929}"/>
              </a:ext>
            </a:extLst>
          </p:cNvPr>
          <p:cNvCxnSpPr>
            <a:stCxn id="2" idx="2"/>
          </p:cNvCxnSpPr>
          <p:nvPr/>
        </p:nvCxnSpPr>
        <p:spPr>
          <a:xfrm rot="5400000">
            <a:off x="10212072" y="4646839"/>
            <a:ext cx="350534" cy="1165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6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F478C-7688-4F9A-8B38-7F3E8368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884FA-5450-107C-E2F8-1FC6D745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8A88-730B-200D-E55D-E705349E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85B7B1-3DB4-8112-ABC5-38971552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My Inbox Fiori App</a:t>
            </a:r>
          </a:p>
        </p:txBody>
      </p:sp>
      <p:pic>
        <p:nvPicPr>
          <p:cNvPr id="2050" name="Picture 2" descr="S4HANA setup FIORI my Inbox app – Saptechnicalguru.com">
            <a:extLst>
              <a:ext uri="{FF2B5EF4-FFF2-40B4-BE49-F238E27FC236}">
                <a16:creationId xmlns:a16="http://schemas.microsoft.com/office/drawing/2014/main" id="{9BDD0A8C-BF7F-4082-DE5B-E7EE1B3E7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05" y="4546309"/>
            <a:ext cx="1460233" cy="14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l Life Experiences Extending Fiori My Inbox - SAP Community">
            <a:extLst>
              <a:ext uri="{FF2B5EF4-FFF2-40B4-BE49-F238E27FC236}">
                <a16:creationId xmlns:a16="http://schemas.microsoft.com/office/drawing/2014/main" id="{D9C5746B-6186-EBDB-D180-BBDC81697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48" y="3936868"/>
            <a:ext cx="4221651" cy="246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EE2FB89A-D054-D0D0-BA6F-7AF38B191470}"/>
              </a:ext>
            </a:extLst>
          </p:cNvPr>
          <p:cNvSpPr/>
          <p:nvPr/>
        </p:nvSpPr>
        <p:spPr>
          <a:xfrm>
            <a:off x="4164515" y="4952603"/>
            <a:ext cx="2031471" cy="507868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1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AB93A-BC73-A1B8-16C9-98506D172342}"/>
              </a:ext>
            </a:extLst>
          </p:cNvPr>
          <p:cNvSpPr txBox="1"/>
          <p:nvPr/>
        </p:nvSpPr>
        <p:spPr>
          <a:xfrm>
            <a:off x="203147" y="900921"/>
            <a:ext cx="11884104" cy="3024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SAP Business Technology Platform (BTP), the Inbox Fiori app typically refers to an application that provides a centralized view for managing tasks and notifications within the system. This app allows users to handle workflow tasks and process approvals directly from within the Fiori interface.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Here are some key points about the Inbox Fiori app: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Task Management: It provides an interface where users can view, manage, and act upon their tasks. These tasks can be related to business workflows, approvals, or notifications that need attention.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Integration with SAP Workflow: The Inbox app is often integrated with SAP Business Workflow, allowing users to interact with tasks that are part of larger business processes.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User-Friendly Interface: As part of the Fiori design principles, the app offers a simple, intuitive, and responsive user interface that can be accessed on desktop and mobile devices.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Real-Time Updates: Users are notified of new tasks, and updates to tasks are reflected in real-time, ensuring that users can stay on top of their workload.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6. Access Control: Only users with appropriate roles and permissions can access specific tasks, ensuring that the right people are notified and able to act on the tasks.</a:t>
            </a:r>
            <a:endParaRPr kumimoji="0" lang="en-IN" sz="14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8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8174-CDFA-8C93-44DE-9D26D4881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4F3A64-CE1A-D036-09F0-4A36790C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Destination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68780-1AAC-B5C6-5A6B-0A098D05DC10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sz="1866" dirty="0">
                <a:hlinkClick r:id="rId2"/>
              </a:rPr>
              <a:t>https://help.sap.com/docs/build-process-automation/sap-build-process-automation/configure-sap-build-process-automation-destinations</a:t>
            </a:r>
            <a:endParaRPr lang="en-US" sz="1866" dirty="0"/>
          </a:p>
          <a:p>
            <a:pPr>
              <a:spcBef>
                <a:spcPct val="20000"/>
              </a:spcBef>
              <a:buFont typeface="Arial" pitchFamily="34" charset="0"/>
            </a:pPr>
            <a:endParaRPr lang="en-US" sz="1866" dirty="0"/>
          </a:p>
        </p:txBody>
      </p:sp>
    </p:spTree>
    <p:extLst>
      <p:ext uri="{BB962C8B-B14F-4D97-AF65-F5344CB8AC3E}">
        <p14:creationId xmlns:p14="http://schemas.microsoft.com/office/powerpoint/2010/main" val="296151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F9DB-7B8E-5B5A-61BE-A1C4B8C6F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72EC1-0229-5B9C-FF63-1FB76294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B47C0-4E43-12AC-9357-6E0B1B1E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C822F7-80B0-AEC0-B51C-08919CDE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Anubhav Trainings – The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74718-4C4B-8B04-4F1F-10B179AD78FF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sz="1866" dirty="0"/>
              <a:t>Anubhav trainings offers fully activated S/4HANA system</a:t>
            </a:r>
          </a:p>
          <a:p>
            <a:pPr>
              <a:spcBef>
                <a:spcPct val="20000"/>
              </a:spcBef>
              <a:buFont typeface="Arial" pitchFamily="34" charset="0"/>
            </a:pPr>
            <a:endParaRPr lang="en-US" sz="1866" dirty="0"/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No VPN is required to access</a:t>
            </a:r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Personal laptop with direct SAPGUI</a:t>
            </a:r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All our courses can be practiced in the same server</a:t>
            </a:r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It have all the APIs and test data required for learning</a:t>
            </a:r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A developer user will all the permission</a:t>
            </a:r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SAPGUI installation</a:t>
            </a:r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Guide, videos &amp; documentation to connect will be provided</a:t>
            </a:r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SLA 4 H, 9 AM – 6 PM</a:t>
            </a:r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You can connect to our system w/o cloud connector from SAP Build</a:t>
            </a:r>
          </a:p>
        </p:txBody>
      </p:sp>
    </p:spTree>
    <p:extLst>
      <p:ext uri="{BB962C8B-B14F-4D97-AF65-F5344CB8AC3E}">
        <p14:creationId xmlns:p14="http://schemas.microsoft.com/office/powerpoint/2010/main" val="272855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C8808-7741-0F7A-B907-D5DFBD651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91197-0161-D022-C56D-6420FA94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804D1-BCDC-DF52-0164-8CE5D599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712054-DE51-C9AD-2A42-5AA51022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The Destination to S/4HANA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44B7FB-8E51-069E-A72A-13C6479019AD}"/>
              </a:ext>
            </a:extLst>
          </p:cNvPr>
          <p:cNvGraphicFramePr>
            <a:graphicFrameLocks noGrp="1"/>
          </p:cNvGraphicFramePr>
          <p:nvPr/>
        </p:nvGraphicFramePr>
        <p:xfrm>
          <a:off x="304720" y="3124279"/>
          <a:ext cx="10969942" cy="2718784"/>
        </p:xfrm>
        <a:graphic>
          <a:graphicData uri="http://schemas.openxmlformats.org/drawingml/2006/table">
            <a:tbl>
              <a:tblPr/>
              <a:tblGrid>
                <a:gridCol w="5484971">
                  <a:extLst>
                    <a:ext uri="{9D8B030D-6E8A-4147-A177-3AD203B41FA5}">
                      <a16:colId xmlns:a16="http://schemas.microsoft.com/office/drawing/2014/main" val="893303287"/>
                    </a:ext>
                  </a:extLst>
                </a:gridCol>
                <a:gridCol w="5484971">
                  <a:extLst>
                    <a:ext uri="{9D8B030D-6E8A-4147-A177-3AD203B41FA5}">
                      <a16:colId xmlns:a16="http://schemas.microsoft.com/office/drawing/2014/main" val="3036957318"/>
                    </a:ext>
                  </a:extLst>
                </a:gridCol>
              </a:tblGrid>
              <a:tr h="341964">
                <a:tc>
                  <a:txBody>
                    <a:bodyPr/>
                    <a:lstStyle/>
                    <a:p>
                      <a:pPr latinLnBrk="0"/>
                      <a:r>
                        <a:rPr lang="en-IN" sz="2100" b="1" dirty="0">
                          <a:effectLst/>
                        </a:rPr>
                        <a:t>Property</a:t>
                      </a:r>
                      <a:endParaRPr lang="en-IN" sz="2100" dirty="0">
                        <a:effectLst/>
                      </a:endParaRP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IN" sz="2100" b="1">
                          <a:effectLst/>
                        </a:rPr>
                        <a:t>Value</a:t>
                      </a:r>
                      <a:endParaRPr lang="en-IN" sz="2100">
                        <a:effectLst/>
                      </a:endParaRP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189"/>
                  </a:ext>
                </a:extLst>
              </a:tr>
              <a:tr h="341964">
                <a:tc>
                  <a:txBody>
                    <a:bodyPr/>
                    <a:lstStyle/>
                    <a:p>
                      <a:pPr latinLnBrk="0"/>
                      <a:r>
                        <a:rPr lang="en-IN" sz="2100" dirty="0" err="1">
                          <a:effectLst/>
                        </a:rPr>
                        <a:t>sap.applicationdevelopment.actions.enabled</a:t>
                      </a:r>
                      <a:endParaRPr lang="en-IN" sz="2100" dirty="0">
                        <a:effectLst/>
                      </a:endParaRP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IN" sz="2100">
                          <a:effectLst/>
                        </a:rPr>
                        <a:t>true</a:t>
                      </a: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276467"/>
                  </a:ext>
                </a:extLst>
              </a:tr>
              <a:tr h="341964">
                <a:tc>
                  <a:txBody>
                    <a:bodyPr/>
                    <a:lstStyle/>
                    <a:p>
                      <a:pPr latinLnBrk="0"/>
                      <a:r>
                        <a:rPr lang="en-IN" sz="2100" dirty="0" err="1">
                          <a:effectLst/>
                        </a:rPr>
                        <a:t>sap.processautomation.enabled</a:t>
                      </a:r>
                      <a:endParaRPr lang="en-IN" sz="2100" dirty="0">
                        <a:effectLst/>
                      </a:endParaRP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IN" sz="2100" dirty="0">
                          <a:effectLst/>
                        </a:rPr>
                        <a:t>true</a:t>
                      </a: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60563"/>
                  </a:ext>
                </a:extLst>
              </a:tr>
              <a:tr h="423223">
                <a:tc>
                  <a:txBody>
                    <a:bodyPr/>
                    <a:lstStyle/>
                    <a:p>
                      <a:pPr latinLnBrk="0"/>
                      <a:r>
                        <a:rPr lang="en-IN" sz="2100" dirty="0" err="1">
                          <a:effectLst/>
                        </a:rPr>
                        <a:t>sap.build.usage</a:t>
                      </a:r>
                      <a:endParaRPr lang="en-IN" sz="2100" dirty="0">
                        <a:effectLst/>
                      </a:endParaRP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spcBef>
                          <a:spcPts val="2400"/>
                        </a:spcBef>
                      </a:pPr>
                      <a:r>
                        <a:rPr lang="en-IN" sz="2100" dirty="0" err="1">
                          <a:effectLst/>
                        </a:rPr>
                        <a:t>odata_gen</a:t>
                      </a:r>
                      <a:endParaRPr lang="en-IN" sz="2100" dirty="0">
                        <a:effectLst/>
                      </a:endParaRP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15963"/>
                  </a:ext>
                </a:extLst>
              </a:tr>
              <a:tr h="423223">
                <a:tc>
                  <a:txBody>
                    <a:bodyPr/>
                    <a:lstStyle/>
                    <a:p>
                      <a:pPr latinLnBrk="0"/>
                      <a:r>
                        <a:rPr lang="en-IN" sz="2100" dirty="0" err="1">
                          <a:effectLst/>
                        </a:rPr>
                        <a:t>AppgyverEnabled</a:t>
                      </a:r>
                      <a:endParaRPr lang="en-IN" sz="2100" dirty="0">
                        <a:effectLst/>
                      </a:endParaRP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spcBef>
                          <a:spcPts val="2400"/>
                        </a:spcBef>
                      </a:pPr>
                      <a:r>
                        <a:rPr lang="en-IN" sz="2100" dirty="0">
                          <a:effectLst/>
                        </a:rPr>
                        <a:t>true</a:t>
                      </a: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1316"/>
                  </a:ext>
                </a:extLst>
              </a:tr>
              <a:tr h="423223">
                <a:tc>
                  <a:txBody>
                    <a:bodyPr/>
                    <a:lstStyle/>
                    <a:p>
                      <a:pPr latinLnBrk="0"/>
                      <a:r>
                        <a:rPr lang="en-IN" sz="2100" dirty="0" err="1">
                          <a:effectLst/>
                        </a:rPr>
                        <a:t>WebIDEEnabled</a:t>
                      </a:r>
                      <a:endParaRPr lang="en-IN" sz="2100" dirty="0">
                        <a:effectLst/>
                      </a:endParaRP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spcBef>
                          <a:spcPts val="2400"/>
                        </a:spcBef>
                      </a:pPr>
                      <a:r>
                        <a:rPr lang="en-IN" sz="2100" dirty="0">
                          <a:effectLst/>
                        </a:rPr>
                        <a:t>true</a:t>
                      </a: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26609"/>
                  </a:ext>
                </a:extLst>
              </a:tr>
              <a:tr h="423223">
                <a:tc>
                  <a:txBody>
                    <a:bodyPr/>
                    <a:lstStyle/>
                    <a:p>
                      <a:pPr latinLnBrk="0"/>
                      <a:r>
                        <a:rPr lang="en-IN" sz="2100" dirty="0">
                          <a:effectLst/>
                        </a:rPr>
                        <a:t>HTML5.DynamicDestination</a:t>
                      </a: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spcBef>
                          <a:spcPts val="2400"/>
                        </a:spcBef>
                      </a:pPr>
                      <a:r>
                        <a:rPr lang="en-IN" sz="2100" dirty="0">
                          <a:effectLst/>
                        </a:rPr>
                        <a:t>true</a:t>
                      </a: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3818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BB20A45-5835-951D-5F2B-AC9A69EA22E8}"/>
              </a:ext>
            </a:extLst>
          </p:cNvPr>
          <p:cNvSpPr txBox="1"/>
          <p:nvPr/>
        </p:nvSpPr>
        <p:spPr>
          <a:xfrm>
            <a:off x="203147" y="1194383"/>
            <a:ext cx="11477810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99" dirty="0"/>
              <a:t>The service information is here:</a:t>
            </a:r>
          </a:p>
          <a:p>
            <a:r>
              <a:rPr lang="en-IN" sz="3199" dirty="0"/>
              <a:t>http://stsrvr.mynetgear.com:8021</a:t>
            </a:r>
          </a:p>
        </p:txBody>
      </p:sp>
    </p:spTree>
    <p:extLst>
      <p:ext uri="{BB962C8B-B14F-4D97-AF65-F5344CB8AC3E}">
        <p14:creationId xmlns:p14="http://schemas.microsoft.com/office/powerpoint/2010/main" val="4090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7328</TotalTime>
  <Words>602</Words>
  <Application>Microsoft Office PowerPoint</Application>
  <PresentationFormat>Custom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1_Office Theme</vt:lpstr>
      <vt:lpstr>SAP BTP  Build Apps Training</vt:lpstr>
      <vt:lpstr>PowerPoint Presentation</vt:lpstr>
      <vt:lpstr>Agenda – Day 10</vt:lpstr>
      <vt:lpstr>Scenario</vt:lpstr>
      <vt:lpstr>My Inbox Fiori App</vt:lpstr>
      <vt:lpstr>Destination</vt:lpstr>
      <vt:lpstr>Anubhav Trainings – The server</vt:lpstr>
      <vt:lpstr>The Destination to S/4HANA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246</cp:revision>
  <dcterms:created xsi:type="dcterms:W3CDTF">2013-09-12T13:05:01Z</dcterms:created>
  <dcterms:modified xsi:type="dcterms:W3CDTF">2025-05-13T13:41:00Z</dcterms:modified>
</cp:coreProperties>
</file>