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2"/>
    <p:sldId id="4122" r:id="rId3"/>
    <p:sldId id="277" r:id="rId4"/>
    <p:sldId id="4804" r:id="rId5"/>
    <p:sldId id="4805" r:id="rId6"/>
    <p:sldId id="4802" r:id="rId7"/>
    <p:sldId id="4773" r:id="rId8"/>
    <p:sldId id="4774" r:id="rId9"/>
    <p:sldId id="4775" r:id="rId10"/>
    <p:sldId id="4776" r:id="rId11"/>
    <p:sldId id="4754" r:id="rId12"/>
    <p:sldId id="282" r:id="rId13"/>
    <p:sldId id="280" r:id="rId14"/>
    <p:sldId id="471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5250" autoAdjust="0"/>
  </p:normalViewPr>
  <p:slideViewPr>
    <p:cSldViewPr>
      <p:cViewPr varScale="1">
        <p:scale>
          <a:sx n="78" d="100"/>
          <a:sy n="78" d="100"/>
        </p:scale>
        <p:origin x="1099" y="9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24575,'-1'0'0,"1"0"0,0 0 0,0 0 0,-1 1 0,1-1 0,0 0 0,0 0 0,-1 0 0,1 0 0,0 0 0,-1 0 0,1 0 0,0 0 0,0 0 0,-1 0 0,1 0 0,0 0 0,0 0 0,-1 0 0,1 0 0,0 0 0,-1 0 0,1 0 0,0-1 0,0 1 0,-1 0 0,1 0 0,0 0 0,0 0 0,-1-1 0,1 1 0,0 0 0,0 0 0,0 0 0,0-1 0,-1 1 0,1 0 0,0 0 0,0-1 0,0 1 0,0 0 0,0 0 0,0-1 0,-1 1 0,1 0 0,0 0 0,0-1 0,0 1 0,0 0 0,0-1 0,0 1 0,0 0 0,0 0 0,0-1 0,1 1 0,-1 0 0,0-1 0,0 1 0,0 0 0,0 0 0,0-1 0,0 1 0,1 0 0,0-2 0,0 1 0,0 0 0,0 0 0,0 0 0,0 0 0,0 1 0,0-1 0,0 0 0,1 0 0,-1 1 0,0-1 0,3 0 0,23-3 0,0 0 0,0 2 0,54 4 0,-30-1 0,463 0-1365,-471-1-5461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24575,'5'0'0,"6"0"0,6 0 0,9 0 0,5 0 0,6 0 0,7 0 0,4-5 0,9-1 0,3 0 0,6 1 0,1 2 0,-2 1 0,-7 1 0,-13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hyperlink" Target="http://www.dribbble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tiff"/><Relationship Id="rId5" Type="http://schemas.openxmlformats.org/officeDocument/2006/relationships/image" Target="../media/image16.tiff"/><Relationship Id="rId4" Type="http://schemas.openxmlformats.org/officeDocument/2006/relationships/image" Target="../media/image15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3" Type="http://schemas.openxmlformats.org/officeDocument/2006/relationships/image" Target="../media/image132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32" Type="http://schemas.openxmlformats.org/officeDocument/2006/relationships/customXml" Target="../ink/ink2.xml"/><Relationship Id="rId31" Type="http://schemas.openxmlformats.org/officeDocument/2006/relationships/image" Target="../media/image13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947-8BD4-1919-0AE6-C14C8F6F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- Create HANA Cloud Instance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A8D5-EF9E-9286-069A-7C912612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6" r="7337"/>
          <a:stretch/>
        </p:blipFill>
        <p:spPr bwMode="auto">
          <a:xfrm>
            <a:off x="190016" y="1702420"/>
            <a:ext cx="5174395" cy="18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53BBD-DA91-2996-8A54-0B82D95D8890}"/>
              </a:ext>
            </a:extLst>
          </p:cNvPr>
          <p:cNvSpPr txBox="1"/>
          <p:nvPr/>
        </p:nvSpPr>
        <p:spPr>
          <a:xfrm>
            <a:off x="261763" y="779090"/>
            <a:ext cx="5174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Login to your trial and navigate to your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dev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space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SAP HANA Cloud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Manage SAP HANA Cloud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SAP HANA Cloud Central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EF897-818D-A144-9DAA-ED76C105C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5296"/>
          <a:stretch/>
        </p:blipFill>
        <p:spPr bwMode="auto">
          <a:xfrm>
            <a:off x="6674485" y="1527830"/>
            <a:ext cx="4543262" cy="19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F9ED8215-03AA-D8FB-EE7A-028B143BC7BD}"/>
              </a:ext>
            </a:extLst>
          </p:cNvPr>
          <p:cNvSpPr/>
          <p:nvPr/>
        </p:nvSpPr>
        <p:spPr>
          <a:xfrm>
            <a:off x="5617029" y="1733197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5EBF26E-6D84-D4F3-490D-2C8E2ECA0675}"/>
              </a:ext>
            </a:extLst>
          </p:cNvPr>
          <p:cNvSpPr/>
          <p:nvPr/>
        </p:nvSpPr>
        <p:spPr>
          <a:xfrm rot="5400000">
            <a:off x="8770215" y="3566145"/>
            <a:ext cx="351801" cy="474214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62670FC-3E42-A072-DD2C-754FA0F8C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85" y="4017448"/>
            <a:ext cx="4805728" cy="265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E4A37-E533-D631-EC68-7557BDA3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4" y="3938076"/>
            <a:ext cx="5328976" cy="27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5D2515A-A0D2-B87A-B280-CC3F1560B881}"/>
              </a:ext>
            </a:extLst>
          </p:cNvPr>
          <p:cNvSpPr/>
          <p:nvPr/>
        </p:nvSpPr>
        <p:spPr>
          <a:xfrm rot="10800000">
            <a:off x="5926368" y="5151312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B66864-1F90-CAC7-3886-475219B67685}"/>
              </a:ext>
            </a:extLst>
          </p:cNvPr>
          <p:cNvCxnSpPr/>
          <p:nvPr/>
        </p:nvCxnSpPr>
        <p:spPr>
          <a:xfrm>
            <a:off x="190016" y="3753010"/>
            <a:ext cx="5915500" cy="0"/>
          </a:xfrm>
          <a:prstGeom prst="line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8502F2-40B4-4D81-DD19-83B489ECC97A}"/>
              </a:ext>
            </a:extLst>
          </p:cNvPr>
          <p:cNvSpPr txBox="1"/>
          <p:nvPr/>
        </p:nvSpPr>
        <p:spPr>
          <a:xfrm>
            <a:off x="6105516" y="779090"/>
            <a:ext cx="56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Create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wizard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SAP HANA Cloud instance Type to create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Next Step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384817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Hands on – HANA Cloud Integration</a:t>
            </a:r>
            <a:endParaRPr lang="en-IN" sz="3600" dirty="0">
              <a:latin typeface="Cooper Black" panose="0208090404030B0204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33051-A262-4738-BE23-009A377F6D2B}"/>
              </a:ext>
            </a:extLst>
          </p:cNvPr>
          <p:cNvSpPr txBox="1"/>
          <p:nvPr/>
        </p:nvSpPr>
        <p:spPr>
          <a:xfrm>
            <a:off x="189756" y="908720"/>
            <a:ext cx="1180931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Pre-requisites</a:t>
            </a: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Check the version of CDS (which must be &gt; 2.0)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–v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Start a HANA cloud instance in SAP BTP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Main steps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Add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configuration to our app, which tell cap framework that the default </a:t>
            </a:r>
            <a:r>
              <a:rPr lang="en-US" sz="1800" dirty="0" err="1">
                <a:solidFill>
                  <a:schemeClr val="bg1"/>
                </a:solidFill>
              </a:rPr>
              <a:t>db</a:t>
            </a:r>
            <a:r>
              <a:rPr lang="en-US" sz="1800" dirty="0">
                <a:solidFill>
                  <a:schemeClr val="bg1"/>
                </a:solidFill>
              </a:rPr>
              <a:t> is now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–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add </a:t>
            </a:r>
            <a:r>
              <a:rPr lang="en-US" sz="1800" b="1" dirty="0" err="1">
                <a:solidFill>
                  <a:schemeClr val="bg1"/>
                </a:solidFill>
              </a:rPr>
              <a:t>hana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2.   Add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deployment format name to our project under </a:t>
            </a:r>
            <a:r>
              <a:rPr lang="en-IN" sz="1600" dirty="0" err="1">
                <a:solidFill>
                  <a:schemeClr val="bg1"/>
                </a:solidFill>
              </a:rPr>
              <a:t>cds</a:t>
            </a:r>
            <a:r>
              <a:rPr lang="en-IN" sz="1600" dirty="0">
                <a:solidFill>
                  <a:schemeClr val="bg1"/>
                </a:solidFill>
              </a:rPr>
              <a:t> section as below inside </a:t>
            </a:r>
            <a:r>
              <a:rPr lang="en-IN" sz="1600" dirty="0" err="1">
                <a:solidFill>
                  <a:schemeClr val="bg1"/>
                </a:solidFill>
              </a:rPr>
              <a:t>package.json</a:t>
            </a:r>
            <a:r>
              <a:rPr lang="en-IN" sz="1600" dirty="0">
                <a:solidFill>
                  <a:schemeClr val="bg1"/>
                </a:solidFill>
              </a:rPr>
              <a:t> file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hana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":{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"deploy-format":"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hdbtable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dirty="0">
                <a:solidFill>
                  <a:schemeClr val="bg1"/>
                </a:solidFill>
              </a:rPr>
              <a:t>3. Since the first step added the </a:t>
            </a:r>
            <a:r>
              <a:rPr lang="en-IN" sz="1600" dirty="0" err="1">
                <a:solidFill>
                  <a:schemeClr val="bg1"/>
                </a:solidFill>
              </a:rPr>
              <a:t>hdb</a:t>
            </a:r>
            <a:r>
              <a:rPr lang="en-IN" sz="1600" dirty="0">
                <a:solidFill>
                  <a:schemeClr val="bg1"/>
                </a:solidFill>
              </a:rPr>
              <a:t> node module, we need to install it. Run </a:t>
            </a:r>
            <a:r>
              <a:rPr lang="en-IN" sz="1600" b="1" dirty="0" err="1">
                <a:solidFill>
                  <a:schemeClr val="bg1"/>
                </a:solidFill>
              </a:rPr>
              <a:t>npm</a:t>
            </a:r>
            <a:r>
              <a:rPr lang="en-IN" sz="1600" b="1" dirty="0">
                <a:solidFill>
                  <a:schemeClr val="bg1"/>
                </a:solidFill>
              </a:rPr>
              <a:t> install</a:t>
            </a:r>
          </a:p>
          <a:p>
            <a:r>
              <a:rPr lang="en-IN" sz="1600" dirty="0">
                <a:solidFill>
                  <a:schemeClr val="bg1"/>
                </a:solidFill>
              </a:rPr>
              <a:t>4. We need to perform a build, which will create all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files which will be deployed to HANA cloud.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build --production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5. We need to login to cloud foundry from BAS – </a:t>
            </a:r>
            <a:r>
              <a:rPr lang="en-IN" sz="1600" b="1" dirty="0" err="1">
                <a:solidFill>
                  <a:schemeClr val="bg1"/>
                </a:solidFill>
              </a:rPr>
              <a:t>cf</a:t>
            </a:r>
            <a:r>
              <a:rPr lang="en-IN" sz="1600" b="1" dirty="0">
                <a:solidFill>
                  <a:schemeClr val="bg1"/>
                </a:solidFill>
              </a:rPr>
              <a:t> login</a:t>
            </a:r>
          </a:p>
          <a:p>
            <a:r>
              <a:rPr lang="en-IN" sz="1600" dirty="0">
                <a:solidFill>
                  <a:schemeClr val="bg1"/>
                </a:solidFill>
              </a:rPr>
              <a:t>6. Finally we need to deploy the DB and everything to SAP HANA Cloud –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deploy --to </a:t>
            </a:r>
            <a:r>
              <a:rPr lang="en-IN" sz="1600" b="1" dirty="0" err="1">
                <a:solidFill>
                  <a:schemeClr val="bg1"/>
                </a:solidFill>
              </a:rPr>
              <a:t>hana:batman</a:t>
            </a:r>
            <a:endParaRPr lang="en-IN" sz="16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7. We fixed issues related to excel format of HANA and changed the size of field </a:t>
            </a:r>
            <a:r>
              <a:rPr lang="en-IN" sz="1600" dirty="0" err="1">
                <a:solidFill>
                  <a:schemeClr val="bg1"/>
                </a:solidFill>
              </a:rPr>
              <a:t>bankid</a:t>
            </a:r>
            <a:r>
              <a:rPr lang="en-IN" sz="1600" dirty="0">
                <a:solidFill>
                  <a:schemeClr val="bg1"/>
                </a:solidFill>
              </a:rPr>
              <a:t> for employee, redo the build and deploy</a:t>
            </a:r>
          </a:p>
          <a:p>
            <a:r>
              <a:rPr lang="en-IN" sz="1600" dirty="0">
                <a:solidFill>
                  <a:schemeClr val="bg1"/>
                </a:solidFill>
              </a:rPr>
              <a:t>8. If deployment worked, a new file </a:t>
            </a:r>
            <a:r>
              <a:rPr lang="en-IN" sz="1600" b="1" dirty="0" err="1">
                <a:solidFill>
                  <a:schemeClr val="bg1"/>
                </a:solidFill>
              </a:rPr>
              <a:t>cdsrc-private.json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gets created automatically, this file contain the information about which container in SAP BTP HANA Cloud to connect to. And the private key is stored in this file.</a:t>
            </a:r>
          </a:p>
          <a:p>
            <a:r>
              <a:rPr lang="en-IN" sz="1600" dirty="0">
                <a:solidFill>
                  <a:schemeClr val="bg1"/>
                </a:solidFill>
              </a:rPr>
              <a:t>9. Provide the credentials which will be used to connect database, start using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watch --profile hybrid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"credentials": 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"database": "batman-key"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6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60,000+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3453886" y="134076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3453886" y="3096490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3453886" y="4852213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4118572" y="1593781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Git and Git HUB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4118572" y="3349500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4118572" y="5105223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HDI Containers and Deployment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10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share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99F7A-7987-2B1D-E6E7-B3874C0B6EC8}"/>
              </a:ext>
            </a:extLst>
          </p:cNvPr>
          <p:cNvSpPr txBox="1"/>
          <p:nvPr/>
        </p:nvSpPr>
        <p:spPr>
          <a:xfrm>
            <a:off x="189756" y="908720"/>
            <a:ext cx="118093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Till now Anubhav is sharing zip file of project code with all of you, imagine in a team of 40 developers and at end of day if every developer share a zip file, who can merge all code.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someone go on holiday or left team, how can we make sure that we have latest code available for successor to manage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Anubhav last evening my code was stable, this morning I came to office and made 40-50 changes which has disrupted everything, I pray to god to go back to last night state. Basically, we need version management.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In a team, one developer using BAS another using VS code another using </a:t>
            </a:r>
            <a:r>
              <a:rPr lang="en-IN" sz="1800" dirty="0" err="1">
                <a:solidFill>
                  <a:schemeClr val="bg1"/>
                </a:solidFill>
              </a:rPr>
              <a:t>WebIDE</a:t>
            </a:r>
            <a:r>
              <a:rPr lang="en-IN" sz="1800" dirty="0">
                <a:solidFill>
                  <a:schemeClr val="bg1"/>
                </a:solidFill>
              </a:rPr>
              <a:t>, how can we easily move code from one dev tool to another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something cause production issues, we want to know which change was made by who last time that caused the issue.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How to share our code effectively between multiple team members as best practice from industry. And how to merge conflicts also.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and </a:t>
            </a:r>
            <a:r>
              <a:rPr lang="en-IN" sz="1800" dirty="0" err="1">
                <a:solidFill>
                  <a:schemeClr val="bg1"/>
                </a:solidFill>
              </a:rPr>
              <a:t>Github</a:t>
            </a:r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is a de-central repository management system for managing any kind of source code. And git hub is a central repository where everyone sync their changes (internet).</a:t>
            </a:r>
          </a:p>
          <a:p>
            <a:r>
              <a:rPr lang="en-IN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3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 HUB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6007C54-3524-9466-6672-46E876D5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7" y="980728"/>
            <a:ext cx="10969943" cy="55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3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HANA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1B822-FD1F-30ED-76E7-5E494D6E61DA}"/>
              </a:ext>
            </a:extLst>
          </p:cNvPr>
          <p:cNvSpPr txBox="1"/>
          <p:nvPr/>
        </p:nvSpPr>
        <p:spPr>
          <a:xfrm>
            <a:off x="405781" y="974164"/>
            <a:ext cx="11161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is a fully managed, in-memory, cloud database as a service (DBaaS). It is the cloud-based data foundation for SAP Business Technology Platform. With SAP HANA Cloud you can create, run, and extend new and existing applications.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includes a number of software components. The core component is SAP HANA Database, but other components can be added at any time, such as a data lake.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E0C3-2785-33E1-C2AE-1D0F297AB256}"/>
              </a:ext>
            </a:extLst>
          </p:cNvPr>
          <p:cNvSpPr txBox="1"/>
          <p:nvPr/>
        </p:nvSpPr>
        <p:spPr>
          <a:xfrm>
            <a:off x="405780" y="2451492"/>
            <a:ext cx="58342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Key Components of SAP HANA Cloud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There are four key components of SAP HANA Cloud: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SAP HANA Database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In-memory database with built-in advanced analytics (spatial, graph, text, etc.)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data lake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Store and query large data sets and most file types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Support for extreme –performance transactional applications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 replication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Bi-directional real time data replication across databases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E110644-46D4-5748-42EC-748B8BEAC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r="15934"/>
          <a:stretch/>
        </p:blipFill>
        <p:spPr bwMode="auto">
          <a:xfrm>
            <a:off x="6454452" y="2252115"/>
            <a:ext cx="5212531" cy="4308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3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1A0C-49FC-7BA3-CF59-A7C15038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HANA Cloud v/s On-premise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C22E48-21CE-5727-AE45-AAC559F4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r="4389"/>
          <a:stretch/>
        </p:blipFill>
        <p:spPr bwMode="auto">
          <a:xfrm>
            <a:off x="163242" y="2276872"/>
            <a:ext cx="6278151" cy="36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D2028-068C-7296-D417-1CF7F3B9981E}"/>
              </a:ext>
            </a:extLst>
          </p:cNvPr>
          <p:cNvSpPr txBox="1"/>
          <p:nvPr/>
        </p:nvSpPr>
        <p:spPr>
          <a:xfrm>
            <a:off x="6653380" y="1076543"/>
            <a:ext cx="5390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Feature Differences</a:t>
            </a:r>
          </a:p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compares very closely with SAP HANA on-premise in terms of features but there are some differences.</a:t>
            </a:r>
            <a:endParaRPr lang="en-US" sz="18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2A828B7-B381-42D5-A741-CD7079B2E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r="2147"/>
          <a:stretch/>
        </p:blipFill>
        <p:spPr bwMode="auto">
          <a:xfrm>
            <a:off x="6753498" y="2276872"/>
            <a:ext cx="5190086" cy="383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ACD8-99C5-715D-47B1-B722AF07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Schema in HANA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63BFF-9905-49BA-CDA8-491A130A9728}"/>
              </a:ext>
            </a:extLst>
          </p:cNvPr>
          <p:cNvSpPr txBox="1"/>
          <p:nvPr/>
        </p:nvSpPr>
        <p:spPr>
          <a:xfrm>
            <a:off x="338571" y="884478"/>
            <a:ext cx="1185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Schema – Is a mandatory database object of database which stores other database objects. 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It’s a logical separation of database objects.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 is home of all the runtime object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Security</a:t>
            </a: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DF3AC68-4734-9C09-3F5B-A68E318F20A5}"/>
              </a:ext>
            </a:extLst>
          </p:cNvPr>
          <p:cNvSpPr/>
          <p:nvPr/>
        </p:nvSpPr>
        <p:spPr>
          <a:xfrm>
            <a:off x="3251200" y="4572000"/>
            <a:ext cx="8432800" cy="1985818"/>
          </a:xfrm>
          <a:prstGeom prst="flowChartMagneticDisk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 600GB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8302C-9592-6298-CC80-D07CD85A71B4}"/>
              </a:ext>
            </a:extLst>
          </p:cNvPr>
          <p:cNvSpPr/>
          <p:nvPr/>
        </p:nvSpPr>
        <p:spPr>
          <a:xfrm>
            <a:off x="3860800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D573D-9479-5606-E379-F344204ADF77}"/>
              </a:ext>
            </a:extLst>
          </p:cNvPr>
          <p:cNvSpPr/>
          <p:nvPr/>
        </p:nvSpPr>
        <p:spPr>
          <a:xfrm>
            <a:off x="6400799" y="3224645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5E973-27E9-815C-F666-ABA22AE46148}"/>
              </a:ext>
            </a:extLst>
          </p:cNvPr>
          <p:cNvSpPr/>
          <p:nvPr/>
        </p:nvSpPr>
        <p:spPr>
          <a:xfrm>
            <a:off x="8811491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456D9-F5B2-364F-8358-081A37CF0A32}"/>
              </a:ext>
            </a:extLst>
          </p:cNvPr>
          <p:cNvCxnSpPr>
            <a:stCxn id="5" idx="2"/>
          </p:cNvCxnSpPr>
          <p:nvPr/>
        </p:nvCxnSpPr>
        <p:spPr>
          <a:xfrm flipH="1">
            <a:off x="4793673" y="3971636"/>
            <a:ext cx="4618" cy="692728"/>
          </a:xfrm>
          <a:prstGeom prst="straightConnector1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C2FA129-2D8A-4A91-6B3B-CC328101A3FE}"/>
              </a:ext>
            </a:extLst>
          </p:cNvPr>
          <p:cNvCxnSpPr>
            <a:cxnSpLocks/>
          </p:cNvCxnSpPr>
          <p:nvPr/>
        </p:nvCxnSpPr>
        <p:spPr>
          <a:xfrm>
            <a:off x="2004292" y="4828309"/>
            <a:ext cx="1246908" cy="510309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5E059E-EB61-7991-66E4-B76378D45CC9}"/>
              </a:ext>
            </a:extLst>
          </p:cNvPr>
          <p:cNvSpPr/>
          <p:nvPr/>
        </p:nvSpPr>
        <p:spPr>
          <a:xfrm>
            <a:off x="4544291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A8368-9E25-7960-31FA-777489354C47}"/>
              </a:ext>
            </a:extLst>
          </p:cNvPr>
          <p:cNvSpPr/>
          <p:nvPr/>
        </p:nvSpPr>
        <p:spPr>
          <a:xfrm>
            <a:off x="6638636" y="4846781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ECC001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8A8DE3-3559-C1BD-D746-6D5AF1FBAE8C}"/>
              </a:ext>
            </a:extLst>
          </p:cNvPr>
          <p:cNvSpPr/>
          <p:nvPr/>
        </p:nvSpPr>
        <p:spPr>
          <a:xfrm>
            <a:off x="9172863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SAPS4C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8CA6B91-6F24-F3A1-5739-8970D1C1575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892058" y="4400548"/>
            <a:ext cx="892464" cy="1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729AECB-71DB-3B69-271E-9D8C01DDF96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9382414" y="4338204"/>
            <a:ext cx="856673" cy="123536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37D824-B767-6D55-ACC8-B8B9FE76895A}"/>
              </a:ext>
            </a:extLst>
          </p:cNvPr>
          <p:cNvSpPr/>
          <p:nvPr/>
        </p:nvSpPr>
        <p:spPr>
          <a:xfrm>
            <a:off x="4544290" y="5837382"/>
            <a:ext cx="1399309" cy="517451"/>
          </a:xfrm>
          <a:prstGeom prst="rect">
            <a:avLst/>
          </a:prstGeom>
          <a:solidFill>
            <a:srgbClr val="F14124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516C57-7745-1FE5-9227-E054E963BBC9}"/>
              </a:ext>
            </a:extLst>
          </p:cNvPr>
          <p:cNvSpPr/>
          <p:nvPr/>
        </p:nvSpPr>
        <p:spPr>
          <a:xfrm>
            <a:off x="3251200" y="5082309"/>
            <a:ext cx="997527" cy="68118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9A7B03-0E45-C520-605C-FF4A229EC65B}"/>
              </a:ext>
            </a:extLst>
          </p:cNvPr>
          <p:cNvGrpSpPr/>
          <p:nvPr/>
        </p:nvGrpSpPr>
        <p:grpSpPr>
          <a:xfrm>
            <a:off x="7134383" y="5573524"/>
            <a:ext cx="284400" cy="60480"/>
            <a:chOff x="7134383" y="5573524"/>
            <a:chExt cx="28440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8FDB6C-5815-0A00-C001-BB777DFA20C5}"/>
                    </a:ext>
                  </a:extLst>
                </p14:cNvPr>
                <p14:cNvContentPartPr/>
                <p14:nvPr/>
              </p14:nvContentPartPr>
              <p14:xfrm>
                <a:off x="7134383" y="5573524"/>
                <a:ext cx="28440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F3F907-6AC8-9E5B-18A3-0322772232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25383" y="5564524"/>
                  <a:ext cx="302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E8E2BB-AF00-7485-B4FF-D8C379630C01}"/>
                    </a:ext>
                  </a:extLst>
                </p14:cNvPr>
                <p14:cNvContentPartPr/>
                <p14:nvPr/>
              </p14:nvContentPartPr>
              <p14:xfrm>
                <a:off x="7157423" y="5623564"/>
                <a:ext cx="229680" cy="10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9170FC-C85B-7048-08A3-6118F66FD4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48783" y="5614564"/>
                  <a:ext cx="247320" cy="2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2AC1E59-BF40-61BD-2778-D1F7EEACDEDE}"/>
              </a:ext>
            </a:extLst>
          </p:cNvPr>
          <p:cNvSpPr/>
          <p:nvPr/>
        </p:nvSpPr>
        <p:spPr>
          <a:xfrm>
            <a:off x="693812" y="4365104"/>
            <a:ext cx="1422470" cy="717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Non-SAP</a:t>
            </a:r>
          </a:p>
        </p:txBody>
      </p:sp>
    </p:spTree>
    <p:extLst>
      <p:ext uri="{BB962C8B-B14F-4D97-AF65-F5344CB8AC3E}">
        <p14:creationId xmlns:p14="http://schemas.microsoft.com/office/powerpoint/2010/main" val="198813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B2C1-2D72-48F5-D6C5-A17C95C8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HDI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6AE77-6D9D-323A-80AD-336A21B8B2E3}"/>
              </a:ext>
            </a:extLst>
          </p:cNvPr>
          <p:cNvSpPr txBox="1"/>
          <p:nvPr/>
        </p:nvSpPr>
        <p:spPr>
          <a:xfrm>
            <a:off x="164670" y="784925"/>
            <a:ext cx="11161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An HDI Container is also a </a:t>
            </a: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. But it is managed differently from a normal schema.</a:t>
            </a:r>
          </a:p>
          <a:p>
            <a:pPr defTabSz="914400">
              <a:defRPr/>
            </a:pPr>
            <a:endParaRPr lang="en-US" sz="1800" b="1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 -- How its created?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Manually create it in BTP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Application Managed HDI Container (You as developer ONLY work with App, App will talk to HANA to create and manage this schema to store/read data internally)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You cant access HDI Container using HANA Studio (Deprecated tool), We can use new SAP HANA Database Explorer, SAP HANA </a:t>
            </a:r>
            <a:r>
              <a:rPr lang="en-US" sz="1800" dirty="0" err="1">
                <a:solidFill>
                  <a:schemeClr val="bg1"/>
                </a:solidFill>
                <a:latin typeface="Calibri"/>
              </a:rPr>
              <a:t>WebIDE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 for OP or BAS to access HDI Container.</a:t>
            </a:r>
          </a:p>
          <a:p>
            <a:pPr defTabSz="914400">
              <a:defRPr/>
            </a:pPr>
            <a:endParaRPr lang="en-US" sz="1800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HDI -- Who creates it?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There is a new service in SAP HANA called SAP HDI (HANA Deployer Infrastructure) which is just a microservice responsible to managing the container. HDI Deployer is a component which is used to talk to this service from our app.</a:t>
            </a:r>
          </a:p>
          <a:p>
            <a:pPr defTabSz="914400"/>
            <a:endParaRPr lang="en-US" sz="18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55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7430</TotalTime>
  <Words>1116</Words>
  <Application>Microsoft Office PowerPoint</Application>
  <PresentationFormat>Custom</PresentationFormat>
  <Paragraphs>126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Amasis MT Pro Black</vt:lpstr>
      <vt:lpstr>Arial</vt:lpstr>
      <vt:lpstr>Arial Black</vt:lpstr>
      <vt:lpstr>Calibri</vt:lpstr>
      <vt:lpstr>Consolas</vt:lpstr>
      <vt:lpstr>Cooper Black</vt:lpstr>
      <vt:lpstr>Segoe UI</vt:lpstr>
      <vt:lpstr>Segoe UI Light</vt:lpstr>
      <vt:lpstr>Wingdings</vt:lpstr>
      <vt:lpstr>Office Theme</vt:lpstr>
      <vt:lpstr>SAP BTP Extension Suite Training</vt:lpstr>
      <vt:lpstr>PowerPoint Presentation</vt:lpstr>
      <vt:lpstr>Agenda – Day 10</vt:lpstr>
      <vt:lpstr>Challenges to share code</vt:lpstr>
      <vt:lpstr>Git and Git HUB</vt:lpstr>
      <vt:lpstr>Introduction to HANA Cloud</vt:lpstr>
      <vt:lpstr>HANA Cloud v/s On-premise</vt:lpstr>
      <vt:lpstr>What is Schema in HANA</vt:lpstr>
      <vt:lpstr>HDI Container</vt:lpstr>
      <vt:lpstr>Hands on - Create HANA Cloud Instance</vt:lpstr>
      <vt:lpstr>Hands on – HANA Cloud Integration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272</cp:revision>
  <dcterms:created xsi:type="dcterms:W3CDTF">2013-09-12T13:05:01Z</dcterms:created>
  <dcterms:modified xsi:type="dcterms:W3CDTF">2023-11-09T10:15:19Z</dcterms:modified>
</cp:coreProperties>
</file>