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4122" r:id="rId3"/>
    <p:sldId id="277" r:id="rId4"/>
    <p:sldId id="4791" r:id="rId5"/>
    <p:sldId id="4795" r:id="rId6"/>
    <p:sldId id="4796" r:id="rId7"/>
    <p:sldId id="4821" r:id="rId8"/>
    <p:sldId id="4822" r:id="rId9"/>
    <p:sldId id="4823" r:id="rId10"/>
    <p:sldId id="4824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320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hyperlink" Target="http://www.dribbble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BTP_Architect_CLD200/tree/master/Day%2015/s4hanaextensions" TargetMode="External"/><Relationship Id="rId2" Type="http://schemas.openxmlformats.org/officeDocument/2006/relationships/hyperlink" Target="https://sap.github.io/cloud-sdk/docs/js/getting-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E791A1-2958-78B0-ECDD-F89DDE02F4B6}"/>
              </a:ext>
            </a:extLst>
          </p:cNvPr>
          <p:cNvSpPr/>
          <p:nvPr/>
        </p:nvSpPr>
        <p:spPr>
          <a:xfrm>
            <a:off x="3453886" y="131323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E801-E285-EBED-06F5-7E2B1B8E1E7A}"/>
              </a:ext>
            </a:extLst>
          </p:cNvPr>
          <p:cNvSpPr/>
          <p:nvPr/>
        </p:nvSpPr>
        <p:spPr>
          <a:xfrm>
            <a:off x="3453886" y="30689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72EB-5FE6-B5CA-C654-D15CE54000E9}"/>
              </a:ext>
            </a:extLst>
          </p:cNvPr>
          <p:cNvSpPr/>
          <p:nvPr/>
        </p:nvSpPr>
        <p:spPr>
          <a:xfrm>
            <a:off x="3453886" y="482468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7EE0E-9853-D0E9-E5A8-87BE731920EA}"/>
              </a:ext>
            </a:extLst>
          </p:cNvPr>
          <p:cNvGrpSpPr/>
          <p:nvPr/>
        </p:nvGrpSpPr>
        <p:grpSpPr>
          <a:xfrm>
            <a:off x="4118571" y="1566251"/>
            <a:ext cx="4359562" cy="922336"/>
            <a:chOff x="1395616" y="871285"/>
            <a:chExt cx="3825734" cy="1064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29D3B-7C38-B33E-067B-835764291C87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Testing S/4HANA API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C39A3-CA2B-146F-D772-D14998B4D672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73B0C-4C36-F5CF-6049-15A22D3353B9}"/>
              </a:ext>
            </a:extLst>
          </p:cNvPr>
          <p:cNvGrpSpPr/>
          <p:nvPr/>
        </p:nvGrpSpPr>
        <p:grpSpPr>
          <a:xfrm>
            <a:off x="4118571" y="3321970"/>
            <a:ext cx="4431570" cy="922336"/>
            <a:chOff x="1395616" y="871285"/>
            <a:chExt cx="3825734" cy="10641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80F5-BF50-C0D2-25DF-59F695C7042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Create first CAP project for extension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4D9CE-F522-A342-1387-CC55E9C4494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D1B35-A18B-68D7-E07B-1A1A9AD2E859}"/>
              </a:ext>
            </a:extLst>
          </p:cNvPr>
          <p:cNvGrpSpPr/>
          <p:nvPr/>
        </p:nvGrpSpPr>
        <p:grpSpPr>
          <a:xfrm>
            <a:off x="4118571" y="5077693"/>
            <a:ext cx="4431570" cy="922336"/>
            <a:chOff x="1395616" y="871285"/>
            <a:chExt cx="4290329" cy="10641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2032-A77D-A0B0-E149-A23467DC1CAA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Consume and Test Business API for extension project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195D9-2B81-A5CA-17AA-E418FAD1D320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UI Extensibility </a:t>
            </a:r>
          </a:p>
        </p:txBody>
      </p:sp>
      <p:pic>
        <p:nvPicPr>
          <p:cNvPr id="5122" name="Picture 2" descr="Solution%20Diagram">
            <a:extLst>
              <a:ext uri="{FF2B5EF4-FFF2-40B4-BE49-F238E27FC236}">
                <a16:creationId xmlns:a16="http://schemas.microsoft.com/office/drawing/2014/main" id="{CA945781-1D56-EEF3-83EC-7FE5D0E5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980728"/>
            <a:ext cx="10126861" cy="55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6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DE388-1C69-F73B-2341-9A5162010CCC}"/>
              </a:ext>
            </a:extLst>
          </p:cNvPr>
          <p:cNvSpPr/>
          <p:nvPr/>
        </p:nvSpPr>
        <p:spPr>
          <a:xfrm>
            <a:off x="9046740" y="1916832"/>
            <a:ext cx="2592288" cy="194421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 or Non SAP API OData which we want to reuse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99C49-CFD9-3CE2-8C2B-3299E8CADDC4}"/>
              </a:ext>
            </a:extLst>
          </p:cNvPr>
          <p:cNvSpPr/>
          <p:nvPr/>
        </p:nvSpPr>
        <p:spPr>
          <a:xfrm>
            <a:off x="3718148" y="2276872"/>
            <a:ext cx="3744416" cy="122413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CAPM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manipulation, enrichment, Security, automation, movement, proxy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867DC-C05A-C396-96F6-E7297E14844B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462564" y="2888940"/>
            <a:ext cx="158417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55E0D34-71EA-9DC5-8463-A646BB0B45D2}"/>
              </a:ext>
            </a:extLst>
          </p:cNvPr>
          <p:cNvSpPr/>
          <p:nvPr/>
        </p:nvSpPr>
        <p:spPr>
          <a:xfrm>
            <a:off x="4726260" y="4149080"/>
            <a:ext cx="1512168" cy="792088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HANA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2FC8EE1-CF00-157D-2D7E-BC12CDB70012}"/>
              </a:ext>
            </a:extLst>
          </p:cNvPr>
          <p:cNvSpPr/>
          <p:nvPr/>
        </p:nvSpPr>
        <p:spPr>
          <a:xfrm>
            <a:off x="4726260" y="3573016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2B1FAC0-1C04-B82A-A7A6-015191B7C784}"/>
              </a:ext>
            </a:extLst>
          </p:cNvPr>
          <p:cNvSpPr/>
          <p:nvPr/>
        </p:nvSpPr>
        <p:spPr>
          <a:xfrm rot="10800000">
            <a:off x="5590356" y="3559869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B93FE-659E-CEB6-6EEB-7A2BA2DCB497}"/>
              </a:ext>
            </a:extLst>
          </p:cNvPr>
          <p:cNvSpPr/>
          <p:nvPr/>
        </p:nvSpPr>
        <p:spPr>
          <a:xfrm>
            <a:off x="4366220" y="908720"/>
            <a:ext cx="2448272" cy="72008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Own Fiori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98F06-C247-4BA9-CF6F-22C72B2A487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5590356" y="1628800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0DFE58B-C58F-5FCB-5DC2-E2B7A641EF99}"/>
              </a:ext>
            </a:extLst>
          </p:cNvPr>
          <p:cNvSpPr/>
          <p:nvPr/>
        </p:nvSpPr>
        <p:spPr>
          <a:xfrm>
            <a:off x="1989956" y="2420888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E4759A3-7ED1-1123-1CD9-2B2B55223900}"/>
              </a:ext>
            </a:extLst>
          </p:cNvPr>
          <p:cNvSpPr/>
          <p:nvPr/>
        </p:nvSpPr>
        <p:spPr>
          <a:xfrm rot="10800000">
            <a:off x="1989956" y="2855170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0883C-2D2F-2F80-6B0F-3A997CA1FE9B}"/>
              </a:ext>
            </a:extLst>
          </p:cNvPr>
          <p:cNvSpPr/>
          <p:nvPr/>
        </p:nvSpPr>
        <p:spPr>
          <a:xfrm>
            <a:off x="261761" y="2132856"/>
            <a:ext cx="1584177" cy="144016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SAP UI5 App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Initialize CAPM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31D3-E342-461D-7674-04DB2CC57CA4}"/>
              </a:ext>
            </a:extLst>
          </p:cNvPr>
          <p:cNvSpPr txBox="1"/>
          <p:nvPr/>
        </p:nvSpPr>
        <p:spPr>
          <a:xfrm>
            <a:off x="189756" y="874455"/>
            <a:ext cx="118093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new cap project with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Install the node module @sap-cloud-sdk/generator and @sap-cloud-sdk/odata-v2 as dev dependencies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Drag drop </a:t>
            </a:r>
            <a:r>
              <a:rPr lang="en-US" sz="2000" dirty="0" err="1">
                <a:solidFill>
                  <a:schemeClr val="bg1"/>
                </a:solidFill>
              </a:rPr>
              <a:t>edmx</a:t>
            </a:r>
            <a:r>
              <a:rPr lang="en-US" sz="2000" dirty="0">
                <a:solidFill>
                  <a:schemeClr val="bg1"/>
                </a:solidFill>
              </a:rPr>
              <a:t> file downloaded from API hub and perform TRANSPILE is VERY IMPORANT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1600" b="1" dirty="0" err="1">
                <a:solidFill>
                  <a:schemeClr val="bg1"/>
                </a:solidFill>
              </a:rPr>
              <a:t>npx</a:t>
            </a:r>
            <a:r>
              <a:rPr lang="en-US" sz="1600" b="1" dirty="0">
                <a:solidFill>
                  <a:schemeClr val="bg1"/>
                </a:solidFill>
              </a:rPr>
              <a:t> generate-</a:t>
            </a:r>
            <a:r>
              <a:rPr lang="en-US" sz="1600" b="1" dirty="0" err="1">
                <a:solidFill>
                  <a:schemeClr val="bg1"/>
                </a:solidFill>
              </a:rPr>
              <a:t>odata</a:t>
            </a:r>
            <a:r>
              <a:rPr lang="en-US" sz="1600" b="1" dirty="0">
                <a:solidFill>
                  <a:schemeClr val="bg1"/>
                </a:solidFill>
              </a:rPr>
              <a:t>-client --</a:t>
            </a:r>
            <a:r>
              <a:rPr lang="en-US" sz="1600" b="1" dirty="0" err="1">
                <a:solidFill>
                  <a:schemeClr val="bg1"/>
                </a:solidFill>
              </a:rPr>
              <a:t>transpile</a:t>
            </a:r>
            <a:r>
              <a:rPr lang="en-US" sz="1600" b="1" dirty="0">
                <a:solidFill>
                  <a:schemeClr val="bg1"/>
                </a:solidFill>
              </a:rPr>
              <a:t> --input resources/service-specs --</a:t>
            </a:r>
            <a:r>
              <a:rPr lang="en-US" sz="1600" b="1" dirty="0" err="1">
                <a:solidFill>
                  <a:schemeClr val="bg1"/>
                </a:solidFill>
              </a:rPr>
              <a:t>outputDir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/generated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Copy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 folder inside </a:t>
            </a:r>
            <a:r>
              <a:rPr lang="en-US" sz="2000" dirty="0" err="1">
                <a:solidFill>
                  <a:schemeClr val="bg1"/>
                </a:solidFill>
              </a:rPr>
              <a:t>srv</a:t>
            </a:r>
            <a:r>
              <a:rPr lang="en-US" sz="2000" dirty="0">
                <a:solidFill>
                  <a:schemeClr val="bg1"/>
                </a:solidFill>
              </a:rPr>
              <a:t> so packaging can be done</a:t>
            </a:r>
          </a:p>
          <a:p>
            <a:pPr marL="457200" indent="-457200"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Create a new folder service-spec, and </a:t>
            </a:r>
            <a:r>
              <a:rPr lang="en-IN" sz="2000" dirty="0" err="1">
                <a:solidFill>
                  <a:schemeClr val="bg1"/>
                </a:solidFill>
              </a:rPr>
              <a:t>cds</a:t>
            </a:r>
            <a:r>
              <a:rPr lang="en-IN" sz="2000" dirty="0">
                <a:solidFill>
                  <a:schemeClr val="bg1"/>
                </a:solidFill>
              </a:rPr>
              <a:t> watch, after that drag drop the </a:t>
            </a:r>
            <a:r>
              <a:rPr lang="en-IN" sz="2000" dirty="0" err="1">
                <a:solidFill>
                  <a:schemeClr val="bg1"/>
                </a:solidFill>
              </a:rPr>
              <a:t>edmx</a:t>
            </a:r>
            <a:r>
              <a:rPr lang="en-IN" sz="2000" dirty="0">
                <a:solidFill>
                  <a:schemeClr val="bg1"/>
                </a:solidFill>
              </a:rPr>
              <a:t> file of our service to the folder. It will create external folder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Add a new </a:t>
            </a:r>
            <a:r>
              <a:rPr lang="en-US" sz="2000" dirty="0" err="1">
                <a:solidFill>
                  <a:schemeClr val="bg1"/>
                </a:solidFill>
              </a:rPr>
              <a:t>CatalogService.cds</a:t>
            </a:r>
            <a:r>
              <a:rPr lang="en-US" sz="2000" dirty="0">
                <a:solidFill>
                  <a:schemeClr val="bg1"/>
                </a:solidFill>
              </a:rPr>
              <a:t> and CatalogService.js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S4HANA cloud </a:t>
            </a:r>
            <a:r>
              <a:rPr lang="en-US" sz="20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SAP’s portfolio of all the type safe API (node modules) to communicate to SAP APIs.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Code -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https://github.com/soyuztechnologies/BTP_Architect_CLD200/tree/master/Day%2015/s4hanaextensions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IN" sz="2000" dirty="0">
                <a:solidFill>
                  <a:schemeClr val="bg1"/>
                </a:solidFill>
              </a:rPr>
              <a:t>Add the configuration to test our </a:t>
            </a:r>
            <a:r>
              <a:rPr lang="en-IN" sz="2000" dirty="0" err="1">
                <a:solidFill>
                  <a:schemeClr val="bg1"/>
                </a:solidFill>
              </a:rPr>
              <a:t>api</a:t>
            </a:r>
            <a:r>
              <a:rPr lang="en-IN" sz="2000" dirty="0">
                <a:solidFill>
                  <a:schemeClr val="bg1"/>
                </a:solidFill>
              </a:rPr>
              <a:t> locally – credentials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 </a:t>
            </a:r>
            <a:r>
              <a:rPr lang="en-US" sz="2000" dirty="0" err="1">
                <a:solidFill>
                  <a:schemeClr val="bg1"/>
                </a:solidFill>
              </a:rPr>
              <a:t>xsuaa</a:t>
            </a:r>
            <a:r>
              <a:rPr lang="en-US" sz="2000" dirty="0">
                <a:solidFill>
                  <a:schemeClr val="bg1"/>
                </a:solidFill>
              </a:rPr>
              <a:t> application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create-service-key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-key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bind --to </a:t>
            </a:r>
            <a:r>
              <a:rPr lang="en-US" sz="2000" dirty="0" err="1">
                <a:solidFill>
                  <a:schemeClr val="bg1"/>
                </a:solidFill>
              </a:rPr>
              <a:t>myxsuaa:myxsuaa-key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run --profile hybrid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Repeat the same steps for the destination service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CFC7-F14C-13F2-A438-B871402A8140}"/>
              </a:ext>
            </a:extLst>
          </p:cNvPr>
          <p:cNvSpPr/>
          <p:nvPr/>
        </p:nvSpPr>
        <p:spPr>
          <a:xfrm>
            <a:off x="3766515" y="1772816"/>
            <a:ext cx="3816424" cy="23762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@sap-cloud-sdk/generator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 generate code to call  business API automatically from CAP to S/4HANA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9ECA0A-E1D8-0F6F-27C8-AC0DCFEFE898}"/>
              </a:ext>
            </a:extLst>
          </p:cNvPr>
          <p:cNvSpPr/>
          <p:nvPr/>
        </p:nvSpPr>
        <p:spPr>
          <a:xfrm>
            <a:off x="2710036" y="227687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F3B2FA-1775-BAA0-74F7-35D2927D4839}"/>
              </a:ext>
            </a:extLst>
          </p:cNvPr>
          <p:cNvSpPr/>
          <p:nvPr/>
        </p:nvSpPr>
        <p:spPr>
          <a:xfrm>
            <a:off x="7551398" y="224543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02C5-0E6C-9899-588A-307F29788ED6}"/>
              </a:ext>
            </a:extLst>
          </p:cNvPr>
          <p:cNvSpPr txBox="1"/>
          <p:nvPr/>
        </p:nvSpPr>
        <p:spPr>
          <a:xfrm>
            <a:off x="784998" y="26221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Edmx</a:t>
            </a:r>
            <a:r>
              <a:rPr lang="en-US" dirty="0">
                <a:highlight>
                  <a:srgbClr val="FFFF00"/>
                </a:highlight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1091D-1369-7A14-0B09-8ED0F179FB35}"/>
              </a:ext>
            </a:extLst>
          </p:cNvPr>
          <p:cNvSpPr txBox="1"/>
          <p:nvPr/>
        </p:nvSpPr>
        <p:spPr>
          <a:xfrm>
            <a:off x="8758708" y="240599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JS code to call the API</a:t>
            </a:r>
          </a:p>
        </p:txBody>
      </p:sp>
    </p:spTree>
    <p:extLst>
      <p:ext uri="{BB962C8B-B14F-4D97-AF65-F5344CB8AC3E}">
        <p14:creationId xmlns:p14="http://schemas.microsoft.com/office/powerpoint/2010/main" val="94278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B3F213-1949-63F3-2FBB-00CE3CAD3A64}"/>
              </a:ext>
            </a:extLst>
          </p:cNvPr>
          <p:cNvSpPr/>
          <p:nvPr/>
        </p:nvSpPr>
        <p:spPr>
          <a:xfrm>
            <a:off x="7811937" y="2276872"/>
            <a:ext cx="3312368" cy="1224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 OP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B7D5E2-D41F-1B17-B2A6-ABB72BDCEC31}"/>
              </a:ext>
            </a:extLst>
          </p:cNvPr>
          <p:cNvSpPr/>
          <p:nvPr/>
        </p:nvSpPr>
        <p:spPr>
          <a:xfrm>
            <a:off x="7811937" y="4365104"/>
            <a:ext cx="3312368" cy="1224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 Cloud</a:t>
            </a:r>
          </a:p>
          <a:p>
            <a:pPr algn="ctr"/>
            <a:r>
              <a:rPr lang="en-US" dirty="0"/>
              <a:t>In-app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A6356-905E-5132-BBE5-0A5AE2C85843}"/>
              </a:ext>
            </a:extLst>
          </p:cNvPr>
          <p:cNvSpPr/>
          <p:nvPr/>
        </p:nvSpPr>
        <p:spPr>
          <a:xfrm>
            <a:off x="8676033" y="1723627"/>
            <a:ext cx="1584176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4D7B-EDA2-E199-B2C4-FB19EDB09E65}"/>
              </a:ext>
            </a:extLst>
          </p:cNvPr>
          <p:cNvSpPr/>
          <p:nvPr/>
        </p:nvSpPr>
        <p:spPr>
          <a:xfrm>
            <a:off x="8697840" y="4005064"/>
            <a:ext cx="1584176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D50AC-D289-029F-7E45-80A9F11AC881}"/>
              </a:ext>
            </a:extLst>
          </p:cNvPr>
          <p:cNvSpPr txBox="1"/>
          <p:nvPr/>
        </p:nvSpPr>
        <p:spPr>
          <a:xfrm>
            <a:off x="873679" y="3035568"/>
            <a:ext cx="3024336" cy="193899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IRPA</a:t>
            </a:r>
          </a:p>
          <a:p>
            <a:r>
              <a:rPr lang="en-US" dirty="0">
                <a:highlight>
                  <a:srgbClr val="FFFF00"/>
                </a:highlight>
              </a:rPr>
              <a:t>Build Automation</a:t>
            </a:r>
          </a:p>
          <a:p>
            <a:r>
              <a:rPr lang="en-US" dirty="0" err="1">
                <a:highlight>
                  <a:srgbClr val="FFFF00"/>
                </a:highlight>
              </a:rPr>
              <a:t>CaI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Data intelligence</a:t>
            </a:r>
          </a:p>
          <a:p>
            <a:r>
              <a:rPr lang="en-US" dirty="0">
                <a:highlight>
                  <a:srgbClr val="FFFF00"/>
                </a:highlight>
              </a:rPr>
              <a:t>SAP Analytics Cloud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4292C-EF98-1E0A-097B-CFF88B16125B}"/>
              </a:ext>
            </a:extLst>
          </p:cNvPr>
          <p:cNvSpPr/>
          <p:nvPr/>
        </p:nvSpPr>
        <p:spPr>
          <a:xfrm>
            <a:off x="4582244" y="3501008"/>
            <a:ext cx="2232248" cy="10081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C7F98-24A6-5D3D-F320-27F7601309E4}"/>
              </a:ext>
            </a:extLst>
          </p:cNvPr>
          <p:cNvCxnSpPr>
            <a:stCxn id="8" idx="6"/>
            <a:endCxn id="3" idx="1"/>
          </p:cNvCxnSpPr>
          <p:nvPr/>
        </p:nvCxnSpPr>
        <p:spPr>
          <a:xfrm flipV="1">
            <a:off x="6814492" y="2888940"/>
            <a:ext cx="997445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23B84-CF5C-9533-9540-314BF250D835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6814492" y="4005064"/>
            <a:ext cx="997445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487B7-2B16-3EDA-5BD0-5F9FC42EF440}"/>
              </a:ext>
            </a:extLst>
          </p:cNvPr>
          <p:cNvCxnSpPr>
            <a:endCxn id="8" idx="2"/>
          </p:cNvCxnSpPr>
          <p:nvPr/>
        </p:nvCxnSpPr>
        <p:spPr>
          <a:xfrm>
            <a:off x="3898015" y="4005064"/>
            <a:ext cx="68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F809A-46E3-D960-5B9B-59D507FD365E}"/>
              </a:ext>
            </a:extLst>
          </p:cNvPr>
          <p:cNvSpPr/>
          <p:nvPr/>
        </p:nvSpPr>
        <p:spPr>
          <a:xfrm>
            <a:off x="9838828" y="2324944"/>
            <a:ext cx="1285477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cds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B473A-88A2-6A11-1AFC-2379655092E7}"/>
              </a:ext>
            </a:extLst>
          </p:cNvPr>
          <p:cNvSpPr/>
          <p:nvPr/>
        </p:nvSpPr>
        <p:spPr>
          <a:xfrm>
            <a:off x="7836787" y="2324944"/>
            <a:ext cx="1285477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8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</TotalTime>
  <Words>444</Words>
  <Application>Microsoft Office PowerPoint</Application>
  <PresentationFormat>Custom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15</vt:lpstr>
      <vt:lpstr>Scenario 1: UI Extensibility </vt:lpstr>
      <vt:lpstr>Scenario 2: </vt:lpstr>
      <vt:lpstr>Hands on: Initialize CAPM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290</cp:revision>
  <dcterms:created xsi:type="dcterms:W3CDTF">2013-09-12T13:05:01Z</dcterms:created>
  <dcterms:modified xsi:type="dcterms:W3CDTF">2024-05-06T08:07:10Z</dcterms:modified>
</cp:coreProperties>
</file>