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6" r:id="rId2"/>
    <p:sldId id="4122" r:id="rId3"/>
    <p:sldId id="277" r:id="rId4"/>
    <p:sldId id="4795" r:id="rId5"/>
    <p:sldId id="4796" r:id="rId6"/>
    <p:sldId id="4821" r:id="rId7"/>
    <p:sldId id="4822" r:id="rId8"/>
    <p:sldId id="4823" r:id="rId9"/>
    <p:sldId id="4824" r:id="rId10"/>
    <p:sldId id="282" r:id="rId11"/>
    <p:sldId id="280" r:id="rId12"/>
    <p:sldId id="471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5033" autoAdjust="0"/>
  </p:normalViewPr>
  <p:slideViewPr>
    <p:cSldViewPr>
      <p:cViewPr varScale="1">
        <p:scale>
          <a:sx n="110" d="100"/>
          <a:sy n="110" d="100"/>
        </p:scale>
        <p:origin x="320" y="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hyperlink" Target="http://www.dribbble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BTP_Architect_CLD200/tree/master/Day%2015/s4hanaextensions" TargetMode="External"/><Relationship Id="rId2" Type="http://schemas.openxmlformats.org/officeDocument/2006/relationships/hyperlink" Target="https://sap.github.io/cloud-sdk/docs/js/getting-start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16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6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60,000+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15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E791A1-2958-78B0-ECDD-F89DDE02F4B6}"/>
              </a:ext>
            </a:extLst>
          </p:cNvPr>
          <p:cNvSpPr/>
          <p:nvPr/>
        </p:nvSpPr>
        <p:spPr>
          <a:xfrm>
            <a:off x="3453886" y="131323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89E801-E285-EBED-06F5-7E2B1B8E1E7A}"/>
              </a:ext>
            </a:extLst>
          </p:cNvPr>
          <p:cNvSpPr/>
          <p:nvPr/>
        </p:nvSpPr>
        <p:spPr>
          <a:xfrm>
            <a:off x="3453886" y="3068960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AB72EB-5FE6-B5CA-C654-D15CE54000E9}"/>
              </a:ext>
            </a:extLst>
          </p:cNvPr>
          <p:cNvSpPr/>
          <p:nvPr/>
        </p:nvSpPr>
        <p:spPr>
          <a:xfrm>
            <a:off x="3453886" y="4824683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27EE0E-9853-D0E9-E5A8-87BE731920EA}"/>
              </a:ext>
            </a:extLst>
          </p:cNvPr>
          <p:cNvGrpSpPr/>
          <p:nvPr/>
        </p:nvGrpSpPr>
        <p:grpSpPr>
          <a:xfrm>
            <a:off x="4118571" y="1566251"/>
            <a:ext cx="4359562" cy="922336"/>
            <a:chOff x="1395616" y="871285"/>
            <a:chExt cx="3825734" cy="10641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429D3B-7C38-B33E-067B-835764291C87}"/>
                </a:ext>
              </a:extLst>
            </p:cNvPr>
            <p:cNvSpPr txBox="1"/>
            <p:nvPr/>
          </p:nvSpPr>
          <p:spPr>
            <a:xfrm>
              <a:off x="2984420" y="1243566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Testing S/4HANA API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C39A3-CA2B-146F-D772-D14998B4D672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773B0C-4C36-F5CF-6049-15A22D3353B9}"/>
              </a:ext>
            </a:extLst>
          </p:cNvPr>
          <p:cNvGrpSpPr/>
          <p:nvPr/>
        </p:nvGrpSpPr>
        <p:grpSpPr>
          <a:xfrm>
            <a:off x="4118571" y="3321970"/>
            <a:ext cx="4431570" cy="922336"/>
            <a:chOff x="1395616" y="871285"/>
            <a:chExt cx="3825734" cy="10641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BB80F5-BF50-C0D2-25DF-59F695C7042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Create first CAP project for extension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24D9CE-F522-A342-1387-CC55E9C4494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BD1B35-A18B-68D7-E07B-1A1A9AD2E859}"/>
              </a:ext>
            </a:extLst>
          </p:cNvPr>
          <p:cNvGrpSpPr/>
          <p:nvPr/>
        </p:nvGrpSpPr>
        <p:grpSpPr>
          <a:xfrm>
            <a:off x="4118571" y="5077693"/>
            <a:ext cx="4431570" cy="922336"/>
            <a:chOff x="1395616" y="871285"/>
            <a:chExt cx="4290329" cy="106413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EC2032-A77D-A0B0-E149-A23467DC1CAA}"/>
                </a:ext>
              </a:extLst>
            </p:cNvPr>
            <p:cNvSpPr txBox="1"/>
            <p:nvPr/>
          </p:nvSpPr>
          <p:spPr>
            <a:xfrm>
              <a:off x="2984420" y="1083768"/>
              <a:ext cx="2701525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Consume and Test Business API for extension project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0195D9-2B81-A5CA-17AA-E418FAD1D320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7F54-4532-E4E8-9F0B-6BA6890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EDE388-1C69-F73B-2341-9A5162010CCC}"/>
              </a:ext>
            </a:extLst>
          </p:cNvPr>
          <p:cNvSpPr/>
          <p:nvPr/>
        </p:nvSpPr>
        <p:spPr>
          <a:xfrm>
            <a:off x="9046740" y="1916832"/>
            <a:ext cx="2592288" cy="1944216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SAP or Non SAP API OData which we want to reuse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D99C49-CFD9-3CE2-8C2B-3299E8CADDC4}"/>
              </a:ext>
            </a:extLst>
          </p:cNvPr>
          <p:cNvSpPr/>
          <p:nvPr/>
        </p:nvSpPr>
        <p:spPr>
          <a:xfrm>
            <a:off x="3718148" y="2276872"/>
            <a:ext cx="3744416" cy="1224136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CAPM App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Middleware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manipulation, enrichment, Security, automation, movement, proxy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D867DC-C05A-C396-96F6-E7297E14844B}"/>
              </a:ext>
            </a:extLst>
          </p:cNvPr>
          <p:cNvCxnSpPr>
            <a:stCxn id="28" idx="3"/>
            <a:endCxn id="27" idx="1"/>
          </p:cNvCxnSpPr>
          <p:nvPr/>
        </p:nvCxnSpPr>
        <p:spPr>
          <a:xfrm>
            <a:off x="7462564" y="2888940"/>
            <a:ext cx="1584176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55E0D34-71EA-9DC5-8463-A646BB0B45D2}"/>
              </a:ext>
            </a:extLst>
          </p:cNvPr>
          <p:cNvSpPr/>
          <p:nvPr/>
        </p:nvSpPr>
        <p:spPr>
          <a:xfrm>
            <a:off x="4726260" y="4149080"/>
            <a:ext cx="1512168" cy="792088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HANA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2FC8EE1-CF00-157D-2D7E-BC12CDB70012}"/>
              </a:ext>
            </a:extLst>
          </p:cNvPr>
          <p:cNvSpPr/>
          <p:nvPr/>
        </p:nvSpPr>
        <p:spPr>
          <a:xfrm>
            <a:off x="4726260" y="3573016"/>
            <a:ext cx="504056" cy="504056"/>
          </a:xfrm>
          <a:prstGeom prst="down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2B1FAC0-1C04-B82A-A7A6-015191B7C784}"/>
              </a:ext>
            </a:extLst>
          </p:cNvPr>
          <p:cNvSpPr/>
          <p:nvPr/>
        </p:nvSpPr>
        <p:spPr>
          <a:xfrm rot="10800000">
            <a:off x="5590356" y="3559869"/>
            <a:ext cx="504056" cy="504056"/>
          </a:xfrm>
          <a:prstGeom prst="down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B93FE-659E-CEB6-6EEB-7A2BA2DCB497}"/>
              </a:ext>
            </a:extLst>
          </p:cNvPr>
          <p:cNvSpPr/>
          <p:nvPr/>
        </p:nvSpPr>
        <p:spPr>
          <a:xfrm>
            <a:off x="4366220" y="908720"/>
            <a:ext cx="2448272" cy="720080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Own Fiori App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298F06-C247-4BA9-CF6F-22C72B2A487B}"/>
              </a:ext>
            </a:extLst>
          </p:cNvPr>
          <p:cNvCxnSpPr>
            <a:stCxn id="33" idx="2"/>
            <a:endCxn id="28" idx="0"/>
          </p:cNvCxnSpPr>
          <p:nvPr/>
        </p:nvCxnSpPr>
        <p:spPr>
          <a:xfrm>
            <a:off x="5590356" y="1628800"/>
            <a:ext cx="0" cy="648072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0DFE58B-C58F-5FCB-5DC2-E2B7A641EF99}"/>
              </a:ext>
            </a:extLst>
          </p:cNvPr>
          <p:cNvSpPr/>
          <p:nvPr/>
        </p:nvSpPr>
        <p:spPr>
          <a:xfrm>
            <a:off x="1989956" y="2420888"/>
            <a:ext cx="1584176" cy="307777"/>
          </a:xfrm>
          <a:prstGeom prst="right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E4759A3-7ED1-1123-1CD9-2B2B55223900}"/>
              </a:ext>
            </a:extLst>
          </p:cNvPr>
          <p:cNvSpPr/>
          <p:nvPr/>
        </p:nvSpPr>
        <p:spPr>
          <a:xfrm rot="10800000">
            <a:off x="1989956" y="2855170"/>
            <a:ext cx="1584176" cy="307777"/>
          </a:xfrm>
          <a:prstGeom prst="right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40883C-2D2F-2F80-6B0F-3A997CA1FE9B}"/>
              </a:ext>
            </a:extLst>
          </p:cNvPr>
          <p:cNvSpPr/>
          <p:nvPr/>
        </p:nvSpPr>
        <p:spPr>
          <a:xfrm>
            <a:off x="261761" y="2132856"/>
            <a:ext cx="1584177" cy="1440160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Android App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prstClr val="white"/>
                </a:solidFill>
                <a:latin typeface="Segoe UI"/>
              </a:rPr>
              <a:t>SAP UI5 App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58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Initialize CAPM Extension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B31D3-E342-461D-7674-04DB2CC57CA4}"/>
              </a:ext>
            </a:extLst>
          </p:cNvPr>
          <p:cNvSpPr txBox="1"/>
          <p:nvPr/>
        </p:nvSpPr>
        <p:spPr>
          <a:xfrm>
            <a:off x="189756" y="874455"/>
            <a:ext cx="1180931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Create a new cap project with </a:t>
            </a:r>
            <a:r>
              <a:rPr lang="en-US" sz="2000" dirty="0" err="1">
                <a:solidFill>
                  <a:schemeClr val="bg1"/>
                </a:solidFill>
              </a:rPr>
              <a:t>cds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init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Install the node module @sap-cloud-sdk/generator and @sap-cloud-sdk/odata-v2 as dev dependencies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Drag drop </a:t>
            </a:r>
            <a:r>
              <a:rPr lang="en-US" sz="2000" dirty="0" err="1">
                <a:solidFill>
                  <a:schemeClr val="bg1"/>
                </a:solidFill>
              </a:rPr>
              <a:t>edmx</a:t>
            </a:r>
            <a:r>
              <a:rPr lang="en-US" sz="2000" dirty="0">
                <a:solidFill>
                  <a:schemeClr val="bg1"/>
                </a:solidFill>
              </a:rPr>
              <a:t> file downloaded from API hub and perform TRANSPILE is VERY IMPORANT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	 </a:t>
            </a:r>
            <a:r>
              <a:rPr lang="en-US" sz="1600" b="1" dirty="0" err="1">
                <a:solidFill>
                  <a:schemeClr val="bg1"/>
                </a:solidFill>
              </a:rPr>
              <a:t>npx</a:t>
            </a:r>
            <a:r>
              <a:rPr lang="en-US" sz="1600" b="1" dirty="0">
                <a:solidFill>
                  <a:schemeClr val="bg1"/>
                </a:solidFill>
              </a:rPr>
              <a:t> generate-</a:t>
            </a:r>
            <a:r>
              <a:rPr lang="en-US" sz="1600" b="1" dirty="0" err="1">
                <a:solidFill>
                  <a:schemeClr val="bg1"/>
                </a:solidFill>
              </a:rPr>
              <a:t>odata</a:t>
            </a:r>
            <a:r>
              <a:rPr lang="en-US" sz="1600" b="1" dirty="0">
                <a:solidFill>
                  <a:schemeClr val="bg1"/>
                </a:solidFill>
              </a:rPr>
              <a:t>-client --</a:t>
            </a:r>
            <a:r>
              <a:rPr lang="en-US" sz="1600" b="1" dirty="0" err="1">
                <a:solidFill>
                  <a:schemeClr val="bg1"/>
                </a:solidFill>
              </a:rPr>
              <a:t>transpile</a:t>
            </a:r>
            <a:r>
              <a:rPr lang="en-US" sz="1600" b="1" dirty="0">
                <a:solidFill>
                  <a:schemeClr val="bg1"/>
                </a:solidFill>
              </a:rPr>
              <a:t> --input resources/service-specs --</a:t>
            </a:r>
            <a:r>
              <a:rPr lang="en-US" sz="1600" b="1" dirty="0" err="1">
                <a:solidFill>
                  <a:schemeClr val="bg1"/>
                </a:solidFill>
              </a:rPr>
              <a:t>outputDir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src</a:t>
            </a:r>
            <a:r>
              <a:rPr lang="en-US" sz="1600" b="1" dirty="0">
                <a:solidFill>
                  <a:schemeClr val="bg1"/>
                </a:solidFill>
              </a:rPr>
              <a:t>/generated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chemeClr val="bg1"/>
                </a:solidFill>
              </a:rPr>
              <a:t>Copy </a:t>
            </a:r>
            <a:r>
              <a:rPr lang="en-US" sz="2000" dirty="0" err="1">
                <a:solidFill>
                  <a:schemeClr val="bg1"/>
                </a:solidFill>
              </a:rPr>
              <a:t>src</a:t>
            </a:r>
            <a:r>
              <a:rPr lang="en-US" sz="2000" dirty="0">
                <a:solidFill>
                  <a:schemeClr val="bg1"/>
                </a:solidFill>
              </a:rPr>
              <a:t> folder inside </a:t>
            </a:r>
            <a:r>
              <a:rPr lang="en-US" sz="2000" dirty="0" err="1">
                <a:solidFill>
                  <a:schemeClr val="bg1"/>
                </a:solidFill>
              </a:rPr>
              <a:t>srv</a:t>
            </a:r>
            <a:r>
              <a:rPr lang="en-US" sz="2000" dirty="0">
                <a:solidFill>
                  <a:schemeClr val="bg1"/>
                </a:solidFill>
              </a:rPr>
              <a:t> so packaging can be done</a:t>
            </a:r>
          </a:p>
          <a:p>
            <a:pPr marL="457200" indent="-457200">
              <a:buAutoNum type="arabicPeriod" startAt="3"/>
            </a:pPr>
            <a:r>
              <a:rPr lang="en-IN" sz="2000" dirty="0">
                <a:solidFill>
                  <a:schemeClr val="bg1"/>
                </a:solidFill>
              </a:rPr>
              <a:t>Create a new folder service-spec, and </a:t>
            </a:r>
            <a:r>
              <a:rPr lang="en-IN" sz="2000" dirty="0" err="1">
                <a:solidFill>
                  <a:schemeClr val="bg1"/>
                </a:solidFill>
              </a:rPr>
              <a:t>cds</a:t>
            </a:r>
            <a:r>
              <a:rPr lang="en-IN" sz="2000" dirty="0">
                <a:solidFill>
                  <a:schemeClr val="bg1"/>
                </a:solidFill>
              </a:rPr>
              <a:t> watch, after that drag drop the </a:t>
            </a:r>
            <a:r>
              <a:rPr lang="en-IN" sz="2000" dirty="0" err="1">
                <a:solidFill>
                  <a:schemeClr val="bg1"/>
                </a:solidFill>
              </a:rPr>
              <a:t>edmx</a:t>
            </a:r>
            <a:r>
              <a:rPr lang="en-IN" sz="2000" dirty="0">
                <a:solidFill>
                  <a:schemeClr val="bg1"/>
                </a:solidFill>
              </a:rPr>
              <a:t> file of our service to the folder. It will create external folder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 startAt="4"/>
            </a:pPr>
            <a:r>
              <a:rPr lang="en-US" sz="2000" dirty="0">
                <a:solidFill>
                  <a:schemeClr val="bg1"/>
                </a:solidFill>
              </a:rPr>
              <a:t>Add a new </a:t>
            </a:r>
            <a:r>
              <a:rPr lang="en-US" sz="2000" dirty="0" err="1">
                <a:solidFill>
                  <a:schemeClr val="bg1"/>
                </a:solidFill>
              </a:rPr>
              <a:t>CatalogService.cds</a:t>
            </a:r>
            <a:r>
              <a:rPr lang="en-US" sz="2000" dirty="0">
                <a:solidFill>
                  <a:schemeClr val="bg1"/>
                </a:solidFill>
              </a:rPr>
              <a:t> and CatalogService.js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S4HANA cloud </a:t>
            </a:r>
            <a:r>
              <a:rPr lang="en-US" sz="2000" dirty="0" err="1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sdk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is SAP’s portfolio of all the type safe API (node modules) to communicate to SAP APIs.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olidFill>
                  <a:schemeClr val="bg1"/>
                </a:solidFill>
              </a:rPr>
              <a:t>Code - </a:t>
            </a:r>
            <a:r>
              <a:rPr lang="en-US" sz="2000" dirty="0">
                <a:solidFill>
                  <a:schemeClr val="bg1"/>
                </a:solidFill>
                <a:hlinkClick r:id="rId3"/>
              </a:rPr>
              <a:t>https://github.com/soyuztechnologies/BTP_Architect_CLD200/tree/master/Day%2015/s4hanaextensions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 startAt="4"/>
            </a:pPr>
            <a:r>
              <a:rPr lang="en-IN" sz="2000" dirty="0">
                <a:solidFill>
                  <a:schemeClr val="bg1"/>
                </a:solidFill>
              </a:rPr>
              <a:t>Add the configuration to test our </a:t>
            </a:r>
            <a:r>
              <a:rPr lang="en-IN" sz="2000" dirty="0" err="1">
                <a:solidFill>
                  <a:schemeClr val="bg1"/>
                </a:solidFill>
              </a:rPr>
              <a:t>api</a:t>
            </a:r>
            <a:r>
              <a:rPr lang="en-IN" sz="2000" dirty="0">
                <a:solidFill>
                  <a:schemeClr val="bg1"/>
                </a:solidFill>
              </a:rPr>
              <a:t> locally – credentials 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olidFill>
                  <a:schemeClr val="bg1"/>
                </a:solidFill>
              </a:rPr>
              <a:t>cf</a:t>
            </a:r>
            <a:r>
              <a:rPr lang="en-US" sz="2000" dirty="0">
                <a:solidFill>
                  <a:schemeClr val="bg1"/>
                </a:solidFill>
              </a:rPr>
              <a:t> create-service </a:t>
            </a:r>
            <a:r>
              <a:rPr lang="en-US" sz="2000" dirty="0" err="1">
                <a:solidFill>
                  <a:schemeClr val="bg1"/>
                </a:solidFill>
              </a:rPr>
              <a:t>xsuaa</a:t>
            </a:r>
            <a:r>
              <a:rPr lang="en-US" sz="2000" dirty="0">
                <a:solidFill>
                  <a:schemeClr val="bg1"/>
                </a:solidFill>
              </a:rPr>
              <a:t> application </a:t>
            </a:r>
            <a:r>
              <a:rPr lang="en-US" sz="2000" dirty="0" err="1">
                <a:solidFill>
                  <a:schemeClr val="bg1"/>
                </a:solidFill>
              </a:rPr>
              <a:t>myxsuaa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olidFill>
                  <a:schemeClr val="bg1"/>
                </a:solidFill>
              </a:rPr>
              <a:t>cf</a:t>
            </a:r>
            <a:r>
              <a:rPr lang="en-US" sz="2000" dirty="0">
                <a:solidFill>
                  <a:schemeClr val="bg1"/>
                </a:solidFill>
              </a:rPr>
              <a:t> create-service-key </a:t>
            </a:r>
            <a:r>
              <a:rPr lang="en-US" sz="2000" dirty="0" err="1">
                <a:solidFill>
                  <a:schemeClr val="bg1"/>
                </a:solidFill>
              </a:rPr>
              <a:t>myxsuaa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myxsuaa</a:t>
            </a:r>
            <a:r>
              <a:rPr lang="en-US" sz="2000" dirty="0">
                <a:solidFill>
                  <a:schemeClr val="bg1"/>
                </a:solidFill>
              </a:rPr>
              <a:t>-key 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olidFill>
                  <a:schemeClr val="bg1"/>
                </a:solidFill>
              </a:rPr>
              <a:t>cds</a:t>
            </a:r>
            <a:r>
              <a:rPr lang="en-US" sz="2000" dirty="0">
                <a:solidFill>
                  <a:schemeClr val="bg1"/>
                </a:solidFill>
              </a:rPr>
              <a:t> bind --to </a:t>
            </a:r>
            <a:r>
              <a:rPr lang="en-US" sz="2000" dirty="0" err="1">
                <a:solidFill>
                  <a:schemeClr val="bg1"/>
                </a:solidFill>
              </a:rPr>
              <a:t>myxsuaa:myxsuaa-key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cds</a:t>
            </a:r>
            <a:r>
              <a:rPr lang="en-US" sz="2000" dirty="0">
                <a:solidFill>
                  <a:schemeClr val="bg1"/>
                </a:solidFill>
              </a:rPr>
              <a:t> run --profile hybrid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olidFill>
                  <a:schemeClr val="bg1"/>
                </a:solidFill>
              </a:rPr>
              <a:t>Repeat the same steps for the destination service</a:t>
            </a: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60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83CFC7-F14C-13F2-A438-B871402A8140}"/>
              </a:ext>
            </a:extLst>
          </p:cNvPr>
          <p:cNvSpPr/>
          <p:nvPr/>
        </p:nvSpPr>
        <p:spPr>
          <a:xfrm>
            <a:off x="3766515" y="1772816"/>
            <a:ext cx="3816424" cy="23762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@sap-cloud-sdk/generator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 generate code to call  business API automatically from CAP to S/4HANA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9ECA0A-E1D8-0F6F-27C8-AC0DCFEFE898}"/>
              </a:ext>
            </a:extLst>
          </p:cNvPr>
          <p:cNvSpPr/>
          <p:nvPr/>
        </p:nvSpPr>
        <p:spPr>
          <a:xfrm>
            <a:off x="2710036" y="2276872"/>
            <a:ext cx="1056479" cy="11521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AF3B2FA-1775-BAA0-74F7-35D2927D4839}"/>
              </a:ext>
            </a:extLst>
          </p:cNvPr>
          <p:cNvSpPr/>
          <p:nvPr/>
        </p:nvSpPr>
        <p:spPr>
          <a:xfrm>
            <a:off x="7551398" y="2245432"/>
            <a:ext cx="1056479" cy="11521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A02C5-0E6C-9899-588A-307F29788ED6}"/>
              </a:ext>
            </a:extLst>
          </p:cNvPr>
          <p:cNvSpPr txBox="1"/>
          <p:nvPr/>
        </p:nvSpPr>
        <p:spPr>
          <a:xfrm>
            <a:off x="784998" y="262210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Edmx</a:t>
            </a:r>
            <a:r>
              <a:rPr lang="en-US" dirty="0">
                <a:highlight>
                  <a:srgbClr val="FFFF00"/>
                </a:highlight>
              </a:rPr>
              <a:t>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1091D-1369-7A14-0B09-8ED0F179FB35}"/>
              </a:ext>
            </a:extLst>
          </p:cNvPr>
          <p:cNvSpPr txBox="1"/>
          <p:nvPr/>
        </p:nvSpPr>
        <p:spPr>
          <a:xfrm>
            <a:off x="8758708" y="2405997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JS code to call the API</a:t>
            </a:r>
          </a:p>
        </p:txBody>
      </p:sp>
    </p:spTree>
    <p:extLst>
      <p:ext uri="{BB962C8B-B14F-4D97-AF65-F5344CB8AC3E}">
        <p14:creationId xmlns:p14="http://schemas.microsoft.com/office/powerpoint/2010/main" val="94278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B3F213-1949-63F3-2FBB-00CE3CAD3A64}"/>
              </a:ext>
            </a:extLst>
          </p:cNvPr>
          <p:cNvSpPr/>
          <p:nvPr/>
        </p:nvSpPr>
        <p:spPr>
          <a:xfrm>
            <a:off x="7811937" y="2276872"/>
            <a:ext cx="3312368" cy="12241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S/4HANA OP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B7D5E2-D41F-1B17-B2A6-ABB72BDCEC31}"/>
              </a:ext>
            </a:extLst>
          </p:cNvPr>
          <p:cNvSpPr/>
          <p:nvPr/>
        </p:nvSpPr>
        <p:spPr>
          <a:xfrm>
            <a:off x="7811937" y="4365104"/>
            <a:ext cx="3312368" cy="12241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S/4HANA Cloud</a:t>
            </a:r>
          </a:p>
          <a:p>
            <a:pPr algn="ctr"/>
            <a:r>
              <a:rPr lang="en-US" dirty="0"/>
              <a:t>In-app extension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A6356-905E-5132-BBE5-0A5AE2C85843}"/>
              </a:ext>
            </a:extLst>
          </p:cNvPr>
          <p:cNvSpPr/>
          <p:nvPr/>
        </p:nvSpPr>
        <p:spPr>
          <a:xfrm>
            <a:off x="8676033" y="1723627"/>
            <a:ext cx="1584176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F4D7B-EDA2-E199-B2C4-FB19EDB09E65}"/>
              </a:ext>
            </a:extLst>
          </p:cNvPr>
          <p:cNvSpPr/>
          <p:nvPr/>
        </p:nvSpPr>
        <p:spPr>
          <a:xfrm>
            <a:off x="8697840" y="4005064"/>
            <a:ext cx="1584176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D50AC-D289-029F-7E45-80A9F11AC881}"/>
              </a:ext>
            </a:extLst>
          </p:cNvPr>
          <p:cNvSpPr txBox="1"/>
          <p:nvPr/>
        </p:nvSpPr>
        <p:spPr>
          <a:xfrm>
            <a:off x="873679" y="3035568"/>
            <a:ext cx="3024336" cy="193899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IRPA</a:t>
            </a:r>
          </a:p>
          <a:p>
            <a:r>
              <a:rPr lang="en-US" dirty="0">
                <a:highlight>
                  <a:srgbClr val="FFFF00"/>
                </a:highlight>
              </a:rPr>
              <a:t>Build Automation</a:t>
            </a:r>
          </a:p>
          <a:p>
            <a:r>
              <a:rPr lang="en-US" dirty="0" err="1">
                <a:highlight>
                  <a:srgbClr val="FFFF00"/>
                </a:highlight>
              </a:rPr>
              <a:t>CaI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Data intelligence</a:t>
            </a:r>
          </a:p>
          <a:p>
            <a:r>
              <a:rPr lang="en-US" dirty="0">
                <a:highlight>
                  <a:srgbClr val="FFFF00"/>
                </a:highlight>
              </a:rPr>
              <a:t>SAP Analytics Cloud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54292C-EF98-1E0A-097B-CFF88B16125B}"/>
              </a:ext>
            </a:extLst>
          </p:cNvPr>
          <p:cNvSpPr/>
          <p:nvPr/>
        </p:nvSpPr>
        <p:spPr>
          <a:xfrm>
            <a:off x="4582244" y="3501008"/>
            <a:ext cx="2232248" cy="100811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2C7F98-24A6-5D3D-F320-27F7601309E4}"/>
              </a:ext>
            </a:extLst>
          </p:cNvPr>
          <p:cNvCxnSpPr>
            <a:stCxn id="8" idx="6"/>
            <a:endCxn id="3" idx="1"/>
          </p:cNvCxnSpPr>
          <p:nvPr/>
        </p:nvCxnSpPr>
        <p:spPr>
          <a:xfrm flipV="1">
            <a:off x="6814492" y="2888940"/>
            <a:ext cx="997445" cy="111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E23B84-CF5C-9533-9540-314BF250D835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>
            <a:off x="6814492" y="4005064"/>
            <a:ext cx="997445" cy="97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487B7-2B16-3EDA-5BD0-5F9FC42EF440}"/>
              </a:ext>
            </a:extLst>
          </p:cNvPr>
          <p:cNvCxnSpPr>
            <a:endCxn id="8" idx="2"/>
          </p:cNvCxnSpPr>
          <p:nvPr/>
        </p:nvCxnSpPr>
        <p:spPr>
          <a:xfrm>
            <a:off x="3898015" y="4005064"/>
            <a:ext cx="68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5F809A-46E3-D960-5B9B-59D507FD365E}"/>
              </a:ext>
            </a:extLst>
          </p:cNvPr>
          <p:cNvSpPr/>
          <p:nvPr/>
        </p:nvSpPr>
        <p:spPr>
          <a:xfrm>
            <a:off x="9838828" y="2324944"/>
            <a:ext cx="1285477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cds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7B473A-88A2-6A11-1AFC-2379655092E7}"/>
              </a:ext>
            </a:extLst>
          </p:cNvPr>
          <p:cNvSpPr/>
          <p:nvPr/>
        </p:nvSpPr>
        <p:spPr>
          <a:xfrm>
            <a:off x="7836787" y="2324944"/>
            <a:ext cx="1285477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8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4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7775</TotalTime>
  <Words>439</Words>
  <Application>Microsoft Office PowerPoint</Application>
  <PresentationFormat>Custom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Amasis MT Pro Black</vt:lpstr>
      <vt:lpstr>Arial</vt:lpstr>
      <vt:lpstr>Arial Black</vt:lpstr>
      <vt:lpstr>Calibri</vt:lpstr>
      <vt:lpstr>Consolas</vt:lpstr>
      <vt:lpstr>Cooper Black</vt:lpstr>
      <vt:lpstr>Segoe UI</vt:lpstr>
      <vt:lpstr>Segoe UI Light</vt:lpstr>
      <vt:lpstr>Office Theme</vt:lpstr>
      <vt:lpstr>SAP BTP Extension Suite Training</vt:lpstr>
      <vt:lpstr>PowerPoint Presentation</vt:lpstr>
      <vt:lpstr>Agenda – Day 15</vt:lpstr>
      <vt:lpstr>Scenario 2: </vt:lpstr>
      <vt:lpstr>Hands on: Initialize CAPM Extension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291</cp:revision>
  <dcterms:created xsi:type="dcterms:W3CDTF">2013-09-12T13:05:01Z</dcterms:created>
  <dcterms:modified xsi:type="dcterms:W3CDTF">2024-05-07T07:54:51Z</dcterms:modified>
</cp:coreProperties>
</file>