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6" r:id="rId2"/>
    <p:sldId id="4122" r:id="rId3"/>
    <p:sldId id="277" r:id="rId4"/>
    <p:sldId id="4788" r:id="rId5"/>
    <p:sldId id="4789" r:id="rId6"/>
    <p:sldId id="4762" r:id="rId7"/>
    <p:sldId id="4771" r:id="rId8"/>
    <p:sldId id="4785" r:id="rId9"/>
    <p:sldId id="4795" r:id="rId10"/>
    <p:sldId id="4796" r:id="rId11"/>
    <p:sldId id="4797" r:id="rId12"/>
    <p:sldId id="282" r:id="rId13"/>
    <p:sldId id="280" r:id="rId14"/>
    <p:sldId id="4711" r:id="rId15"/>
    <p:sldId id="4786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074D92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5250" autoAdjust="0"/>
  </p:normalViewPr>
  <p:slideViewPr>
    <p:cSldViewPr>
      <p:cViewPr varScale="1">
        <p:scale>
          <a:sx n="104" d="100"/>
          <a:sy n="104" d="100"/>
        </p:scale>
        <p:origin x="76" y="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DB38A0F-0598-4BC1-A4B5-6E4C7D1AE1FD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Rectangle 86">
              <a:extLst>
                <a:ext uri="{FF2B5EF4-FFF2-40B4-BE49-F238E27FC236}">
                  <a16:creationId xmlns:a16="http://schemas.microsoft.com/office/drawing/2014/main" id="{29A0B59B-FDB1-4852-BA6C-06E6417E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87">
              <a:extLst>
                <a:ext uri="{FF2B5EF4-FFF2-40B4-BE49-F238E27FC236}">
                  <a16:creationId xmlns:a16="http://schemas.microsoft.com/office/drawing/2014/main" id="{F2291FF5-CA54-458E-8BD1-99B816F4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88">
              <a:extLst>
                <a:ext uri="{FF2B5EF4-FFF2-40B4-BE49-F238E27FC236}">
                  <a16:creationId xmlns:a16="http://schemas.microsoft.com/office/drawing/2014/main" id="{97EB7D42-19E8-41E2-B5B0-791AA24B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89">
              <a:extLst>
                <a:ext uri="{FF2B5EF4-FFF2-40B4-BE49-F238E27FC236}">
                  <a16:creationId xmlns:a16="http://schemas.microsoft.com/office/drawing/2014/main" id="{F11528A1-D5A5-47C3-A78A-BDF885ECD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8505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Rectangle 90">
              <a:extLst>
                <a:ext uri="{FF2B5EF4-FFF2-40B4-BE49-F238E27FC236}">
                  <a16:creationId xmlns:a16="http://schemas.microsoft.com/office/drawing/2014/main" id="{382D90AE-FED6-4FCA-B477-13F5EC15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Rectangle 91">
              <a:extLst>
                <a:ext uri="{FF2B5EF4-FFF2-40B4-BE49-F238E27FC236}">
                  <a16:creationId xmlns:a16="http://schemas.microsoft.com/office/drawing/2014/main" id="{32C9B838-AD97-41C2-B167-E2ED06D3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Rectangle 92">
              <a:extLst>
                <a:ext uri="{FF2B5EF4-FFF2-40B4-BE49-F238E27FC236}">
                  <a16:creationId xmlns:a16="http://schemas.microsoft.com/office/drawing/2014/main" id="{17A1E437-F28C-4912-A416-147E734D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Rectangle 105">
              <a:extLst>
                <a:ext uri="{FF2B5EF4-FFF2-40B4-BE49-F238E27FC236}">
                  <a16:creationId xmlns:a16="http://schemas.microsoft.com/office/drawing/2014/main" id="{DEAE7685-4A38-4785-9605-B19161F6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Rectangle 106">
              <a:extLst>
                <a:ext uri="{FF2B5EF4-FFF2-40B4-BE49-F238E27FC236}">
                  <a16:creationId xmlns:a16="http://schemas.microsoft.com/office/drawing/2014/main" id="{D8D5236E-C6F3-4C15-B112-50979E39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107">
              <a:extLst>
                <a:ext uri="{FF2B5EF4-FFF2-40B4-BE49-F238E27FC236}">
                  <a16:creationId xmlns:a16="http://schemas.microsoft.com/office/drawing/2014/main" id="{EAC78FE3-C094-437A-B445-4F783780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Rectangle 108">
              <a:extLst>
                <a:ext uri="{FF2B5EF4-FFF2-40B4-BE49-F238E27FC236}">
                  <a16:creationId xmlns:a16="http://schemas.microsoft.com/office/drawing/2014/main" id="{E515352F-F56E-4A5E-A366-80D13565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Rectangle 109">
              <a:extLst>
                <a:ext uri="{FF2B5EF4-FFF2-40B4-BE49-F238E27FC236}">
                  <a16:creationId xmlns:a16="http://schemas.microsoft.com/office/drawing/2014/main" id="{082593FC-9A99-4046-9873-3F17F576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Rectangle 110">
              <a:extLst>
                <a:ext uri="{FF2B5EF4-FFF2-40B4-BE49-F238E27FC236}">
                  <a16:creationId xmlns:a16="http://schemas.microsoft.com/office/drawing/2014/main" id="{7BE87C29-956D-4731-9DEF-2472E21D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Rectangle 111">
              <a:extLst>
                <a:ext uri="{FF2B5EF4-FFF2-40B4-BE49-F238E27FC236}">
                  <a16:creationId xmlns:a16="http://schemas.microsoft.com/office/drawing/2014/main" id="{A3B07365-8B76-4AFB-ABA7-8DD8B6C9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Rectangle 113">
              <a:extLst>
                <a:ext uri="{FF2B5EF4-FFF2-40B4-BE49-F238E27FC236}">
                  <a16:creationId xmlns:a16="http://schemas.microsoft.com/office/drawing/2014/main" id="{DC607E7A-BE56-4471-A732-571BF19E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Rectangle 114">
              <a:extLst>
                <a:ext uri="{FF2B5EF4-FFF2-40B4-BE49-F238E27FC236}">
                  <a16:creationId xmlns:a16="http://schemas.microsoft.com/office/drawing/2014/main" id="{AC622CDC-661A-4504-B509-39988A3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Rectangle 115">
              <a:extLst>
                <a:ext uri="{FF2B5EF4-FFF2-40B4-BE49-F238E27FC236}">
                  <a16:creationId xmlns:a16="http://schemas.microsoft.com/office/drawing/2014/main" id="{62946A9D-9192-4CAD-8F76-974C5FE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358971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Rectangle 116">
              <a:extLst>
                <a:ext uri="{FF2B5EF4-FFF2-40B4-BE49-F238E27FC236}">
                  <a16:creationId xmlns:a16="http://schemas.microsoft.com/office/drawing/2014/main" id="{98A87D74-26D6-44DE-B8E3-3F1228E8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117">
              <a:extLst>
                <a:ext uri="{FF2B5EF4-FFF2-40B4-BE49-F238E27FC236}">
                  <a16:creationId xmlns:a16="http://schemas.microsoft.com/office/drawing/2014/main" id="{305F2911-EBBC-4A1F-9F27-F5A4D668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358971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118">
              <a:extLst>
                <a:ext uri="{FF2B5EF4-FFF2-40B4-BE49-F238E27FC236}">
                  <a16:creationId xmlns:a16="http://schemas.microsoft.com/office/drawing/2014/main" id="{E3017ED1-C3DB-468D-917A-7D055013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119">
              <a:extLst>
                <a:ext uri="{FF2B5EF4-FFF2-40B4-BE49-F238E27FC236}">
                  <a16:creationId xmlns:a16="http://schemas.microsoft.com/office/drawing/2014/main" id="{364A9FBD-1DB7-46D2-80AE-1EF6158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132">
              <a:extLst>
                <a:ext uri="{FF2B5EF4-FFF2-40B4-BE49-F238E27FC236}">
                  <a16:creationId xmlns:a16="http://schemas.microsoft.com/office/drawing/2014/main" id="{5B8F5DA7-A3AB-48C2-A0AA-06DFF251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133">
              <a:extLst>
                <a:ext uri="{FF2B5EF4-FFF2-40B4-BE49-F238E27FC236}">
                  <a16:creationId xmlns:a16="http://schemas.microsoft.com/office/drawing/2014/main" id="{B4EEDB8D-D8C1-42F7-816B-88E1F6A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134">
              <a:extLst>
                <a:ext uri="{FF2B5EF4-FFF2-40B4-BE49-F238E27FC236}">
                  <a16:creationId xmlns:a16="http://schemas.microsoft.com/office/drawing/2014/main" id="{E15F1A2D-8731-4042-A5CD-84E3C2F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135">
              <a:extLst>
                <a:ext uri="{FF2B5EF4-FFF2-40B4-BE49-F238E27FC236}">
                  <a16:creationId xmlns:a16="http://schemas.microsoft.com/office/drawing/2014/main" id="{866AE8F6-A982-4075-88C6-096E183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136">
              <a:extLst>
                <a:ext uri="{FF2B5EF4-FFF2-40B4-BE49-F238E27FC236}">
                  <a16:creationId xmlns:a16="http://schemas.microsoft.com/office/drawing/2014/main" id="{4E9E8D66-CB5B-45DA-86A6-55504897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137">
              <a:extLst>
                <a:ext uri="{FF2B5EF4-FFF2-40B4-BE49-F238E27FC236}">
                  <a16:creationId xmlns:a16="http://schemas.microsoft.com/office/drawing/2014/main" id="{A22DE3BE-D7D7-4570-BD5B-578C0D54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138">
              <a:extLst>
                <a:ext uri="{FF2B5EF4-FFF2-40B4-BE49-F238E27FC236}">
                  <a16:creationId xmlns:a16="http://schemas.microsoft.com/office/drawing/2014/main" id="{7A6BABE8-DBE8-441A-87BB-BA336C02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140">
              <a:extLst>
                <a:ext uri="{FF2B5EF4-FFF2-40B4-BE49-F238E27FC236}">
                  <a16:creationId xmlns:a16="http://schemas.microsoft.com/office/drawing/2014/main" id="{E3D2014F-A2E0-433E-904B-8B6961F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8661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141">
              <a:extLst>
                <a:ext uri="{FF2B5EF4-FFF2-40B4-BE49-F238E27FC236}">
                  <a16:creationId xmlns:a16="http://schemas.microsoft.com/office/drawing/2014/main" id="{69E93948-9F67-4652-940D-D296937F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8661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142">
              <a:extLst>
                <a:ext uri="{FF2B5EF4-FFF2-40B4-BE49-F238E27FC236}">
                  <a16:creationId xmlns:a16="http://schemas.microsoft.com/office/drawing/2014/main" id="{DF77B519-E891-4382-8E18-46FCB0F8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143">
              <a:extLst>
                <a:ext uri="{FF2B5EF4-FFF2-40B4-BE49-F238E27FC236}">
                  <a16:creationId xmlns:a16="http://schemas.microsoft.com/office/drawing/2014/main" id="{D5D17266-EBAA-471D-8E73-01469C47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144">
              <a:extLst>
                <a:ext uri="{FF2B5EF4-FFF2-40B4-BE49-F238E27FC236}">
                  <a16:creationId xmlns:a16="http://schemas.microsoft.com/office/drawing/2014/main" id="{D44C52C9-4A4D-4A1A-8A29-69726A6A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145">
              <a:extLst>
                <a:ext uri="{FF2B5EF4-FFF2-40B4-BE49-F238E27FC236}">
                  <a16:creationId xmlns:a16="http://schemas.microsoft.com/office/drawing/2014/main" id="{FA87CB27-8CDF-4677-9DF5-DFB94C70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146">
              <a:extLst>
                <a:ext uri="{FF2B5EF4-FFF2-40B4-BE49-F238E27FC236}">
                  <a16:creationId xmlns:a16="http://schemas.microsoft.com/office/drawing/2014/main" id="{4AADF530-084D-4ABD-9074-C7575F81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159">
              <a:extLst>
                <a:ext uri="{FF2B5EF4-FFF2-40B4-BE49-F238E27FC236}">
                  <a16:creationId xmlns:a16="http://schemas.microsoft.com/office/drawing/2014/main" id="{C322B879-3988-4E94-A06A-2E2974CE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160">
              <a:extLst>
                <a:ext uri="{FF2B5EF4-FFF2-40B4-BE49-F238E27FC236}">
                  <a16:creationId xmlns:a16="http://schemas.microsoft.com/office/drawing/2014/main" id="{1FB2D558-1E2B-4728-B37A-424934B7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161">
              <a:extLst>
                <a:ext uri="{FF2B5EF4-FFF2-40B4-BE49-F238E27FC236}">
                  <a16:creationId xmlns:a16="http://schemas.microsoft.com/office/drawing/2014/main" id="{0A804D08-6835-454A-A817-80AFAFA2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162">
              <a:extLst>
                <a:ext uri="{FF2B5EF4-FFF2-40B4-BE49-F238E27FC236}">
                  <a16:creationId xmlns:a16="http://schemas.microsoft.com/office/drawing/2014/main" id="{088B375A-8C1A-4982-9F8E-9B47B9FD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163">
              <a:extLst>
                <a:ext uri="{FF2B5EF4-FFF2-40B4-BE49-F238E27FC236}">
                  <a16:creationId xmlns:a16="http://schemas.microsoft.com/office/drawing/2014/main" id="{7FDDF96D-95E0-4634-92CA-2BD5749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164">
              <a:extLst>
                <a:ext uri="{FF2B5EF4-FFF2-40B4-BE49-F238E27FC236}">
                  <a16:creationId xmlns:a16="http://schemas.microsoft.com/office/drawing/2014/main" id="{FFAB5B60-AC73-4661-9026-4738F218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165">
              <a:extLst>
                <a:ext uri="{FF2B5EF4-FFF2-40B4-BE49-F238E27FC236}">
                  <a16:creationId xmlns:a16="http://schemas.microsoft.com/office/drawing/2014/main" id="{55977D1F-AEBB-4C53-9386-D8452508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167">
              <a:extLst>
                <a:ext uri="{FF2B5EF4-FFF2-40B4-BE49-F238E27FC236}">
                  <a16:creationId xmlns:a16="http://schemas.microsoft.com/office/drawing/2014/main" id="{1DC84208-E766-4580-A861-C3CFC0E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Rectangle 168">
              <a:extLst>
                <a:ext uri="{FF2B5EF4-FFF2-40B4-BE49-F238E27FC236}">
                  <a16:creationId xmlns:a16="http://schemas.microsoft.com/office/drawing/2014/main" id="{2325F7E8-2FD3-4BEC-A7B6-AD4FD4B1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Rectangle 169">
              <a:extLst>
                <a:ext uri="{FF2B5EF4-FFF2-40B4-BE49-F238E27FC236}">
                  <a16:creationId xmlns:a16="http://schemas.microsoft.com/office/drawing/2014/main" id="{E25EE725-3FFE-489B-90BB-54AF7106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Rectangle 170">
              <a:extLst>
                <a:ext uri="{FF2B5EF4-FFF2-40B4-BE49-F238E27FC236}">
                  <a16:creationId xmlns:a16="http://schemas.microsoft.com/office/drawing/2014/main" id="{5FF69CBE-D1C4-47E2-B021-1A16583B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Rectangle 171">
              <a:extLst>
                <a:ext uri="{FF2B5EF4-FFF2-40B4-BE49-F238E27FC236}">
                  <a16:creationId xmlns:a16="http://schemas.microsoft.com/office/drawing/2014/main" id="{2FD7DC93-4697-49F2-9683-A519993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Rectangle 172">
              <a:extLst>
                <a:ext uri="{FF2B5EF4-FFF2-40B4-BE49-F238E27FC236}">
                  <a16:creationId xmlns:a16="http://schemas.microsoft.com/office/drawing/2014/main" id="{F078C2FC-1AFA-4F34-AEB1-722384C0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173">
              <a:extLst>
                <a:ext uri="{FF2B5EF4-FFF2-40B4-BE49-F238E27FC236}">
                  <a16:creationId xmlns:a16="http://schemas.microsoft.com/office/drawing/2014/main" id="{B4CD4DEB-6026-4ACE-9EF8-D5BB38BC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Rectangle 186">
              <a:extLst>
                <a:ext uri="{FF2B5EF4-FFF2-40B4-BE49-F238E27FC236}">
                  <a16:creationId xmlns:a16="http://schemas.microsoft.com/office/drawing/2014/main" id="{7BFD734A-1348-4955-827A-416C4FCD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Rectangle 187">
              <a:extLst>
                <a:ext uri="{FF2B5EF4-FFF2-40B4-BE49-F238E27FC236}">
                  <a16:creationId xmlns:a16="http://schemas.microsoft.com/office/drawing/2014/main" id="{639C0A45-AA0E-4799-9B48-D56FD46E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Rectangle 188">
              <a:extLst>
                <a:ext uri="{FF2B5EF4-FFF2-40B4-BE49-F238E27FC236}">
                  <a16:creationId xmlns:a16="http://schemas.microsoft.com/office/drawing/2014/main" id="{27B6305A-BDDA-4961-B3ED-4CDE68C9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Rectangle 189">
              <a:extLst>
                <a:ext uri="{FF2B5EF4-FFF2-40B4-BE49-F238E27FC236}">
                  <a16:creationId xmlns:a16="http://schemas.microsoft.com/office/drawing/2014/main" id="{DD6CA54E-582F-4C37-9D3A-BFA3E45D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Rectangle 190">
              <a:extLst>
                <a:ext uri="{FF2B5EF4-FFF2-40B4-BE49-F238E27FC236}">
                  <a16:creationId xmlns:a16="http://schemas.microsoft.com/office/drawing/2014/main" id="{14E6965D-E230-4479-A391-3BCD5A2B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Rectangle 191">
              <a:extLst>
                <a:ext uri="{FF2B5EF4-FFF2-40B4-BE49-F238E27FC236}">
                  <a16:creationId xmlns:a16="http://schemas.microsoft.com/office/drawing/2014/main" id="{363FE856-8F60-49E3-9E59-695D571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Rectangle 192">
              <a:extLst>
                <a:ext uri="{FF2B5EF4-FFF2-40B4-BE49-F238E27FC236}">
                  <a16:creationId xmlns:a16="http://schemas.microsoft.com/office/drawing/2014/main" id="{2FB0342C-B7FA-47B4-B1FF-6954791F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3745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Rectangle 194">
              <a:extLst>
                <a:ext uri="{FF2B5EF4-FFF2-40B4-BE49-F238E27FC236}">
                  <a16:creationId xmlns:a16="http://schemas.microsoft.com/office/drawing/2014/main" id="{1122B8B2-F8E5-4A2E-A416-E53AAE19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Rectangle 195">
              <a:extLst>
                <a:ext uri="{FF2B5EF4-FFF2-40B4-BE49-F238E27FC236}">
                  <a16:creationId xmlns:a16="http://schemas.microsoft.com/office/drawing/2014/main" id="{4B87FC86-0D1F-4F15-9C22-AA0B2E2E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8829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Rectangle 196">
              <a:extLst>
                <a:ext uri="{FF2B5EF4-FFF2-40B4-BE49-F238E27FC236}">
                  <a16:creationId xmlns:a16="http://schemas.microsoft.com/office/drawing/2014/main" id="{F8DDBB36-03C4-472F-9030-50E6B321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Rectangle 197">
              <a:extLst>
                <a:ext uri="{FF2B5EF4-FFF2-40B4-BE49-F238E27FC236}">
                  <a16:creationId xmlns:a16="http://schemas.microsoft.com/office/drawing/2014/main" id="{E84F816D-E7F7-4FC6-9198-C7A278ED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Rectangle 198">
              <a:extLst>
                <a:ext uri="{FF2B5EF4-FFF2-40B4-BE49-F238E27FC236}">
                  <a16:creationId xmlns:a16="http://schemas.microsoft.com/office/drawing/2014/main" id="{8C5E4DCC-4206-42A4-BE08-8E415FF6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Rectangle 199">
              <a:extLst>
                <a:ext uri="{FF2B5EF4-FFF2-40B4-BE49-F238E27FC236}">
                  <a16:creationId xmlns:a16="http://schemas.microsoft.com/office/drawing/2014/main" id="{3EE8B95F-3C8D-4F9E-84E8-BEA48106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Rectangle 200">
              <a:extLst>
                <a:ext uri="{FF2B5EF4-FFF2-40B4-BE49-F238E27FC236}">
                  <a16:creationId xmlns:a16="http://schemas.microsoft.com/office/drawing/2014/main" id="{5E59882C-157C-443F-9111-16EC7661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Rectangle 214">
              <a:extLst>
                <a:ext uri="{FF2B5EF4-FFF2-40B4-BE49-F238E27FC236}">
                  <a16:creationId xmlns:a16="http://schemas.microsoft.com/office/drawing/2014/main" id="{779BE661-91DF-4B4E-8AF9-45D24F4A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Rectangle 215">
              <a:extLst>
                <a:ext uri="{FF2B5EF4-FFF2-40B4-BE49-F238E27FC236}">
                  <a16:creationId xmlns:a16="http://schemas.microsoft.com/office/drawing/2014/main" id="{91810401-B6D2-4EA1-B203-697A0432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Rectangle 216">
              <a:extLst>
                <a:ext uri="{FF2B5EF4-FFF2-40B4-BE49-F238E27FC236}">
                  <a16:creationId xmlns:a16="http://schemas.microsoft.com/office/drawing/2014/main" id="{CC3BED62-8CA0-4375-AB0A-72617711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Rectangle 217">
              <a:extLst>
                <a:ext uri="{FF2B5EF4-FFF2-40B4-BE49-F238E27FC236}">
                  <a16:creationId xmlns:a16="http://schemas.microsoft.com/office/drawing/2014/main" id="{64B31A64-91AE-4DF4-8D81-94752C7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Rectangle 218">
              <a:extLst>
                <a:ext uri="{FF2B5EF4-FFF2-40B4-BE49-F238E27FC236}">
                  <a16:creationId xmlns:a16="http://schemas.microsoft.com/office/drawing/2014/main" id="{9ECDDCA8-99C7-4E2C-A3DA-6A39A54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Rectangle 219">
              <a:extLst>
                <a:ext uri="{FF2B5EF4-FFF2-40B4-BE49-F238E27FC236}">
                  <a16:creationId xmlns:a16="http://schemas.microsoft.com/office/drawing/2014/main" id="{9E610FA0-F583-4C87-9186-97DA3A3F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8829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Rectangle 220">
              <a:extLst>
                <a:ext uri="{FF2B5EF4-FFF2-40B4-BE49-F238E27FC236}">
                  <a16:creationId xmlns:a16="http://schemas.microsoft.com/office/drawing/2014/main" id="{C0181C2A-AC28-493E-9832-9D578228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Rectangle 222">
              <a:extLst>
                <a:ext uri="{FF2B5EF4-FFF2-40B4-BE49-F238E27FC236}">
                  <a16:creationId xmlns:a16="http://schemas.microsoft.com/office/drawing/2014/main" id="{3A65CCD8-DA6B-47D9-BE08-9831358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Rectangle 223">
              <a:extLst>
                <a:ext uri="{FF2B5EF4-FFF2-40B4-BE49-F238E27FC236}">
                  <a16:creationId xmlns:a16="http://schemas.microsoft.com/office/drawing/2014/main" id="{432DF8DB-2535-4604-A56C-4F411A13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Rectangle 224">
              <a:extLst>
                <a:ext uri="{FF2B5EF4-FFF2-40B4-BE49-F238E27FC236}">
                  <a16:creationId xmlns:a16="http://schemas.microsoft.com/office/drawing/2014/main" id="{B585B91F-5190-4F14-B1D1-F49E48A0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Rectangle 225">
              <a:extLst>
                <a:ext uri="{FF2B5EF4-FFF2-40B4-BE49-F238E27FC236}">
                  <a16:creationId xmlns:a16="http://schemas.microsoft.com/office/drawing/2014/main" id="{49F28844-8AC8-4173-B5BB-9FF425A5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Rectangle 226">
              <a:extLst>
                <a:ext uri="{FF2B5EF4-FFF2-40B4-BE49-F238E27FC236}">
                  <a16:creationId xmlns:a16="http://schemas.microsoft.com/office/drawing/2014/main" id="{E750B745-BCDB-4D34-BBB4-107F5494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Rectangle 227">
              <a:extLst>
                <a:ext uri="{FF2B5EF4-FFF2-40B4-BE49-F238E27FC236}">
                  <a16:creationId xmlns:a16="http://schemas.microsoft.com/office/drawing/2014/main" id="{CB843387-A206-4CDB-845C-87952DF4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Rectangle 228">
              <a:extLst>
                <a:ext uri="{FF2B5EF4-FFF2-40B4-BE49-F238E27FC236}">
                  <a16:creationId xmlns:a16="http://schemas.microsoft.com/office/drawing/2014/main" id="{F7012F48-14EA-4A10-B23B-D2DD376F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Rectangle 241">
              <a:extLst>
                <a:ext uri="{FF2B5EF4-FFF2-40B4-BE49-F238E27FC236}">
                  <a16:creationId xmlns:a16="http://schemas.microsoft.com/office/drawing/2014/main" id="{9071865C-5264-4C64-86F2-5F136CDB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Rectangle 242">
              <a:extLst>
                <a:ext uri="{FF2B5EF4-FFF2-40B4-BE49-F238E27FC236}">
                  <a16:creationId xmlns:a16="http://schemas.microsoft.com/office/drawing/2014/main" id="{5FC89895-3E12-4B31-8AC4-F2C57127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Rectangle 243">
              <a:extLst>
                <a:ext uri="{FF2B5EF4-FFF2-40B4-BE49-F238E27FC236}">
                  <a16:creationId xmlns:a16="http://schemas.microsoft.com/office/drawing/2014/main" id="{822714A3-365A-4F69-84FD-C7A6C113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Rectangle 244">
              <a:extLst>
                <a:ext uri="{FF2B5EF4-FFF2-40B4-BE49-F238E27FC236}">
                  <a16:creationId xmlns:a16="http://schemas.microsoft.com/office/drawing/2014/main" id="{E831580F-B4FA-4FC0-94FF-AD9DB2B2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Rectangle 245">
              <a:extLst>
                <a:ext uri="{FF2B5EF4-FFF2-40B4-BE49-F238E27FC236}">
                  <a16:creationId xmlns:a16="http://schemas.microsoft.com/office/drawing/2014/main" id="{6FC45DDA-F270-4338-BB79-E4F6030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Rectangle 246">
              <a:extLst>
                <a:ext uri="{FF2B5EF4-FFF2-40B4-BE49-F238E27FC236}">
                  <a16:creationId xmlns:a16="http://schemas.microsoft.com/office/drawing/2014/main" id="{DF6A400A-8A10-49DE-A315-385C4794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Rectangle 247">
              <a:extLst>
                <a:ext uri="{FF2B5EF4-FFF2-40B4-BE49-F238E27FC236}">
                  <a16:creationId xmlns:a16="http://schemas.microsoft.com/office/drawing/2014/main" id="{2EA6C4C3-FE6D-4C45-9F6E-327D1D56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Rectangle 249">
              <a:extLst>
                <a:ext uri="{FF2B5EF4-FFF2-40B4-BE49-F238E27FC236}">
                  <a16:creationId xmlns:a16="http://schemas.microsoft.com/office/drawing/2014/main" id="{9164A3A4-A0CB-4566-AFBE-563D91A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Rectangle 250">
              <a:extLst>
                <a:ext uri="{FF2B5EF4-FFF2-40B4-BE49-F238E27FC236}">
                  <a16:creationId xmlns:a16="http://schemas.microsoft.com/office/drawing/2014/main" id="{FC689E73-96C3-4DFF-ABAC-A63C4BB1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Rectangle 251">
              <a:extLst>
                <a:ext uri="{FF2B5EF4-FFF2-40B4-BE49-F238E27FC236}">
                  <a16:creationId xmlns:a16="http://schemas.microsoft.com/office/drawing/2014/main" id="{49DC827D-FB7B-4DC2-A762-F5F17F14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Rectangle 252">
              <a:extLst>
                <a:ext uri="{FF2B5EF4-FFF2-40B4-BE49-F238E27FC236}">
                  <a16:creationId xmlns:a16="http://schemas.microsoft.com/office/drawing/2014/main" id="{C228A320-DB20-438B-A918-A580ACBF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Rectangle 253">
              <a:extLst>
                <a:ext uri="{FF2B5EF4-FFF2-40B4-BE49-F238E27FC236}">
                  <a16:creationId xmlns:a16="http://schemas.microsoft.com/office/drawing/2014/main" id="{9897219B-EBD5-4581-8A2F-89939367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Rectangle 254">
              <a:extLst>
                <a:ext uri="{FF2B5EF4-FFF2-40B4-BE49-F238E27FC236}">
                  <a16:creationId xmlns:a16="http://schemas.microsoft.com/office/drawing/2014/main" id="{B8DDB46C-98EC-4AA3-8DC6-3C193762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Rectangle 255">
              <a:extLst>
                <a:ext uri="{FF2B5EF4-FFF2-40B4-BE49-F238E27FC236}">
                  <a16:creationId xmlns:a16="http://schemas.microsoft.com/office/drawing/2014/main" id="{808B3D4B-87CC-405D-9F91-FF03DD2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Rectangle 268">
              <a:extLst>
                <a:ext uri="{FF2B5EF4-FFF2-40B4-BE49-F238E27FC236}">
                  <a16:creationId xmlns:a16="http://schemas.microsoft.com/office/drawing/2014/main" id="{368C3B92-A8BF-48DA-A49B-DEEB8B15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Rectangle 269">
              <a:extLst>
                <a:ext uri="{FF2B5EF4-FFF2-40B4-BE49-F238E27FC236}">
                  <a16:creationId xmlns:a16="http://schemas.microsoft.com/office/drawing/2014/main" id="{C6AE408F-F0A6-4B28-9BE9-0FACFB24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Rectangle 270">
              <a:extLst>
                <a:ext uri="{FF2B5EF4-FFF2-40B4-BE49-F238E27FC236}">
                  <a16:creationId xmlns:a16="http://schemas.microsoft.com/office/drawing/2014/main" id="{78937A9C-A111-49DA-A588-1C93AD6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Rectangle 271">
              <a:extLst>
                <a:ext uri="{FF2B5EF4-FFF2-40B4-BE49-F238E27FC236}">
                  <a16:creationId xmlns:a16="http://schemas.microsoft.com/office/drawing/2014/main" id="{89501F7C-3060-4F40-952B-8BEDDCE5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Rectangle 272">
              <a:extLst>
                <a:ext uri="{FF2B5EF4-FFF2-40B4-BE49-F238E27FC236}">
                  <a16:creationId xmlns:a16="http://schemas.microsoft.com/office/drawing/2014/main" id="{C12674AC-F8DE-4BF0-B819-9E2A2AF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8985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Rectangle 273">
              <a:extLst>
                <a:ext uri="{FF2B5EF4-FFF2-40B4-BE49-F238E27FC236}">
                  <a16:creationId xmlns:a16="http://schemas.microsoft.com/office/drawing/2014/main" id="{B7785334-7690-4CF7-9269-7772426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8985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Rectangle 274">
              <a:extLst>
                <a:ext uri="{FF2B5EF4-FFF2-40B4-BE49-F238E27FC236}">
                  <a16:creationId xmlns:a16="http://schemas.microsoft.com/office/drawing/2014/main" id="{1D74AEA1-716D-444E-9FA0-111672E5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898595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3DD772-972B-4AAC-A0E6-89474032E07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EFF758-3B08-4F1C-869F-4C6B6755CF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4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8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  <a:p>
            <a:endParaRPr lang="en-US" dirty="0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49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0423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21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B2B14-6477-2927-E581-527B2BB6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96" y="78420"/>
            <a:ext cx="652887" cy="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6" r:id="rId4"/>
    <p:sldLayoutId id="2147483668" r:id="rId5"/>
    <p:sldLayoutId id="2147483669" r:id="rId6"/>
    <p:sldLayoutId id="2147483667" r:id="rId7"/>
    <p:sldLayoutId id="2147483670" r:id="rId8"/>
    <p:sldLayoutId id="2147483665" r:id="rId9"/>
    <p:sldLayoutId id="2147483671" r:id="rId10"/>
    <p:sldLayoutId id="2147483672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hyperlink" Target="http://www.dribbble.com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tiff"/><Relationship Id="rId5" Type="http://schemas.openxmlformats.org/officeDocument/2006/relationships/image" Target="../media/image10.tiff"/><Relationship Id="rId4" Type="http://schemas.openxmlformats.org/officeDocument/2006/relationships/image" Target="../media/image9.tiff"/><Relationship Id="rId9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yuztechnologies/SAP_BTP_Training_CLD200/blob/master/Day%203/02srv/tester.htt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yuztechnologies/SAP_BTP_Training_CLD200/blob/master/Day%203/02srv/CatalogService.js" TargetMode="External"/><Relationship Id="rId2" Type="http://schemas.openxmlformats.org/officeDocument/2006/relationships/hyperlink" Target="https://github.com/soyuztechnologies/SAP_BTP_Training_CLD200/blob/master/Day%203/02srv/CatalogService.cd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itle 735">
            <a:extLst>
              <a:ext uri="{FF2B5EF4-FFF2-40B4-BE49-F238E27FC236}">
                <a16:creationId xmlns:a16="http://schemas.microsoft.com/office/drawing/2014/main" id="{CE57EBF5-7CB4-4746-AB9E-3E871789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893" y="2601545"/>
            <a:ext cx="5086633" cy="827455"/>
          </a:xfrm>
        </p:spPr>
        <p:txBody>
          <a:bodyPr anchor="ctr"/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SAP BTP Extension Suite Training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37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pc="100" dirty="0">
                <a:latin typeface="Cooper Black" panose="0208090404030B020404" pitchFamily="18" charset="0"/>
              </a:rPr>
              <a:t>www.AnubhavTrainings.com</a:t>
            </a:r>
          </a:p>
        </p:txBody>
      </p:sp>
      <p:sp>
        <p:nvSpPr>
          <p:cNvPr id="4" name="Subtitle 736">
            <a:extLst>
              <a:ext uri="{FF2B5EF4-FFF2-40B4-BE49-F238E27FC236}">
                <a16:creationId xmlns:a16="http://schemas.microsoft.com/office/drawing/2014/main" id="{3F065217-DE63-4532-8B57-61ED049613CD}"/>
              </a:ext>
            </a:extLst>
          </p:cNvPr>
          <p:cNvSpPr txBox="1">
            <a:spLocks/>
          </p:cNvSpPr>
          <p:nvPr/>
        </p:nvSpPr>
        <p:spPr>
          <a:xfrm>
            <a:off x="3296764" y="3933056"/>
            <a:ext cx="5595296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0B0F0"/>
                </a:solidFill>
                <a:latin typeface="Amasis MT Pro Black" panose="02040A04050005020304" pitchFamily="18" charset="0"/>
              </a:rPr>
              <a:t>Anubhav Oberoy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65992-7E12-89E4-D7DB-B3B44A1FB17D}"/>
              </a:ext>
            </a:extLst>
          </p:cNvPr>
          <p:cNvSpPr txBox="1"/>
          <p:nvPr/>
        </p:nvSpPr>
        <p:spPr>
          <a:xfrm>
            <a:off x="5230316" y="4968381"/>
            <a:ext cx="39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Follow excellence with sheer passion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A527F-59AB-2E34-6331-8D67B5F5CA3E}"/>
              </a:ext>
            </a:extLst>
          </p:cNvPr>
          <p:cNvSpPr/>
          <p:nvPr/>
        </p:nvSpPr>
        <p:spPr>
          <a:xfrm>
            <a:off x="3530893" y="1196752"/>
            <a:ext cx="2059463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Day 7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76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53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20F5850-2D59-4C25-ADFF-E9013C5A6A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0185"/>
          <a:stretch>
            <a:fillRect/>
          </a:stretch>
        </p:blipFill>
        <p:spPr/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6065406" y="980728"/>
            <a:ext cx="5298342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6641014" y="1389517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accent3"/>
                </a:solidFill>
                <a:effectLst/>
              </a:rPr>
              <a:t>What We</a:t>
            </a:r>
            <a:r>
              <a:rPr lang="en-IN" sz="4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4000" b="1" i="0" dirty="0">
                <a:solidFill>
                  <a:schemeClr val="accent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Did</a:t>
            </a:r>
            <a:endParaRPr lang="en-IN" sz="4000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6641014" y="2147518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Let’s Summarize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6664269" y="3161139"/>
            <a:ext cx="617354" cy="109990"/>
            <a:chOff x="6006451" y="5603130"/>
            <a:chExt cx="617354" cy="10999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715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b="1" i="0" dirty="0">
                <a:solidFill>
                  <a:schemeClr val="bg1"/>
                </a:solidFill>
                <a:effectLst/>
              </a:rPr>
              <a:t>Thank</a:t>
            </a:r>
            <a:r>
              <a:rPr lang="en-IN" sz="6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60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lang="en-IN" sz="6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kern="0" dirty="0">
                <a:solidFill>
                  <a:schemeClr val="accent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End of Day 4</a:t>
            </a:r>
            <a:endParaRPr lang="en-US" sz="5400" b="1" dirty="0">
              <a:solidFill>
                <a:schemeClr val="accent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110C8-9FFD-4804-BDCA-1C9EB581BD4D}"/>
              </a:ext>
            </a:extLst>
          </p:cNvPr>
          <p:cNvCxnSpPr>
            <a:cxnSpLocks/>
          </p:cNvCxnSpPr>
          <p:nvPr/>
        </p:nvCxnSpPr>
        <p:spPr>
          <a:xfrm flipV="1">
            <a:off x="1300694" y="-21772"/>
            <a:ext cx="0" cy="3284984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6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59E8070B-51C3-4A5F-B241-A7744B4F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418" y="6398156"/>
            <a:ext cx="1432658" cy="2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1300694" y="2272374"/>
            <a:ext cx="5297771" cy="986340"/>
          </a:xfrm>
          <a:prstGeom prst="rect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8420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92"/>
            <a:ext cx="12188825" cy="48766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568" y="5992010"/>
            <a:ext cx="3553364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 today!</a:t>
            </a:r>
          </a:p>
          <a:p>
            <a:pPr defTabSz="913943">
              <a:defRPr/>
            </a:pPr>
            <a:r>
              <a:rPr lang="en-US" sz="1799" dirty="0">
                <a:solidFill>
                  <a:srgbClr val="44546A"/>
                </a:solidFill>
                <a:latin typeface="Arial" panose="020B0604020202020204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IN" sz="1200" spc="50" dirty="0">
                <a:solidFill>
                  <a:srgbClr val="FFFFFF">
                    <a:lumMod val="9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build the workforce of the future.</a:t>
            </a:r>
            <a:endParaRPr lang="en-US" sz="1200" spc="50" dirty="0">
              <a:solidFill>
                <a:srgbClr val="FFFFFF">
                  <a:lumMod val="9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50,000+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25000+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27" y="2279841"/>
            <a:ext cx="640059" cy="64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530" y="2272765"/>
            <a:ext cx="671928" cy="67192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 committed to empower you to be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799" b="1" dirty="0" err="1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FutureReady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569" y="4998498"/>
            <a:ext cx="3900557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>
              <a:defRPr/>
            </a:pPr>
            <a:r>
              <a:rPr lang="en-US" sz="1999" b="1" spc="100" dirty="0">
                <a:solidFill>
                  <a:srgbClr val="F97700"/>
                </a:solidFill>
                <a:latin typeface="Arial" panose="020B0604020202020204"/>
              </a:rPr>
              <a:t>FREE WEBINARS </a:t>
            </a:r>
          </a:p>
          <a:p>
            <a:pPr defTabSz="914126">
              <a:defRPr/>
            </a:pPr>
            <a:r>
              <a:rPr lang="en-US" sz="1600" i="1" dirty="0">
                <a:solidFill>
                  <a:srgbClr val="F97700"/>
                </a:solidFill>
                <a:latin typeface="Arial" panose="020B0604020202020204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451" y="2194693"/>
            <a:ext cx="851865" cy="851865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/>
              </a:rPr>
              <a:t>Enroll Now!</a:t>
            </a:r>
            <a:endParaRPr lang="en-US" sz="1799" b="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36" y="444130"/>
            <a:ext cx="2323495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5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581024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581024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581024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3" name="Rectangle: Rounded Corners 1132">
            <a:extLst>
              <a:ext uri="{FF2B5EF4-FFF2-40B4-BE49-F238E27FC236}">
                <a16:creationId xmlns:a16="http://schemas.microsoft.com/office/drawing/2014/main" id="{47299741-729A-4FA6-A73E-373218C0B948}"/>
              </a:ext>
            </a:extLst>
          </p:cNvPr>
          <p:cNvSpPr/>
          <p:nvPr/>
        </p:nvSpPr>
        <p:spPr>
          <a:xfrm>
            <a:off x="6326749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4" name="Rectangle: Rounded Corners 1133">
            <a:extLst>
              <a:ext uri="{FF2B5EF4-FFF2-40B4-BE49-F238E27FC236}">
                <a16:creationId xmlns:a16="http://schemas.microsoft.com/office/drawing/2014/main" id="{E8655933-ABB5-4D15-AE7F-B0D014A5A5FB}"/>
              </a:ext>
            </a:extLst>
          </p:cNvPr>
          <p:cNvSpPr/>
          <p:nvPr/>
        </p:nvSpPr>
        <p:spPr>
          <a:xfrm>
            <a:off x="6326749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5" name="Rectangle: Rounded Corners 1134">
            <a:extLst>
              <a:ext uri="{FF2B5EF4-FFF2-40B4-BE49-F238E27FC236}">
                <a16:creationId xmlns:a16="http://schemas.microsoft.com/office/drawing/2014/main" id="{7ADD6B3E-784D-4B47-A705-C73AEB0275B4}"/>
              </a:ext>
            </a:extLst>
          </p:cNvPr>
          <p:cNvSpPr/>
          <p:nvPr/>
        </p:nvSpPr>
        <p:spPr>
          <a:xfrm>
            <a:off x="6326749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1245710" y="1591839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083772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Introduction to HANA Cloud</a:t>
              </a: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1245710" y="3347558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1083772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Connecting to HANA Cloud Instance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010C7D28-B781-409B-AFDB-2EB8DCBAB471}"/>
              </a:ext>
            </a:extLst>
          </p:cNvPr>
          <p:cNvGrpSpPr/>
          <p:nvPr/>
        </p:nvGrpSpPr>
        <p:grpSpPr>
          <a:xfrm>
            <a:off x="6991434" y="1591839"/>
            <a:ext cx="4359562" cy="922336"/>
            <a:chOff x="1395616" y="871285"/>
            <a:chExt cx="3825734" cy="1064137"/>
          </a:xfrm>
        </p:grpSpPr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3F09AA1F-FEA7-4D17-88ED-2CD603C4E9A6}"/>
                </a:ext>
              </a:extLst>
            </p:cNvPr>
            <p:cNvSpPr txBox="1"/>
            <p:nvPr/>
          </p:nvSpPr>
          <p:spPr>
            <a:xfrm>
              <a:off x="2984420" y="1243564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Identity Provider</a:t>
              </a:r>
            </a:p>
          </p:txBody>
        </p:sp>
        <p:sp>
          <p:nvSpPr>
            <p:cNvPr id="1143" name="TextBox 1142">
              <a:extLst>
                <a:ext uri="{FF2B5EF4-FFF2-40B4-BE49-F238E27FC236}">
                  <a16:creationId xmlns:a16="http://schemas.microsoft.com/office/drawing/2014/main" id="{C88A509D-C2AF-4500-8C21-D7071BE4DE6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04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8A3A5AE5-D342-4BA3-9A55-5165158B260D}"/>
              </a:ext>
            </a:extLst>
          </p:cNvPr>
          <p:cNvGrpSpPr/>
          <p:nvPr/>
        </p:nvGrpSpPr>
        <p:grpSpPr>
          <a:xfrm>
            <a:off x="6991434" y="3347558"/>
            <a:ext cx="4431570" cy="922336"/>
            <a:chOff x="1395616" y="871285"/>
            <a:chExt cx="3825734" cy="1064137"/>
          </a:xfrm>
        </p:grpSpPr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D50FB645-94BC-4B73-BC01-70A868E236E0}"/>
                </a:ext>
              </a:extLst>
            </p:cNvPr>
            <p:cNvSpPr txBox="1"/>
            <p:nvPr/>
          </p:nvSpPr>
          <p:spPr>
            <a:xfrm>
              <a:off x="2984420" y="1083770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JWT Token and Application Router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D6E845BF-0649-4FED-BF91-2541D1DCB0D6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05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1245710" y="5103281"/>
            <a:ext cx="3951680" cy="922336"/>
            <a:chOff x="1395616" y="871285"/>
            <a:chExt cx="3825734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1083771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Authentication v/s Authorization</a:t>
              </a: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64D36160-176A-49B7-AEAE-FF1ECF022B7A}"/>
              </a:ext>
            </a:extLst>
          </p:cNvPr>
          <p:cNvGrpSpPr/>
          <p:nvPr/>
        </p:nvGrpSpPr>
        <p:grpSpPr>
          <a:xfrm>
            <a:off x="6991434" y="5103281"/>
            <a:ext cx="4431570" cy="922336"/>
            <a:chOff x="1395616" y="871285"/>
            <a:chExt cx="4290329" cy="1064137"/>
          </a:xfrm>
        </p:grpSpPr>
        <p:sp>
          <p:nvSpPr>
            <p:cNvPr id="1151" name="TextBox 1150">
              <a:extLst>
                <a:ext uri="{FF2B5EF4-FFF2-40B4-BE49-F238E27FC236}">
                  <a16:creationId xmlns:a16="http://schemas.microsoft.com/office/drawing/2014/main" id="{571E5D2F-CB43-41BD-B4D3-A2160034C400}"/>
                </a:ext>
              </a:extLst>
            </p:cNvPr>
            <p:cNvSpPr txBox="1"/>
            <p:nvPr/>
          </p:nvSpPr>
          <p:spPr>
            <a:xfrm>
              <a:off x="2984420" y="1243560"/>
              <a:ext cx="2701525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Deploy App to CF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F2024D8F-80E0-4CDB-8B10-C1B5BD93DE8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06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4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00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7" y="-13391"/>
            <a:ext cx="12185651" cy="758913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7" y="3190483"/>
            <a:ext cx="12185651" cy="2509639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7" y="3362982"/>
            <a:ext cx="12185651" cy="2127761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0714" y="3436579"/>
            <a:ext cx="4507397" cy="646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3599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299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020" y="4059852"/>
            <a:ext cx="11304786" cy="12000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2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Anubhav Trainings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0"/>
            <a:ext cx="1173316" cy="11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9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3142084" y="1196752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3142084" y="2952474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3142084" y="4708197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3806770" y="1449765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243564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Testing Services</a:t>
              </a: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3806770" y="3205484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1243564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Actions and Functions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3806770" y="4961207"/>
            <a:ext cx="3951680" cy="922336"/>
            <a:chOff x="1395616" y="871285"/>
            <a:chExt cx="3825734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1083771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Generic Service handlers &amp; Test</a:t>
              </a: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7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E1937-8B4B-AB16-1953-F007EE5E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Services in BAS</a:t>
            </a:r>
          </a:p>
        </p:txBody>
      </p:sp>
      <p:pic>
        <p:nvPicPr>
          <p:cNvPr id="1026" name="Picture 2" descr="Web APIs, Web Services, &amp; Microservices: Basics &amp; Differences">
            <a:extLst>
              <a:ext uri="{FF2B5EF4-FFF2-40B4-BE49-F238E27FC236}">
                <a16:creationId xmlns:a16="http://schemas.microsoft.com/office/drawing/2014/main" id="{5863E59F-FEA2-F1F7-81D5-92DF06FB8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80" y="1124744"/>
            <a:ext cx="7929352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FFAC21C-5D87-BA73-AE11-24E807D9A8A3}"/>
              </a:ext>
            </a:extLst>
          </p:cNvPr>
          <p:cNvSpPr/>
          <p:nvPr/>
        </p:nvSpPr>
        <p:spPr>
          <a:xfrm>
            <a:off x="4726260" y="4066961"/>
            <a:ext cx="6984776" cy="2284035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Exercise:</a:t>
            </a:r>
          </a:p>
          <a:p>
            <a:r>
              <a:rPr lang="en-US" dirty="0">
                <a:hlinkClick r:id="rId3"/>
              </a:rPr>
              <a:t>https://github.com/soyuztechnologies/SAP_BTP_Training_CLD200/blob/master/Day%203/02srv/tester.http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47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oper Black" panose="0208090404030B020404" pitchFamily="18" charset="0"/>
              </a:rPr>
              <a:t>Actions and Functions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BDE4C7-3532-C90E-5D17-E90E296EE959}"/>
              </a:ext>
            </a:extLst>
          </p:cNvPr>
          <p:cNvSpPr txBox="1"/>
          <p:nvPr/>
        </p:nvSpPr>
        <p:spPr>
          <a:xfrm>
            <a:off x="164465" y="828579"/>
            <a:ext cx="11809312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In addition to common CRUD operations, you can declare domain-specific custom operations as shown below. These custom operations always need custom implementations in corresponding events handlers.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Actions vs Functions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The differentiation between Actions and Functions stems from the OData specifications and in essence is as follows: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Actions are meant for operations, which add or modify data in the server; they are called through POST request with the arguments passed in application/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json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bodies.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Functions are meant for operations, which only retrieve data from the server; they are called through GET requests with the arguments passed in the URL path.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3FAD8FD-47CF-2DDD-59E9-DBEA7E6B66F9}"/>
              </a:ext>
            </a:extLst>
          </p:cNvPr>
          <p:cNvSpPr/>
          <p:nvPr/>
        </p:nvSpPr>
        <p:spPr>
          <a:xfrm>
            <a:off x="189882" y="3717032"/>
            <a:ext cx="11449272" cy="220191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Exercise:</a:t>
            </a:r>
          </a:p>
          <a:p>
            <a:r>
              <a:rPr lang="en-US" dirty="0">
                <a:hlinkClick r:id="rId2"/>
              </a:rPr>
              <a:t>https://github.com/soyuztechnologies/SAP_BTP_Training_CLD200/blob/master/Day%203/02srv/CatalogService.cds</a:t>
            </a:r>
            <a:endParaRPr lang="en-US" dirty="0"/>
          </a:p>
          <a:p>
            <a:r>
              <a:rPr lang="en-US" dirty="0">
                <a:hlinkClick r:id="rId3"/>
              </a:rPr>
              <a:t>https://github.com/soyuztechnologies/SAP_BTP_Training_CLD200/blob/master/Day%203/02srv/CatalogService.js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87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oper Black" panose="0208090404030B020404" pitchFamily="18" charset="0"/>
              </a:rPr>
              <a:t>Generic Handlers in CAP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BDE4C7-3532-C90E-5D17-E90E296EE959}"/>
              </a:ext>
            </a:extLst>
          </p:cNvPr>
          <p:cNvSpPr txBox="1"/>
          <p:nvPr/>
        </p:nvSpPr>
        <p:spPr>
          <a:xfrm>
            <a:off x="164465" y="828579"/>
            <a:ext cx="11809312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The CAPM framework generates most of the code to perform CURDQ operations on the entity. It does not know what validations to perform on our business data. As a developer, when we want to attach a pre-check (validations) / post-check (post processing code) on an entity operation, we can use generic handlers. All these operations are performed SYNCHRONOUSLY.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At times we want to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Take full control of our implementation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We want to add some validation before data is inserted or updated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We want to change data before insert/update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Read some extra information while GET calls</a:t>
            </a: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12BE5B-3322-EB8C-DFE3-7568C3DFF16E}"/>
              </a:ext>
            </a:extLst>
          </p:cNvPr>
          <p:cNvSpPr/>
          <p:nvPr/>
        </p:nvSpPr>
        <p:spPr>
          <a:xfrm>
            <a:off x="1665562" y="3292283"/>
            <a:ext cx="1800193" cy="508672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Fiori app</a:t>
            </a: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86EE0801-93EB-545C-C6BF-22763A32108C}"/>
              </a:ext>
            </a:extLst>
          </p:cNvPr>
          <p:cNvSpPr/>
          <p:nvPr/>
        </p:nvSpPr>
        <p:spPr>
          <a:xfrm>
            <a:off x="405780" y="3309096"/>
            <a:ext cx="504056" cy="508672"/>
          </a:xfrm>
          <a:prstGeom prst="smileyFace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03B96A-4E1B-C4CC-1CF3-269AE3DC476D}"/>
              </a:ext>
            </a:extLst>
          </p:cNvPr>
          <p:cNvSpPr/>
          <p:nvPr/>
        </p:nvSpPr>
        <p:spPr>
          <a:xfrm>
            <a:off x="4401866" y="3283905"/>
            <a:ext cx="1800193" cy="508672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odata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63561E-7E9D-7263-1210-A86934C26C57}"/>
              </a:ext>
            </a:extLst>
          </p:cNvPr>
          <p:cNvSpPr/>
          <p:nvPr/>
        </p:nvSpPr>
        <p:spPr>
          <a:xfrm>
            <a:off x="6850139" y="3286813"/>
            <a:ext cx="1408830" cy="508672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F290B8-8898-2E2F-FAE0-A22D3E6CA178}"/>
              </a:ext>
            </a:extLst>
          </p:cNvPr>
          <p:cNvSpPr/>
          <p:nvPr/>
        </p:nvSpPr>
        <p:spPr>
          <a:xfrm>
            <a:off x="10454386" y="3283905"/>
            <a:ext cx="1408829" cy="508672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1C18D0-EA63-2E20-013F-C56242C58FCC}"/>
              </a:ext>
            </a:extLst>
          </p:cNvPr>
          <p:cNvSpPr/>
          <p:nvPr/>
        </p:nvSpPr>
        <p:spPr>
          <a:xfrm>
            <a:off x="8597834" y="3283905"/>
            <a:ext cx="1492659" cy="508672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Generic handlers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0C1784-99C1-7686-5D31-5F923A0052E7}"/>
              </a:ext>
            </a:extLst>
          </p:cNvPr>
          <p:cNvCxnSpPr>
            <a:stCxn id="4" idx="2"/>
          </p:cNvCxnSpPr>
          <p:nvPr/>
        </p:nvCxnSpPr>
        <p:spPr>
          <a:xfrm>
            <a:off x="2565659" y="3800955"/>
            <a:ext cx="25410" cy="2892586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76315A-A8F2-2641-4ECF-7E7D4E4293B5}"/>
              </a:ext>
            </a:extLst>
          </p:cNvPr>
          <p:cNvCxnSpPr/>
          <p:nvPr/>
        </p:nvCxnSpPr>
        <p:spPr>
          <a:xfrm>
            <a:off x="5276552" y="3809547"/>
            <a:ext cx="25410" cy="2892586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235C3E-7DED-6F98-B296-639F08ACA2F1}"/>
              </a:ext>
            </a:extLst>
          </p:cNvPr>
          <p:cNvCxnSpPr/>
          <p:nvPr/>
        </p:nvCxnSpPr>
        <p:spPr>
          <a:xfrm>
            <a:off x="7554554" y="3821451"/>
            <a:ext cx="25410" cy="2892586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02E8EC-0880-8771-6B1B-56CFACF26AD3}"/>
              </a:ext>
            </a:extLst>
          </p:cNvPr>
          <p:cNvCxnSpPr/>
          <p:nvPr/>
        </p:nvCxnSpPr>
        <p:spPr>
          <a:xfrm>
            <a:off x="9361026" y="3776774"/>
            <a:ext cx="25410" cy="2892586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4A22EB-9410-4FEC-E66B-1246C954DBD8}"/>
              </a:ext>
            </a:extLst>
          </p:cNvPr>
          <p:cNvCxnSpPr/>
          <p:nvPr/>
        </p:nvCxnSpPr>
        <p:spPr>
          <a:xfrm>
            <a:off x="11204084" y="3748672"/>
            <a:ext cx="25410" cy="2892586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2D5CB7-7599-096A-E3BB-0A43D5841299}"/>
              </a:ext>
            </a:extLst>
          </p:cNvPr>
          <p:cNvCxnSpPr/>
          <p:nvPr/>
        </p:nvCxnSpPr>
        <p:spPr>
          <a:xfrm>
            <a:off x="657808" y="3783829"/>
            <a:ext cx="25410" cy="2892586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80AC8B-C0E5-FEB4-3A4D-B6CCFF743934}"/>
              </a:ext>
            </a:extLst>
          </p:cNvPr>
          <p:cNvCxnSpPr/>
          <p:nvPr/>
        </p:nvCxnSpPr>
        <p:spPr>
          <a:xfrm>
            <a:off x="657808" y="4221088"/>
            <a:ext cx="1907850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3B03AC-DED9-ECCD-C70D-35A5CCF6A638}"/>
              </a:ext>
            </a:extLst>
          </p:cNvPr>
          <p:cNvCxnSpPr/>
          <p:nvPr/>
        </p:nvCxnSpPr>
        <p:spPr>
          <a:xfrm>
            <a:off x="2591069" y="4509120"/>
            <a:ext cx="2685483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894FB4-2D0F-5159-9C3E-8E24E8A37C9D}"/>
              </a:ext>
            </a:extLst>
          </p:cNvPr>
          <p:cNvCxnSpPr/>
          <p:nvPr/>
        </p:nvCxnSpPr>
        <p:spPr>
          <a:xfrm>
            <a:off x="5276552" y="4797152"/>
            <a:ext cx="2290707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30C6D12-8376-6439-8B49-FBD77F2773EF}"/>
              </a:ext>
            </a:extLst>
          </p:cNvPr>
          <p:cNvSpPr/>
          <p:nvPr/>
        </p:nvSpPr>
        <p:spPr>
          <a:xfrm>
            <a:off x="7579964" y="4797152"/>
            <a:ext cx="98624" cy="1670492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C08638-E5C0-63DD-B840-AA79A5D66F09}"/>
              </a:ext>
            </a:extLst>
          </p:cNvPr>
          <p:cNvCxnSpPr/>
          <p:nvPr/>
        </p:nvCxnSpPr>
        <p:spPr>
          <a:xfrm>
            <a:off x="7722714" y="5445224"/>
            <a:ext cx="3436086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F30A05E-28C9-B3A7-5891-3B244F8B9784}"/>
              </a:ext>
            </a:extLst>
          </p:cNvPr>
          <p:cNvSpPr/>
          <p:nvPr/>
        </p:nvSpPr>
        <p:spPr>
          <a:xfrm>
            <a:off x="11139057" y="5444250"/>
            <a:ext cx="115966" cy="439572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9E26BD-247D-D4B4-8575-E06620E01B6F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7702971" y="5883822"/>
            <a:ext cx="3494069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6E069B8-9B85-D88A-0E1D-35FE84399F1E}"/>
              </a:ext>
            </a:extLst>
          </p:cNvPr>
          <p:cNvSpPr/>
          <p:nvPr/>
        </p:nvSpPr>
        <p:spPr>
          <a:xfrm>
            <a:off x="9324791" y="4838222"/>
            <a:ext cx="115966" cy="439572"/>
          </a:xfrm>
          <a:prstGeom prst="rect">
            <a:avLst/>
          </a:prstGeom>
          <a:solidFill>
            <a:srgbClr val="38C6C6"/>
          </a:solidFill>
          <a:ln w="38100" cap="flat" cmpd="sng" algn="ctr">
            <a:solidFill>
              <a:schemeClr val="bg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2C6849-E233-4551-8044-3F3FA038B633}"/>
              </a:ext>
            </a:extLst>
          </p:cNvPr>
          <p:cNvCxnSpPr/>
          <p:nvPr/>
        </p:nvCxnSpPr>
        <p:spPr>
          <a:xfrm>
            <a:off x="7722714" y="4866921"/>
            <a:ext cx="1540050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67B26D-2C8F-7B81-5CB3-F06EAB12B7B6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722714" y="5277794"/>
            <a:ext cx="1660060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1640B9B-16E8-D1FD-717B-FA6272B4D311}"/>
              </a:ext>
            </a:extLst>
          </p:cNvPr>
          <p:cNvSpPr txBox="1"/>
          <p:nvPr/>
        </p:nvSpPr>
        <p:spPr>
          <a:xfrm>
            <a:off x="9550796" y="4797152"/>
            <a:ext cx="89841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before</a:t>
            </a:r>
          </a:p>
        </p:txBody>
      </p:sp>
      <p:sp>
        <p:nvSpPr>
          <p:cNvPr id="27" name="Explosion: 8 Points 26">
            <a:extLst>
              <a:ext uri="{FF2B5EF4-FFF2-40B4-BE49-F238E27FC236}">
                <a16:creationId xmlns:a16="http://schemas.microsoft.com/office/drawing/2014/main" id="{F4557CA1-B54E-1CBF-9337-533A0361AD25}"/>
              </a:ext>
            </a:extLst>
          </p:cNvPr>
          <p:cNvSpPr/>
          <p:nvPr/>
        </p:nvSpPr>
        <p:spPr>
          <a:xfrm>
            <a:off x="7246540" y="5085184"/>
            <a:ext cx="472512" cy="439571"/>
          </a:xfrm>
          <a:prstGeom prst="irregularSeal1">
            <a:avLst/>
          </a:prstGeom>
          <a:gradFill rotWithShape="1">
            <a:gsLst>
              <a:gs pos="0">
                <a:srgbClr val="38C6C6">
                  <a:tint val="50000"/>
                  <a:satMod val="300000"/>
                </a:srgbClr>
              </a:gs>
              <a:gs pos="35000">
                <a:srgbClr val="38C6C6">
                  <a:tint val="37000"/>
                  <a:satMod val="300000"/>
                </a:srgbClr>
              </a:gs>
              <a:gs pos="100000">
                <a:srgbClr val="38C6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chemeClr val="bg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B9E1B-73FD-08C3-673B-DDBF88941E4C}"/>
              </a:ext>
            </a:extLst>
          </p:cNvPr>
          <p:cNvCxnSpPr>
            <a:stCxn id="27" idx="1"/>
          </p:cNvCxnSpPr>
          <p:nvPr/>
        </p:nvCxnSpPr>
        <p:spPr>
          <a:xfrm flipH="1">
            <a:off x="2605524" y="5260504"/>
            <a:ext cx="4641016" cy="724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D14DC12-03B7-6ECF-C6DC-C7203929F777}"/>
              </a:ext>
            </a:extLst>
          </p:cNvPr>
          <p:cNvSpPr txBox="1"/>
          <p:nvPr/>
        </p:nvSpPr>
        <p:spPr>
          <a:xfrm>
            <a:off x="9861282" y="5492825"/>
            <a:ext cx="89841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80DC0A-543B-5045-AAEA-41134C6D68DB}"/>
              </a:ext>
            </a:extLst>
          </p:cNvPr>
          <p:cNvSpPr/>
          <p:nvPr/>
        </p:nvSpPr>
        <p:spPr>
          <a:xfrm>
            <a:off x="9303043" y="6006355"/>
            <a:ext cx="115966" cy="439572"/>
          </a:xfrm>
          <a:prstGeom prst="rect">
            <a:avLst/>
          </a:prstGeom>
          <a:solidFill>
            <a:srgbClr val="38C6C6"/>
          </a:solidFill>
          <a:ln w="38100" cap="flat" cmpd="sng" algn="ctr">
            <a:solidFill>
              <a:schemeClr val="bg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58C953-5198-3209-5161-7FEE368655A7}"/>
              </a:ext>
            </a:extLst>
          </p:cNvPr>
          <p:cNvCxnSpPr/>
          <p:nvPr/>
        </p:nvCxnSpPr>
        <p:spPr>
          <a:xfrm>
            <a:off x="7700966" y="6035054"/>
            <a:ext cx="1540050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2BED05D-DEA1-C7F5-FA19-4F0CCE208130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7700966" y="6445927"/>
            <a:ext cx="1660060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DC0B4DD-0442-4940-243C-1038A310EF6A}"/>
              </a:ext>
            </a:extLst>
          </p:cNvPr>
          <p:cNvSpPr txBox="1"/>
          <p:nvPr/>
        </p:nvSpPr>
        <p:spPr>
          <a:xfrm>
            <a:off x="9505017" y="6084704"/>
            <a:ext cx="89841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51771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9" grpId="0" animBg="1"/>
      <p:bldP spid="21" grpId="0" animBg="1"/>
      <p:bldP spid="23" grpId="0" animBg="1"/>
      <p:bldP spid="26" grpId="0"/>
      <p:bldP spid="29" grpId="0"/>
      <p:bldP spid="30" grpId="0" animBg="1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1A0E-FA70-41AA-D8FE-BD95E24E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on: Generic Handlers</a:t>
            </a:r>
          </a:p>
        </p:txBody>
      </p:sp>
      <p:pic>
        <p:nvPicPr>
          <p:cNvPr id="5122" name="Picture 2" descr="Making All Rooms Reachable in a JavaScript Roguelike | JavaScript in Plain  English">
            <a:extLst>
              <a:ext uri="{FF2B5EF4-FFF2-40B4-BE49-F238E27FC236}">
                <a16:creationId xmlns:a16="http://schemas.microsoft.com/office/drawing/2014/main" id="{91C913A6-FFC2-CAC0-EDED-C039FD2E4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020" y="1637799"/>
            <a:ext cx="6765768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77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A071B6-F82A-8B0F-F954-2EF2FD04BE2E}"/>
              </a:ext>
            </a:extLst>
          </p:cNvPr>
          <p:cNvSpPr txBox="1"/>
          <p:nvPr/>
        </p:nvSpPr>
        <p:spPr>
          <a:xfrm>
            <a:off x="477788" y="1268760"/>
            <a:ext cx="95050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this.when</a:t>
            </a:r>
            <a:r>
              <a:rPr lang="en-US" dirty="0">
                <a:solidFill>
                  <a:srgbClr val="FF0000"/>
                </a:solidFill>
              </a:rPr>
              <a:t>(‘WHICH’, what, () =&gt; {</a:t>
            </a:r>
          </a:p>
          <a:p>
            <a:r>
              <a:rPr lang="en-US" dirty="0">
                <a:solidFill>
                  <a:srgbClr val="FF0000"/>
                </a:solidFill>
              </a:rPr>
              <a:t>	code.</a:t>
            </a:r>
          </a:p>
          <a:p>
            <a:r>
              <a:rPr lang="en-US" dirty="0">
                <a:solidFill>
                  <a:srgbClr val="FF0000"/>
                </a:solidFill>
              </a:rPr>
              <a:t>})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when – before, after, on</a:t>
            </a:r>
          </a:p>
          <a:p>
            <a:r>
              <a:rPr lang="en-US" dirty="0">
                <a:solidFill>
                  <a:srgbClr val="FF0000"/>
                </a:solidFill>
              </a:rPr>
              <a:t>Which – CREATE, UPDATE, DELETE, READ</a:t>
            </a:r>
          </a:p>
          <a:p>
            <a:r>
              <a:rPr lang="en-US" dirty="0">
                <a:solidFill>
                  <a:srgbClr val="FF0000"/>
                </a:solidFill>
              </a:rPr>
              <a:t>What – Entity (Employee, Pos, …)</a:t>
            </a:r>
          </a:p>
        </p:txBody>
      </p:sp>
    </p:spTree>
    <p:extLst>
      <p:ext uri="{BB962C8B-B14F-4D97-AF65-F5344CB8AC3E}">
        <p14:creationId xmlns:p14="http://schemas.microsoft.com/office/powerpoint/2010/main" val="187642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66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1C2B"/>
      </a:accent1>
      <a:accent2>
        <a:srgbClr val="CAC4F7"/>
      </a:accent2>
      <a:accent3>
        <a:srgbClr val="1C21E4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7162</TotalTime>
  <Words>550</Words>
  <Application>Microsoft Office PowerPoint</Application>
  <PresentationFormat>Custom</PresentationFormat>
  <Paragraphs>88</Paragraphs>
  <Slides>15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Amasis MT Pro Black</vt:lpstr>
      <vt:lpstr>Arial</vt:lpstr>
      <vt:lpstr>Arial Black</vt:lpstr>
      <vt:lpstr>Calibri</vt:lpstr>
      <vt:lpstr>Cooper Black</vt:lpstr>
      <vt:lpstr>Segoe UI</vt:lpstr>
      <vt:lpstr>Segoe UI Light</vt:lpstr>
      <vt:lpstr>Office Theme</vt:lpstr>
      <vt:lpstr>SAP BTP Extension Suite Training</vt:lpstr>
      <vt:lpstr>PowerPoint Presentation</vt:lpstr>
      <vt:lpstr>Agenda – Day 7</vt:lpstr>
      <vt:lpstr>Testing Services in BAS</vt:lpstr>
      <vt:lpstr>Actions and Functions</vt:lpstr>
      <vt:lpstr>Generic Handlers in CAP</vt:lpstr>
      <vt:lpstr>Hands on: Generic Handlers</vt:lpstr>
      <vt:lpstr>Syntax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 – Day 4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264</cp:revision>
  <dcterms:created xsi:type="dcterms:W3CDTF">2013-09-12T13:05:01Z</dcterms:created>
  <dcterms:modified xsi:type="dcterms:W3CDTF">2024-04-23T08:04:46Z</dcterms:modified>
</cp:coreProperties>
</file>