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9"/>
  </p:notesMasterIdLst>
  <p:sldIdLst>
    <p:sldId id="276" r:id="rId3"/>
    <p:sldId id="4122" r:id="rId4"/>
    <p:sldId id="277" r:id="rId5"/>
    <p:sldId id="545" r:id="rId6"/>
    <p:sldId id="547" r:id="rId7"/>
    <p:sldId id="546" r:id="rId8"/>
    <p:sldId id="548" r:id="rId9"/>
    <p:sldId id="549" r:id="rId10"/>
    <p:sldId id="553" r:id="rId11"/>
    <p:sldId id="554" r:id="rId12"/>
    <p:sldId id="4729" r:id="rId13"/>
    <p:sldId id="4730" r:id="rId14"/>
    <p:sldId id="4731" r:id="rId15"/>
    <p:sldId id="282" r:id="rId16"/>
    <p:sldId id="280" r:id="rId17"/>
    <p:sldId id="4711"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5250" autoAdjust="0"/>
  </p:normalViewPr>
  <p:slideViewPr>
    <p:cSldViewPr>
      <p:cViewPr varScale="1">
        <p:scale>
          <a:sx n="97" d="100"/>
          <a:sy n="97" d="100"/>
        </p:scale>
        <p:origin x="80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662" y="1498600"/>
            <a:ext cx="7008574" cy="711200"/>
          </a:xfrm>
          <a:prstGeom prst="rect">
            <a:avLst/>
          </a:prstGeom>
        </p:spPr>
        <p:txBody>
          <a:bodyPr vert="horz" lIns="91440" tIns="45720" rIns="91440" bIns="45720" rtlCol="0" anchor="ctr">
            <a:noAutofit/>
          </a:bodyPr>
          <a:lstStyle>
            <a:lvl1pPr algn="r">
              <a:defRPr lang="en-US" sz="4799" dirty="0"/>
            </a:lvl1pPr>
          </a:lstStyle>
          <a:p>
            <a:pPr lvl="0"/>
            <a:r>
              <a:rPr lang="en-US" dirty="0"/>
              <a:t>Click to edit title</a:t>
            </a:r>
          </a:p>
        </p:txBody>
      </p:sp>
      <p:sp>
        <p:nvSpPr>
          <p:cNvPr id="3" name="Subtitle 2"/>
          <p:cNvSpPr>
            <a:spLocks noGrp="1"/>
          </p:cNvSpPr>
          <p:nvPr>
            <p:ph type="subTitle" idx="1"/>
          </p:nvPr>
        </p:nvSpPr>
        <p:spPr>
          <a:xfrm>
            <a:off x="4367662" y="2209800"/>
            <a:ext cx="7008574" cy="1219200"/>
          </a:xfrm>
        </p:spPr>
        <p:txBody>
          <a:bodyPr/>
          <a:lstStyle>
            <a:lvl1pPr marL="0" indent="0" algn="r">
              <a:buNone/>
              <a:defRPr>
                <a:solidFill>
                  <a:schemeClr val="bg1">
                    <a:lumMod val="50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378576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609441" y="6356351"/>
            <a:ext cx="2844059" cy="365125"/>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326259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833" y="4406901"/>
            <a:ext cx="10360501" cy="1362075"/>
          </a:xfrm>
          <a:prstGeom prst="rect">
            <a:avLst/>
          </a:prstGeom>
        </p:spPr>
        <p:txBody>
          <a:bodyPr anchor="t"/>
          <a:lstStyle>
            <a:lvl1pPr algn="l">
              <a:defRPr sz="4266" b="1" cap="none"/>
            </a:lvl1pPr>
          </a:lstStyle>
          <a:p>
            <a:r>
              <a:rPr lang="en-US"/>
              <a:t>Click to edit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6">
                <a:solidFill>
                  <a:schemeClr val="tx1">
                    <a:tint val="75000"/>
                  </a:schemeClr>
                </a:solidFill>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304721" y="6356351"/>
            <a:ext cx="2844059" cy="365125"/>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675969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76201"/>
            <a:ext cx="10969943" cy="8128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5383398"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6195986" y="1295400"/>
            <a:ext cx="5383398" cy="4876800"/>
          </a:xfrm>
        </p:spPr>
        <p:txBody>
          <a:bodyPr>
            <a:normAutofit/>
          </a:bodyPr>
          <a:lstStyle>
            <a:lvl1pPr marL="0" inden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400161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8024310"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4145328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245841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203147" y="6375400"/>
            <a:ext cx="2844059" cy="365125"/>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222045" y="279401"/>
            <a:ext cx="10969943" cy="711201"/>
          </a:xfrm>
          <a:prstGeom prst="rect">
            <a:avLst/>
          </a:prstGeom>
        </p:spPr>
        <p:txBody>
          <a:bodyPr/>
          <a:lstStyle>
            <a:lvl1pPr>
              <a:defRPr sz="3466">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77810" y="76201"/>
            <a:ext cx="658210" cy="650287"/>
          </a:xfrm>
          <a:prstGeom prst="rect">
            <a:avLst/>
          </a:prstGeom>
        </p:spPr>
      </p:pic>
    </p:spTree>
    <p:extLst>
      <p:ext uri="{BB962C8B-B14F-4D97-AF65-F5344CB8AC3E}">
        <p14:creationId xmlns:p14="http://schemas.microsoft.com/office/powerpoint/2010/main" val="4261942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203147" y="6356351"/>
            <a:ext cx="2844059" cy="365125"/>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76489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1092200"/>
            <a:ext cx="4010039" cy="1162051"/>
          </a:xfrm>
          <a:prstGeom prst="rect">
            <a:avLst/>
          </a:prstGeo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1092201"/>
            <a:ext cx="6813892" cy="5033964"/>
          </a:xfrm>
        </p:spPr>
        <p:txBody>
          <a:bodyPr>
            <a:normAutofit/>
          </a:bodyPr>
          <a:lstStyle>
            <a:lvl1pPr>
              <a:defRPr sz="3199"/>
            </a:lvl1pPr>
            <a:lvl2pPr>
              <a:defRPr sz="2666"/>
            </a:lvl2pPr>
            <a:lvl3pPr>
              <a:defRPr sz="2399"/>
            </a:lvl3pPr>
            <a:lvl4pPr>
              <a:defRPr sz="2133"/>
            </a:lvl4pPr>
            <a:lvl5pPr>
              <a:defRPr sz="2133"/>
            </a:lvl5pPr>
            <a:lvl6pPr>
              <a:defRPr sz="2666"/>
            </a:lvl6pPr>
            <a:lvl7pPr>
              <a:defRPr sz="2666"/>
            </a:lvl7pPr>
            <a:lvl8pPr>
              <a:defRPr sz="2666"/>
            </a:lvl8pPr>
            <a:lvl9pPr>
              <a:defRPr sz="26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443" y="2311401"/>
            <a:ext cx="4010039" cy="3814764"/>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1725448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a:prstGeom prst="rect">
            <a:avLst/>
          </a:prstGeo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1193799"/>
            <a:ext cx="7313295" cy="3533775"/>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673688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845329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6898" y="1396999"/>
            <a:ext cx="2742486" cy="4729164"/>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609441" y="1396999"/>
            <a:ext cx="8024310" cy="47291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3396947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803400"/>
            <a:ext cx="10969943" cy="1727200"/>
          </a:xfrm>
          <a:prstGeom prst="rect">
            <a:avLst/>
          </a:prstGeom>
        </p:spPr>
        <p:txBody>
          <a:bodyPr/>
          <a:lstStyle>
            <a:lvl1pPr algn="l">
              <a:defRPr sz="7998"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609441" y="3530600"/>
            <a:ext cx="10969943" cy="1219200"/>
          </a:xfrm>
        </p:spPr>
        <p:txBody>
          <a:bodyPr/>
          <a:lstStyle>
            <a:lvl1pPr marL="0" indent="0" algn="l">
              <a:buNone/>
              <a:defRPr>
                <a:solidFill>
                  <a:schemeClr val="tx1">
                    <a:lumMod val="85000"/>
                    <a:lumOff val="15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43996348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5/16/2025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5/16/2025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295401"/>
            <a:ext cx="10969943" cy="4830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40CB006-912F-44E1-9560-9CBFEBE946EF}" type="datetime4">
              <a:rPr lang="en-US" smtClean="0"/>
              <a:t>May 16, 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8159908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p:txStyles>
    <p:titleStyle>
      <a:lvl1pPr algn="l" defTabSz="1218895" rtl="0" eaLnBrk="1" latinLnBrk="0" hangingPunct="1">
        <a:spcBef>
          <a:spcPct val="0"/>
        </a:spcBef>
        <a:buNone/>
        <a:defRPr lang="en-US" sz="3732"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457086" indent="-457086" algn="l" defTabSz="1218895"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990352" indent="-380905"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2pPr>
      <a:lvl3pPr marL="1523619" indent="-304724" algn="l" defTabSz="1218895"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2133067"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4pPr>
      <a:lvl5pPr marL="2742514"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hyperlink" Target="https://www.oracle.com/in/java/technologies/javase/jdk11-archive-downloads.html"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t>
            </a:r>
            <a:br>
              <a:rPr lang="en-US" sz="4800" dirty="0">
                <a:solidFill>
                  <a:schemeClr val="bg1"/>
                </a:solidFill>
                <a:latin typeface="Arial Black" panose="020B0A04020102020204" pitchFamily="34" charset="0"/>
              </a:rPr>
            </a:br>
            <a:r>
              <a:rPr lang="en-US" sz="4800" dirty="0">
                <a:solidFill>
                  <a:schemeClr val="bg1"/>
                </a:solidFill>
                <a:latin typeface="Arial Black" panose="020B0A04020102020204" pitchFamily="34" charset="0"/>
              </a:rPr>
              <a:t>Build Apps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C4FCF-43E1-961B-AF74-A46FD8CC45C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206C14-6F7A-F1D4-B421-FE1461DD5F96}"/>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5825250F-229D-D126-E4CC-0ADC2A67E3E5}"/>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3990734A-A02A-1C95-3EED-C64AFA5A1CDF}"/>
              </a:ext>
            </a:extLst>
          </p:cNvPr>
          <p:cNvSpPr>
            <a:spLocks noGrp="1"/>
          </p:cNvSpPr>
          <p:nvPr>
            <p:ph type="title"/>
          </p:nvPr>
        </p:nvSpPr>
        <p:spPr>
          <a:xfrm>
            <a:off x="101573" y="178647"/>
            <a:ext cx="10969943" cy="711016"/>
          </a:xfrm>
        </p:spPr>
        <p:txBody>
          <a:bodyPr/>
          <a:lstStyle/>
          <a:p>
            <a:r>
              <a:rPr lang="en-US" sz="3199" dirty="0"/>
              <a:t>Why Use Cloud Functions in SAP Build Apps?</a:t>
            </a:r>
            <a:endParaRPr lang="en-IN" sz="4799" dirty="0"/>
          </a:p>
        </p:txBody>
      </p:sp>
      <p:graphicFrame>
        <p:nvGraphicFramePr>
          <p:cNvPr id="6" name="Table 5">
            <a:extLst>
              <a:ext uri="{FF2B5EF4-FFF2-40B4-BE49-F238E27FC236}">
                <a16:creationId xmlns:a16="http://schemas.microsoft.com/office/drawing/2014/main" id="{413E0B81-603B-91F7-D0DE-3C1904E11FDB}"/>
              </a:ext>
            </a:extLst>
          </p:cNvPr>
          <p:cNvGraphicFramePr>
            <a:graphicFrameLocks noGrp="1"/>
          </p:cNvGraphicFramePr>
          <p:nvPr/>
        </p:nvGraphicFramePr>
        <p:xfrm>
          <a:off x="304720" y="1295955"/>
          <a:ext cx="9054329" cy="4869708"/>
        </p:xfrm>
        <a:graphic>
          <a:graphicData uri="http://schemas.openxmlformats.org/drawingml/2006/table">
            <a:tbl>
              <a:tblPr>
                <a:tableStyleId>{69C7853C-536D-4A76-A0AE-DD22124D55A5}</a:tableStyleId>
              </a:tblPr>
              <a:tblGrid>
                <a:gridCol w="4527165">
                  <a:extLst>
                    <a:ext uri="{9D8B030D-6E8A-4147-A177-3AD203B41FA5}">
                      <a16:colId xmlns:a16="http://schemas.microsoft.com/office/drawing/2014/main" val="248604668"/>
                    </a:ext>
                  </a:extLst>
                </a:gridCol>
                <a:gridCol w="4527165">
                  <a:extLst>
                    <a:ext uri="{9D8B030D-6E8A-4147-A177-3AD203B41FA5}">
                      <a16:colId xmlns:a16="http://schemas.microsoft.com/office/drawing/2014/main" val="3504349648"/>
                    </a:ext>
                  </a:extLst>
                </a:gridCol>
              </a:tblGrid>
              <a:tr h="405324">
                <a:tc>
                  <a:txBody>
                    <a:bodyPr/>
                    <a:lstStyle/>
                    <a:p>
                      <a:r>
                        <a:rPr lang="en-IN" sz="2000" dirty="0"/>
                        <a:t>Purpose</a:t>
                      </a:r>
                    </a:p>
                  </a:txBody>
                  <a:tcPr marL="100603" marR="100603" marT="50302" marB="50302" anchor="ctr"/>
                </a:tc>
                <a:tc>
                  <a:txBody>
                    <a:bodyPr/>
                    <a:lstStyle/>
                    <a:p>
                      <a:r>
                        <a:rPr lang="en-IN" sz="2000"/>
                        <a:t>Why It's Useful</a:t>
                      </a:r>
                    </a:p>
                  </a:txBody>
                  <a:tcPr marL="100603" marR="100603" marT="50302" marB="50302" anchor="ctr"/>
                </a:tc>
                <a:extLst>
                  <a:ext uri="{0D108BD9-81ED-4DB2-BD59-A6C34878D82A}">
                    <a16:rowId xmlns:a16="http://schemas.microsoft.com/office/drawing/2014/main" val="3143588995"/>
                  </a:ext>
                </a:extLst>
              </a:tr>
              <a:tr h="1014765">
                <a:tc>
                  <a:txBody>
                    <a:bodyPr/>
                    <a:lstStyle/>
                    <a:p>
                      <a:r>
                        <a:rPr lang="en-IN" sz="2000" b="1"/>
                        <a:t>Custom Business Logic</a:t>
                      </a:r>
                      <a:endParaRPr lang="en-IN" sz="2000"/>
                    </a:p>
                  </a:txBody>
                  <a:tcPr marL="100603" marR="100603" marT="50302" marB="50302" anchor="ctr"/>
                </a:tc>
                <a:tc>
                  <a:txBody>
                    <a:bodyPr/>
                    <a:lstStyle/>
                    <a:p>
                      <a:r>
                        <a:rPr lang="en-US" sz="2000"/>
                        <a:t>Write backend code that can't be done in visual tools (e.g. complex calculations, data transformation).</a:t>
                      </a:r>
                    </a:p>
                  </a:txBody>
                  <a:tcPr marL="100603" marR="100603" marT="50302" marB="50302" anchor="ctr"/>
                </a:tc>
                <a:extLst>
                  <a:ext uri="{0D108BD9-81ED-4DB2-BD59-A6C34878D82A}">
                    <a16:rowId xmlns:a16="http://schemas.microsoft.com/office/drawing/2014/main" val="2993724469"/>
                  </a:ext>
                </a:extLst>
              </a:tr>
              <a:tr h="710044">
                <a:tc>
                  <a:txBody>
                    <a:bodyPr/>
                    <a:lstStyle/>
                    <a:p>
                      <a:r>
                        <a:rPr lang="en-IN" sz="2000" b="1"/>
                        <a:t>Serverless &amp; Scalable</a:t>
                      </a:r>
                      <a:endParaRPr lang="en-IN" sz="2000"/>
                    </a:p>
                  </a:txBody>
                  <a:tcPr marL="100603" marR="100603" marT="50302" marB="50302" anchor="ctr"/>
                </a:tc>
                <a:tc>
                  <a:txBody>
                    <a:bodyPr/>
                    <a:lstStyle/>
                    <a:p>
                      <a:r>
                        <a:rPr lang="en-US" sz="2000"/>
                        <a:t>You don’t manage infrastructure. It scales automatically based on usage.</a:t>
                      </a:r>
                    </a:p>
                  </a:txBody>
                  <a:tcPr marL="100603" marR="100603" marT="50302" marB="50302" anchor="ctr"/>
                </a:tc>
                <a:extLst>
                  <a:ext uri="{0D108BD9-81ED-4DB2-BD59-A6C34878D82A}">
                    <a16:rowId xmlns:a16="http://schemas.microsoft.com/office/drawing/2014/main" val="889013067"/>
                  </a:ext>
                </a:extLst>
              </a:tr>
              <a:tr h="1014765">
                <a:tc>
                  <a:txBody>
                    <a:bodyPr/>
                    <a:lstStyle/>
                    <a:p>
                      <a:r>
                        <a:rPr lang="en-IN" sz="2000" b="1"/>
                        <a:t>Integration</a:t>
                      </a:r>
                      <a:endParaRPr lang="en-IN" sz="2000"/>
                    </a:p>
                  </a:txBody>
                  <a:tcPr marL="100603" marR="100603" marT="50302" marB="50302" anchor="ctr"/>
                </a:tc>
                <a:tc>
                  <a:txBody>
                    <a:bodyPr/>
                    <a:lstStyle/>
                    <a:p>
                      <a:r>
                        <a:rPr lang="en-US" sz="2000"/>
                        <a:t>Connect SAP Build Apps with SAP services (S/4HANA, SuccessFactors, etc.) or third-party APIs.</a:t>
                      </a:r>
                    </a:p>
                  </a:txBody>
                  <a:tcPr marL="100603" marR="100603" marT="50302" marB="50302" anchor="ctr"/>
                </a:tc>
                <a:extLst>
                  <a:ext uri="{0D108BD9-81ED-4DB2-BD59-A6C34878D82A}">
                    <a16:rowId xmlns:a16="http://schemas.microsoft.com/office/drawing/2014/main" val="327631786"/>
                  </a:ext>
                </a:extLst>
              </a:tr>
              <a:tr h="710044">
                <a:tc>
                  <a:txBody>
                    <a:bodyPr/>
                    <a:lstStyle/>
                    <a:p>
                      <a:r>
                        <a:rPr lang="en-IN" sz="2000" b="1"/>
                        <a:t>Event-Driven</a:t>
                      </a:r>
                      <a:endParaRPr lang="en-IN" sz="2000"/>
                    </a:p>
                  </a:txBody>
                  <a:tcPr marL="100603" marR="100603" marT="50302" marB="50302" anchor="ctr"/>
                </a:tc>
                <a:tc>
                  <a:txBody>
                    <a:bodyPr/>
                    <a:lstStyle/>
                    <a:p>
                      <a:r>
                        <a:rPr lang="en-US" sz="2000"/>
                        <a:t>React to business events (like new sales orders) using Event Mesh or Kyma.</a:t>
                      </a:r>
                    </a:p>
                  </a:txBody>
                  <a:tcPr marL="100603" marR="100603" marT="50302" marB="50302" anchor="ctr"/>
                </a:tc>
                <a:extLst>
                  <a:ext uri="{0D108BD9-81ED-4DB2-BD59-A6C34878D82A}">
                    <a16:rowId xmlns:a16="http://schemas.microsoft.com/office/drawing/2014/main" val="844880145"/>
                  </a:ext>
                </a:extLst>
              </a:tr>
              <a:tr h="1014765">
                <a:tc>
                  <a:txBody>
                    <a:bodyPr/>
                    <a:lstStyle/>
                    <a:p>
                      <a:r>
                        <a:rPr lang="en-IN" sz="2000" b="1"/>
                        <a:t>Security</a:t>
                      </a:r>
                      <a:endParaRPr lang="en-IN" sz="2000"/>
                    </a:p>
                  </a:txBody>
                  <a:tcPr marL="100603" marR="100603" marT="50302" marB="50302" anchor="ctr"/>
                </a:tc>
                <a:tc>
                  <a:txBody>
                    <a:bodyPr/>
                    <a:lstStyle/>
                    <a:p>
                      <a:r>
                        <a:rPr lang="en-US" sz="2000" dirty="0"/>
                        <a:t>Functions run in a secure SAP BTP environment, often integrated with SAP Identity services.</a:t>
                      </a:r>
                    </a:p>
                  </a:txBody>
                  <a:tcPr marL="100603" marR="100603" marT="50302" marB="50302" anchor="ctr"/>
                </a:tc>
                <a:extLst>
                  <a:ext uri="{0D108BD9-81ED-4DB2-BD59-A6C34878D82A}">
                    <a16:rowId xmlns:a16="http://schemas.microsoft.com/office/drawing/2014/main" val="3107097101"/>
                  </a:ext>
                </a:extLst>
              </a:tr>
            </a:tbl>
          </a:graphicData>
        </a:graphic>
      </p:graphicFrame>
    </p:spTree>
    <p:extLst>
      <p:ext uri="{BB962C8B-B14F-4D97-AF65-F5344CB8AC3E}">
        <p14:creationId xmlns:p14="http://schemas.microsoft.com/office/powerpoint/2010/main" val="179181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9C4C0-B2E1-69C9-D77A-42545633B06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96D253C-A115-5B8C-4CA5-67F85C63250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CDC07D06-9CAE-507F-F87B-5A3CFB0F3548}"/>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00ECEA4D-3888-31A6-9D53-2230EDE851BD}"/>
              </a:ext>
            </a:extLst>
          </p:cNvPr>
          <p:cNvSpPr>
            <a:spLocks noGrp="1"/>
          </p:cNvSpPr>
          <p:nvPr>
            <p:ph type="title"/>
          </p:nvPr>
        </p:nvSpPr>
        <p:spPr>
          <a:xfrm>
            <a:off x="101573" y="178647"/>
            <a:ext cx="10969943" cy="711016"/>
          </a:xfrm>
        </p:spPr>
        <p:txBody>
          <a:bodyPr/>
          <a:lstStyle/>
          <a:p>
            <a:r>
              <a:rPr lang="en-IN" sz="3333" dirty="0"/>
              <a:t>Title</a:t>
            </a:r>
          </a:p>
        </p:txBody>
      </p:sp>
      <p:sp>
        <p:nvSpPr>
          <p:cNvPr id="6" name="TextBox 5">
            <a:extLst>
              <a:ext uri="{FF2B5EF4-FFF2-40B4-BE49-F238E27FC236}">
                <a16:creationId xmlns:a16="http://schemas.microsoft.com/office/drawing/2014/main" id="{DD1DA167-4A55-6C86-38D1-E9F41111C1B4}"/>
              </a:ext>
            </a:extLst>
          </p:cNvPr>
          <p:cNvSpPr txBox="1"/>
          <p:nvPr/>
        </p:nvSpPr>
        <p:spPr>
          <a:xfrm>
            <a:off x="203147" y="1194383"/>
            <a:ext cx="11477810" cy="400110"/>
          </a:xfrm>
          <a:prstGeom prst="rect">
            <a:avLst/>
          </a:prstGeom>
          <a:noFill/>
        </p:spPr>
        <p:txBody>
          <a:bodyPr wrap="square" rtlCol="0">
            <a:spAutoFit/>
          </a:bodyPr>
          <a:lstStyle/>
          <a:p>
            <a:r>
              <a:rPr lang="en-IN" sz="2000" dirty="0"/>
              <a:t>Content</a:t>
            </a:r>
          </a:p>
        </p:txBody>
      </p:sp>
    </p:spTree>
    <p:extLst>
      <p:ext uri="{BB962C8B-B14F-4D97-AF65-F5344CB8AC3E}">
        <p14:creationId xmlns:p14="http://schemas.microsoft.com/office/powerpoint/2010/main" val="21313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7649A-F69C-210F-974F-A77F532224B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479E9CB-39DF-4D3E-79A9-9E3EED87E17A}"/>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BF5DFD4C-CD54-AB16-4F5A-0233D8B141D6}"/>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7EF64FE9-C545-324E-7422-D1691611F07E}"/>
              </a:ext>
            </a:extLst>
          </p:cNvPr>
          <p:cNvSpPr>
            <a:spLocks noGrp="1"/>
          </p:cNvSpPr>
          <p:nvPr>
            <p:ph type="title"/>
          </p:nvPr>
        </p:nvSpPr>
        <p:spPr>
          <a:xfrm>
            <a:off x="101573" y="178647"/>
            <a:ext cx="10969943" cy="711016"/>
          </a:xfrm>
        </p:spPr>
        <p:txBody>
          <a:bodyPr/>
          <a:lstStyle/>
          <a:p>
            <a:r>
              <a:rPr lang="en-IN" sz="3333" dirty="0"/>
              <a:t>Title</a:t>
            </a:r>
          </a:p>
        </p:txBody>
      </p:sp>
      <p:sp>
        <p:nvSpPr>
          <p:cNvPr id="6" name="TextBox 5">
            <a:extLst>
              <a:ext uri="{FF2B5EF4-FFF2-40B4-BE49-F238E27FC236}">
                <a16:creationId xmlns:a16="http://schemas.microsoft.com/office/drawing/2014/main" id="{B2D4DB26-8681-A48C-28E9-DCAFDC291C96}"/>
              </a:ext>
            </a:extLst>
          </p:cNvPr>
          <p:cNvSpPr txBox="1"/>
          <p:nvPr/>
        </p:nvSpPr>
        <p:spPr>
          <a:xfrm>
            <a:off x="203147" y="1194383"/>
            <a:ext cx="11477810" cy="400110"/>
          </a:xfrm>
          <a:prstGeom prst="rect">
            <a:avLst/>
          </a:prstGeom>
          <a:noFill/>
        </p:spPr>
        <p:txBody>
          <a:bodyPr wrap="square" rtlCol="0">
            <a:spAutoFit/>
          </a:bodyPr>
          <a:lstStyle/>
          <a:p>
            <a:r>
              <a:rPr lang="en-IN" sz="2000" dirty="0"/>
              <a:t>Content</a:t>
            </a:r>
          </a:p>
        </p:txBody>
      </p:sp>
    </p:spTree>
    <p:extLst>
      <p:ext uri="{BB962C8B-B14F-4D97-AF65-F5344CB8AC3E}">
        <p14:creationId xmlns:p14="http://schemas.microsoft.com/office/powerpoint/2010/main" val="148521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4B66F-F0FB-09F0-9398-85E8CBC6A34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799D8B7-A1B6-596B-B342-213773FD90AA}"/>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4B010D1-4D84-1499-9E04-DAA92DB91494}"/>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13</a:t>
            </a:fld>
            <a:endParaRPr lang="en-US" dirty="0"/>
          </a:p>
        </p:txBody>
      </p:sp>
      <p:sp>
        <p:nvSpPr>
          <p:cNvPr id="5" name="Title 4">
            <a:extLst>
              <a:ext uri="{FF2B5EF4-FFF2-40B4-BE49-F238E27FC236}">
                <a16:creationId xmlns:a16="http://schemas.microsoft.com/office/drawing/2014/main" id="{B1A146E6-EC2F-8763-3415-7D566C68D1E6}"/>
              </a:ext>
            </a:extLst>
          </p:cNvPr>
          <p:cNvSpPr>
            <a:spLocks noGrp="1"/>
          </p:cNvSpPr>
          <p:nvPr>
            <p:ph type="title"/>
          </p:nvPr>
        </p:nvSpPr>
        <p:spPr>
          <a:xfrm>
            <a:off x="101573" y="178647"/>
            <a:ext cx="10969943" cy="711016"/>
          </a:xfrm>
        </p:spPr>
        <p:txBody>
          <a:bodyPr/>
          <a:lstStyle/>
          <a:p>
            <a:r>
              <a:rPr lang="en-IN" sz="3333" dirty="0"/>
              <a:t>Title</a:t>
            </a:r>
          </a:p>
        </p:txBody>
      </p:sp>
      <p:sp>
        <p:nvSpPr>
          <p:cNvPr id="6" name="TextBox 5">
            <a:extLst>
              <a:ext uri="{FF2B5EF4-FFF2-40B4-BE49-F238E27FC236}">
                <a16:creationId xmlns:a16="http://schemas.microsoft.com/office/drawing/2014/main" id="{5F687168-25E6-9BA4-197F-DFEFB42A6CB8}"/>
              </a:ext>
            </a:extLst>
          </p:cNvPr>
          <p:cNvSpPr txBox="1"/>
          <p:nvPr/>
        </p:nvSpPr>
        <p:spPr>
          <a:xfrm>
            <a:off x="203147" y="1194383"/>
            <a:ext cx="11477810" cy="400110"/>
          </a:xfrm>
          <a:prstGeom prst="rect">
            <a:avLst/>
          </a:prstGeom>
          <a:noFill/>
        </p:spPr>
        <p:txBody>
          <a:bodyPr wrap="square" rtlCol="0">
            <a:spAutoFit/>
          </a:bodyPr>
          <a:lstStyle/>
          <a:p>
            <a:r>
              <a:rPr lang="en-IN" sz="2000" dirty="0"/>
              <a:t>Content</a:t>
            </a:r>
          </a:p>
        </p:txBody>
      </p:sp>
    </p:spTree>
    <p:extLst>
      <p:ext uri="{BB962C8B-B14F-4D97-AF65-F5344CB8AC3E}">
        <p14:creationId xmlns:p14="http://schemas.microsoft.com/office/powerpoint/2010/main" val="53355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9</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57403" y="132072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57403" y="307645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57403" y="483217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922089" y="157374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Fixing CSRF Issue</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922089" y="332946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Mobile APK</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922089" y="5085184"/>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617371"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Cloud Factory</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a:t>
            </a:r>
            <a:r>
              <a:rPr lang="en-US" dirty="0"/>
              <a:t>13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46DC3-BFE9-444C-3330-990A32910D4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7A6D2E-59C9-BA98-EE2F-F9D26A0D7C6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AA82B10C-3EDB-259A-2A2E-865E52FAF74E}"/>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6888A3F7-AF8A-8880-F9F2-7668BA086D12}"/>
              </a:ext>
            </a:extLst>
          </p:cNvPr>
          <p:cNvSpPr>
            <a:spLocks noGrp="1"/>
          </p:cNvSpPr>
          <p:nvPr>
            <p:ph type="title"/>
          </p:nvPr>
        </p:nvSpPr>
        <p:spPr>
          <a:xfrm>
            <a:off x="101573" y="178647"/>
            <a:ext cx="10969943" cy="711016"/>
          </a:xfrm>
        </p:spPr>
        <p:txBody>
          <a:bodyPr/>
          <a:lstStyle/>
          <a:p>
            <a:r>
              <a:rPr lang="en-IN" sz="3333" dirty="0"/>
              <a:t>SAP Mobile Service</a:t>
            </a:r>
          </a:p>
        </p:txBody>
      </p:sp>
      <p:sp>
        <p:nvSpPr>
          <p:cNvPr id="2" name="TextBox 1">
            <a:extLst>
              <a:ext uri="{FF2B5EF4-FFF2-40B4-BE49-F238E27FC236}">
                <a16:creationId xmlns:a16="http://schemas.microsoft.com/office/drawing/2014/main" id="{CB709613-4DB6-B3DE-A60F-D4E43E217E02}"/>
              </a:ext>
            </a:extLst>
          </p:cNvPr>
          <p:cNvSpPr txBox="1"/>
          <p:nvPr/>
        </p:nvSpPr>
        <p:spPr>
          <a:xfrm>
            <a:off x="101573" y="1113441"/>
            <a:ext cx="11782531" cy="5424663"/>
          </a:xfrm>
          <a:prstGeom prst="rect">
            <a:avLst/>
          </a:prstGeom>
        </p:spPr>
        <p:txBody>
          <a:bodyPr vert="horz" lIns="121888" tIns="60944" rIns="121888" bIns="60944" rtlCol="0">
            <a:normAutofit lnSpcReduction="10000"/>
          </a:bodyPr>
          <a:lstStyle/>
          <a:p>
            <a:pPr>
              <a:spcBef>
                <a:spcPct val="20000"/>
              </a:spcBef>
              <a:buFont typeface="Arial" pitchFamily="34" charset="0"/>
            </a:pPr>
            <a:r>
              <a:rPr lang="en-US" sz="1866" dirty="0"/>
              <a:t>SAP BTP Mobile Services is a key component of SAP Business Technology Platform (BTP) that provides tools and capabilities to build, manage, and run mobile applications securely and efficiently. It acts as a bridge between backend systems (like SAP S/4HANA, SAP BTP services, or other data sources) and mobile front-end apps, enabling developers to focus more on the user experience and business logic rather than infrastructure.</a:t>
            </a:r>
          </a:p>
          <a:p>
            <a:pPr>
              <a:spcBef>
                <a:spcPct val="20000"/>
              </a:spcBef>
              <a:buFont typeface="Arial" pitchFamily="34" charset="0"/>
            </a:pPr>
            <a:endParaRPr lang="en-US" sz="1866" dirty="0">
              <a:solidFill>
                <a:srgbClr val="333333"/>
              </a:solidFill>
              <a:latin typeface="72" panose="020B0503030000000003" pitchFamily="34" charset="0"/>
            </a:endParaRPr>
          </a:p>
          <a:p>
            <a:pPr>
              <a:buNone/>
            </a:pPr>
            <a:r>
              <a:rPr lang="en-IN" sz="1866" dirty="0"/>
              <a:t>SAP BTP Mobile Services provides a </a:t>
            </a:r>
            <a:r>
              <a:rPr lang="en-IN" sz="1866" b="1" dirty="0"/>
              <a:t>mobile backend-as-a-service (</a:t>
            </a:r>
            <a:r>
              <a:rPr lang="en-IN" sz="1866" b="1" dirty="0" err="1"/>
              <a:t>mBaaS</a:t>
            </a:r>
            <a:r>
              <a:rPr lang="en-IN" sz="1866" b="1" dirty="0"/>
              <a:t>)</a:t>
            </a:r>
            <a:r>
              <a:rPr lang="en-IN" sz="1866" dirty="0"/>
              <a:t> that includes:</a:t>
            </a:r>
          </a:p>
          <a:p>
            <a:pPr>
              <a:buFont typeface="Arial" panose="020B0604020202020204" pitchFamily="34" charset="0"/>
              <a:buChar char="•"/>
            </a:pPr>
            <a:r>
              <a:rPr lang="en-IN" sz="1866" b="1" dirty="0"/>
              <a:t>Connectivity</a:t>
            </a:r>
            <a:r>
              <a:rPr lang="en-IN" sz="1866" dirty="0"/>
              <a:t> to backend systems (on-premise or cloud)</a:t>
            </a:r>
          </a:p>
          <a:p>
            <a:pPr>
              <a:buFont typeface="Arial" panose="020B0604020202020204" pitchFamily="34" charset="0"/>
              <a:buChar char="•"/>
            </a:pPr>
            <a:r>
              <a:rPr lang="en-IN" sz="1866" b="1" dirty="0"/>
              <a:t>Data synchronization</a:t>
            </a:r>
            <a:r>
              <a:rPr lang="en-IN" sz="1866" dirty="0"/>
              <a:t> (online/offline)</a:t>
            </a:r>
          </a:p>
          <a:p>
            <a:pPr>
              <a:buFont typeface="Arial" panose="020B0604020202020204" pitchFamily="34" charset="0"/>
              <a:buChar char="•"/>
            </a:pPr>
            <a:r>
              <a:rPr lang="en-IN" sz="1866" b="1" dirty="0"/>
              <a:t>Push notifications</a:t>
            </a:r>
            <a:endParaRPr lang="en-IN" sz="1866" dirty="0"/>
          </a:p>
          <a:p>
            <a:pPr>
              <a:buFont typeface="Arial" panose="020B0604020202020204" pitchFamily="34" charset="0"/>
              <a:buChar char="•"/>
            </a:pPr>
            <a:r>
              <a:rPr lang="en-IN" sz="1866" b="1" dirty="0"/>
              <a:t>Mobile app lifecycle management</a:t>
            </a:r>
            <a:endParaRPr lang="en-IN" sz="1866" dirty="0"/>
          </a:p>
          <a:p>
            <a:pPr>
              <a:buFont typeface="Arial" panose="020B0604020202020204" pitchFamily="34" charset="0"/>
              <a:buChar char="•"/>
            </a:pPr>
            <a:r>
              <a:rPr lang="en-IN" sz="1866" b="1" dirty="0"/>
              <a:t>Security</a:t>
            </a:r>
            <a:r>
              <a:rPr lang="en-IN" sz="1866" dirty="0"/>
              <a:t> features (authentication, SSO, secure storage)</a:t>
            </a:r>
          </a:p>
          <a:p>
            <a:pPr>
              <a:buFont typeface="Arial" panose="020B0604020202020204" pitchFamily="34" charset="0"/>
              <a:buChar char="•"/>
            </a:pPr>
            <a:r>
              <a:rPr lang="en-IN" sz="1866" b="1" dirty="0"/>
              <a:t>Analytics and monitoring</a:t>
            </a:r>
          </a:p>
          <a:p>
            <a:endParaRPr lang="en-IN" sz="1866" dirty="0"/>
          </a:p>
          <a:p>
            <a:pPr>
              <a:buNone/>
            </a:pPr>
            <a:r>
              <a:rPr lang="en-IN" sz="1866" dirty="0"/>
              <a:t>It supports different types of apps:</a:t>
            </a:r>
          </a:p>
          <a:p>
            <a:pPr>
              <a:buFont typeface="Arial" panose="020B0604020202020204" pitchFamily="34" charset="0"/>
              <a:buChar char="•"/>
            </a:pPr>
            <a:r>
              <a:rPr lang="en-IN" sz="1866" dirty="0"/>
              <a:t>Native (iOS/Android)</a:t>
            </a:r>
          </a:p>
          <a:p>
            <a:pPr>
              <a:buFont typeface="Arial" panose="020B0604020202020204" pitchFamily="34" charset="0"/>
              <a:buChar char="•"/>
            </a:pPr>
            <a:r>
              <a:rPr lang="en-IN" sz="1866" dirty="0"/>
              <a:t>Hybrid (using MDK – Mobile Development Kit)</a:t>
            </a:r>
          </a:p>
          <a:p>
            <a:pPr>
              <a:spcBef>
                <a:spcPct val="20000"/>
              </a:spcBef>
              <a:buFont typeface="Arial" pitchFamily="34" charset="0"/>
            </a:pPr>
            <a:endParaRPr lang="en-US" sz="1866" dirty="0">
              <a:solidFill>
                <a:srgbClr val="333333"/>
              </a:solidFill>
              <a:latin typeface="72" panose="020B0503030000000003" pitchFamily="34" charset="0"/>
            </a:endParaRPr>
          </a:p>
          <a:p>
            <a:pPr>
              <a:spcBef>
                <a:spcPct val="20000"/>
              </a:spcBef>
              <a:buFont typeface="Arial" pitchFamily="34" charset="0"/>
            </a:pPr>
            <a:r>
              <a:rPr lang="en-US" sz="1866" dirty="0"/>
              <a:t>SAP Mobile Services authenticates your mobile users with Cloud Identity Services and provides access to Integrations and SAP BTP services in your built mobile applications.</a:t>
            </a:r>
          </a:p>
        </p:txBody>
      </p:sp>
    </p:spTree>
    <p:extLst>
      <p:ext uri="{BB962C8B-B14F-4D97-AF65-F5344CB8AC3E}">
        <p14:creationId xmlns:p14="http://schemas.microsoft.com/office/powerpoint/2010/main" val="244947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31B13-C953-86E7-3FBE-06459E531B5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529E294-0CE9-A7EA-A255-81CE5872A497}"/>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79A817F-FD5A-C211-B691-4222B5020FDD}"/>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B80A81A6-6E51-1CBD-1C7D-311DE64AD8A9}"/>
              </a:ext>
            </a:extLst>
          </p:cNvPr>
          <p:cNvSpPr>
            <a:spLocks noGrp="1"/>
          </p:cNvSpPr>
          <p:nvPr>
            <p:ph type="title"/>
          </p:nvPr>
        </p:nvSpPr>
        <p:spPr>
          <a:xfrm>
            <a:off x="101573" y="178647"/>
            <a:ext cx="10969943" cy="711016"/>
          </a:xfrm>
        </p:spPr>
        <p:txBody>
          <a:bodyPr/>
          <a:lstStyle/>
          <a:p>
            <a:r>
              <a:rPr lang="en-IN" sz="3333" dirty="0"/>
              <a:t>Usage in context of mobile service</a:t>
            </a:r>
          </a:p>
        </p:txBody>
      </p:sp>
      <p:graphicFrame>
        <p:nvGraphicFramePr>
          <p:cNvPr id="6" name="Table 5">
            <a:extLst>
              <a:ext uri="{FF2B5EF4-FFF2-40B4-BE49-F238E27FC236}">
                <a16:creationId xmlns:a16="http://schemas.microsoft.com/office/drawing/2014/main" id="{B51D4E29-0185-1E3C-46EF-32DCBA38DB4E}"/>
              </a:ext>
            </a:extLst>
          </p:cNvPr>
          <p:cNvGraphicFramePr>
            <a:graphicFrameLocks noGrp="1"/>
          </p:cNvGraphicFramePr>
          <p:nvPr/>
        </p:nvGraphicFramePr>
        <p:xfrm>
          <a:off x="609441" y="1455510"/>
          <a:ext cx="10969944" cy="6705376"/>
        </p:xfrm>
        <a:graphic>
          <a:graphicData uri="http://schemas.openxmlformats.org/drawingml/2006/table">
            <a:tbl>
              <a:tblPr>
                <a:tableStyleId>{69C7853C-536D-4A76-A0AE-DD22124D55A5}</a:tableStyleId>
              </a:tblPr>
              <a:tblGrid>
                <a:gridCol w="3656648">
                  <a:extLst>
                    <a:ext uri="{9D8B030D-6E8A-4147-A177-3AD203B41FA5}">
                      <a16:colId xmlns:a16="http://schemas.microsoft.com/office/drawing/2014/main" val="1463148184"/>
                    </a:ext>
                  </a:extLst>
                </a:gridCol>
                <a:gridCol w="3656648">
                  <a:extLst>
                    <a:ext uri="{9D8B030D-6E8A-4147-A177-3AD203B41FA5}">
                      <a16:colId xmlns:a16="http://schemas.microsoft.com/office/drawing/2014/main" val="3343654819"/>
                    </a:ext>
                  </a:extLst>
                </a:gridCol>
                <a:gridCol w="3656648">
                  <a:extLst>
                    <a:ext uri="{9D8B030D-6E8A-4147-A177-3AD203B41FA5}">
                      <a16:colId xmlns:a16="http://schemas.microsoft.com/office/drawing/2014/main" val="3306547928"/>
                    </a:ext>
                  </a:extLst>
                </a:gridCol>
              </a:tblGrid>
              <a:tr h="1096656">
                <a:tc>
                  <a:txBody>
                    <a:bodyPr/>
                    <a:lstStyle/>
                    <a:p>
                      <a:r>
                        <a:rPr lang="en-IN" sz="3200"/>
                        <a:t>Feature</a:t>
                      </a:r>
                    </a:p>
                  </a:txBody>
                  <a:tcPr marL="121888" marR="121888" marT="60944" marB="60944" anchor="ctr"/>
                </a:tc>
                <a:tc>
                  <a:txBody>
                    <a:bodyPr/>
                    <a:lstStyle/>
                    <a:p>
                      <a:r>
                        <a:rPr lang="en-IN" sz="3200"/>
                        <a:t>SAP Build Apps Alone</a:t>
                      </a:r>
                    </a:p>
                  </a:txBody>
                  <a:tcPr marL="121888" marR="121888" marT="60944" marB="60944" anchor="ctr"/>
                </a:tc>
                <a:tc>
                  <a:txBody>
                    <a:bodyPr/>
                    <a:lstStyle/>
                    <a:p>
                      <a:r>
                        <a:rPr lang="en-US" sz="3200"/>
                        <a:t>With SAP BTP Mobile Services</a:t>
                      </a:r>
                    </a:p>
                  </a:txBody>
                  <a:tcPr marL="121888" marR="121888" marT="60944" marB="60944" anchor="ctr"/>
                </a:tc>
                <a:extLst>
                  <a:ext uri="{0D108BD9-81ED-4DB2-BD59-A6C34878D82A}">
                    <a16:rowId xmlns:a16="http://schemas.microsoft.com/office/drawing/2014/main" val="1694189623"/>
                  </a:ext>
                </a:extLst>
              </a:tr>
              <a:tr h="609272">
                <a:tc>
                  <a:txBody>
                    <a:bodyPr/>
                    <a:lstStyle/>
                    <a:p>
                      <a:r>
                        <a:rPr lang="en-IN" sz="3200"/>
                        <a:t>App Development</a:t>
                      </a:r>
                    </a:p>
                  </a:txBody>
                  <a:tcPr marL="121888" marR="121888" marT="60944" marB="60944" anchor="ctr"/>
                </a:tc>
                <a:tc>
                  <a:txBody>
                    <a:bodyPr/>
                    <a:lstStyle/>
                    <a:p>
                      <a:r>
                        <a:rPr lang="en-IN" sz="3200"/>
                        <a:t>✅</a:t>
                      </a:r>
                    </a:p>
                  </a:txBody>
                  <a:tcPr marL="121888" marR="121888" marT="60944" marB="60944" anchor="ctr"/>
                </a:tc>
                <a:tc>
                  <a:txBody>
                    <a:bodyPr/>
                    <a:lstStyle/>
                    <a:p>
                      <a:r>
                        <a:rPr lang="en-IN" sz="3200"/>
                        <a:t>✅</a:t>
                      </a:r>
                    </a:p>
                  </a:txBody>
                  <a:tcPr marL="121888" marR="121888" marT="60944" marB="60944" anchor="ctr"/>
                </a:tc>
                <a:extLst>
                  <a:ext uri="{0D108BD9-81ED-4DB2-BD59-A6C34878D82A}">
                    <a16:rowId xmlns:a16="http://schemas.microsoft.com/office/drawing/2014/main" val="1292155801"/>
                  </a:ext>
                </a:extLst>
              </a:tr>
              <a:tr h="1096656">
                <a:tc>
                  <a:txBody>
                    <a:bodyPr/>
                    <a:lstStyle/>
                    <a:p>
                      <a:r>
                        <a:rPr lang="en-IN" sz="3200"/>
                        <a:t>Push Notifications</a:t>
                      </a:r>
                    </a:p>
                  </a:txBody>
                  <a:tcPr marL="121888" marR="121888" marT="60944" marB="60944" anchor="ctr"/>
                </a:tc>
                <a:tc>
                  <a:txBody>
                    <a:bodyPr/>
                    <a:lstStyle/>
                    <a:p>
                      <a:r>
                        <a:rPr lang="en-IN" sz="3200"/>
                        <a:t>❌</a:t>
                      </a:r>
                    </a:p>
                  </a:txBody>
                  <a:tcPr marL="121888" marR="121888" marT="60944" marB="60944" anchor="ctr"/>
                </a:tc>
                <a:tc>
                  <a:txBody>
                    <a:bodyPr/>
                    <a:lstStyle/>
                    <a:p>
                      <a:r>
                        <a:rPr lang="en-IN" sz="3200"/>
                        <a:t>✅ (via Mobile Services)</a:t>
                      </a:r>
                    </a:p>
                  </a:txBody>
                  <a:tcPr marL="121888" marR="121888" marT="60944" marB="60944" anchor="ctr"/>
                </a:tc>
                <a:extLst>
                  <a:ext uri="{0D108BD9-81ED-4DB2-BD59-A6C34878D82A}">
                    <a16:rowId xmlns:a16="http://schemas.microsoft.com/office/drawing/2014/main" val="1521886190"/>
                  </a:ext>
                </a:extLst>
              </a:tr>
              <a:tr h="609272">
                <a:tc>
                  <a:txBody>
                    <a:bodyPr/>
                    <a:lstStyle/>
                    <a:p>
                      <a:r>
                        <a:rPr lang="en-IN" sz="3200"/>
                        <a:t>Offline Data Sync</a:t>
                      </a:r>
                    </a:p>
                  </a:txBody>
                  <a:tcPr marL="121888" marR="121888" marT="60944" marB="60944" anchor="ctr"/>
                </a:tc>
                <a:tc>
                  <a:txBody>
                    <a:bodyPr/>
                    <a:lstStyle/>
                    <a:p>
                      <a:r>
                        <a:rPr lang="en-IN" sz="3200"/>
                        <a:t>❌ (Limited)</a:t>
                      </a:r>
                    </a:p>
                  </a:txBody>
                  <a:tcPr marL="121888" marR="121888" marT="60944" marB="60944" anchor="ctr"/>
                </a:tc>
                <a:tc>
                  <a:txBody>
                    <a:bodyPr/>
                    <a:lstStyle/>
                    <a:p>
                      <a:r>
                        <a:rPr lang="en-IN" sz="3200" dirty="0"/>
                        <a:t>✅</a:t>
                      </a:r>
                    </a:p>
                  </a:txBody>
                  <a:tcPr marL="121888" marR="121888" marT="60944" marB="60944" anchor="ctr"/>
                </a:tc>
                <a:extLst>
                  <a:ext uri="{0D108BD9-81ED-4DB2-BD59-A6C34878D82A}">
                    <a16:rowId xmlns:a16="http://schemas.microsoft.com/office/drawing/2014/main" val="168748862"/>
                  </a:ext>
                </a:extLst>
              </a:tr>
              <a:tr h="1096656">
                <a:tc>
                  <a:txBody>
                    <a:bodyPr/>
                    <a:lstStyle/>
                    <a:p>
                      <a:r>
                        <a:rPr lang="en-IN" sz="3200"/>
                        <a:t>Enterprise Auth Integration</a:t>
                      </a:r>
                    </a:p>
                  </a:txBody>
                  <a:tcPr marL="121888" marR="121888" marT="60944" marB="60944" anchor="ctr"/>
                </a:tc>
                <a:tc>
                  <a:txBody>
                    <a:bodyPr/>
                    <a:lstStyle/>
                    <a:p>
                      <a:r>
                        <a:rPr lang="en-IN" sz="3200"/>
                        <a:t>⚠️ (manual setup)</a:t>
                      </a:r>
                    </a:p>
                  </a:txBody>
                  <a:tcPr marL="121888" marR="121888" marT="60944" marB="60944" anchor="ctr"/>
                </a:tc>
                <a:tc>
                  <a:txBody>
                    <a:bodyPr/>
                    <a:lstStyle/>
                    <a:p>
                      <a:r>
                        <a:rPr lang="en-IN" sz="3200"/>
                        <a:t>✅ (pre-built options)</a:t>
                      </a:r>
                    </a:p>
                  </a:txBody>
                  <a:tcPr marL="121888" marR="121888" marT="60944" marB="60944" anchor="ctr"/>
                </a:tc>
                <a:extLst>
                  <a:ext uri="{0D108BD9-81ED-4DB2-BD59-A6C34878D82A}">
                    <a16:rowId xmlns:a16="http://schemas.microsoft.com/office/drawing/2014/main" val="74831517"/>
                  </a:ext>
                </a:extLst>
              </a:tr>
              <a:tr h="1096656">
                <a:tc>
                  <a:txBody>
                    <a:bodyPr/>
                    <a:lstStyle/>
                    <a:p>
                      <a:r>
                        <a:rPr lang="en-IN" sz="3200"/>
                        <a:t>Backend Connectivity</a:t>
                      </a:r>
                    </a:p>
                  </a:txBody>
                  <a:tcPr marL="121888" marR="121888" marT="60944" marB="60944" anchor="ctr"/>
                </a:tc>
                <a:tc>
                  <a:txBody>
                    <a:bodyPr/>
                    <a:lstStyle/>
                    <a:p>
                      <a:r>
                        <a:rPr lang="en-IN" sz="3200"/>
                        <a:t>✅</a:t>
                      </a:r>
                    </a:p>
                  </a:txBody>
                  <a:tcPr marL="121888" marR="121888" marT="60944" marB="60944" anchor="ctr"/>
                </a:tc>
                <a:tc>
                  <a:txBody>
                    <a:bodyPr/>
                    <a:lstStyle/>
                    <a:p>
                      <a:r>
                        <a:rPr lang="en-IN" sz="3200"/>
                        <a:t>✅ (enhanced with Mobile Services)</a:t>
                      </a:r>
                    </a:p>
                  </a:txBody>
                  <a:tcPr marL="121888" marR="121888" marT="60944" marB="60944" anchor="ctr"/>
                </a:tc>
                <a:extLst>
                  <a:ext uri="{0D108BD9-81ED-4DB2-BD59-A6C34878D82A}">
                    <a16:rowId xmlns:a16="http://schemas.microsoft.com/office/drawing/2014/main" val="690715823"/>
                  </a:ext>
                </a:extLst>
              </a:tr>
              <a:tr h="1096656">
                <a:tc>
                  <a:txBody>
                    <a:bodyPr/>
                    <a:lstStyle/>
                    <a:p>
                      <a:r>
                        <a:rPr lang="en-IN" sz="3200"/>
                        <a:t>Monitoring &amp; Lifecycle Mgmt</a:t>
                      </a:r>
                    </a:p>
                  </a:txBody>
                  <a:tcPr marL="121888" marR="121888" marT="60944" marB="60944" anchor="ctr"/>
                </a:tc>
                <a:tc>
                  <a:txBody>
                    <a:bodyPr/>
                    <a:lstStyle/>
                    <a:p>
                      <a:r>
                        <a:rPr lang="en-IN" sz="3200"/>
                        <a:t>❌</a:t>
                      </a:r>
                    </a:p>
                  </a:txBody>
                  <a:tcPr marL="121888" marR="121888" marT="60944" marB="60944" anchor="ctr"/>
                </a:tc>
                <a:tc>
                  <a:txBody>
                    <a:bodyPr/>
                    <a:lstStyle/>
                    <a:p>
                      <a:r>
                        <a:rPr lang="en-IN" sz="3200" dirty="0"/>
                        <a:t>✅</a:t>
                      </a:r>
                    </a:p>
                  </a:txBody>
                  <a:tcPr marL="121888" marR="121888" marT="60944" marB="60944" anchor="ctr"/>
                </a:tc>
                <a:extLst>
                  <a:ext uri="{0D108BD9-81ED-4DB2-BD59-A6C34878D82A}">
                    <a16:rowId xmlns:a16="http://schemas.microsoft.com/office/drawing/2014/main" val="501420791"/>
                  </a:ext>
                </a:extLst>
              </a:tr>
            </a:tbl>
          </a:graphicData>
        </a:graphic>
      </p:graphicFrame>
    </p:spTree>
    <p:extLst>
      <p:ext uri="{BB962C8B-B14F-4D97-AF65-F5344CB8AC3E}">
        <p14:creationId xmlns:p14="http://schemas.microsoft.com/office/powerpoint/2010/main" val="177035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A4E21-5341-4AD3-9602-01340A204C7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32AE2BD-559D-4636-EAB1-C6C2F5A9352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3F8914C-3C01-42DE-770C-C0343D7F975D}"/>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29CBD67A-5F76-FC0D-258E-1FC4BC377825}"/>
              </a:ext>
            </a:extLst>
          </p:cNvPr>
          <p:cNvSpPr>
            <a:spLocks noGrp="1"/>
          </p:cNvSpPr>
          <p:nvPr>
            <p:ph type="title"/>
          </p:nvPr>
        </p:nvSpPr>
        <p:spPr>
          <a:xfrm>
            <a:off x="101573" y="178647"/>
            <a:ext cx="10969943" cy="711016"/>
          </a:xfrm>
        </p:spPr>
        <p:txBody>
          <a:bodyPr/>
          <a:lstStyle/>
          <a:p>
            <a:r>
              <a:rPr lang="en-IN" sz="3333" dirty="0"/>
              <a:t>Enabling SAP Mobile Service for Build Apps</a:t>
            </a:r>
          </a:p>
        </p:txBody>
      </p:sp>
      <p:sp>
        <p:nvSpPr>
          <p:cNvPr id="2" name="TextBox 1">
            <a:extLst>
              <a:ext uri="{FF2B5EF4-FFF2-40B4-BE49-F238E27FC236}">
                <a16:creationId xmlns:a16="http://schemas.microsoft.com/office/drawing/2014/main" id="{F4FEF4F1-2A84-40D0-5545-E805ADCA0C14}"/>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b="1" dirty="0"/>
              <a:t>Prerequisites</a:t>
            </a:r>
          </a:p>
          <a:p>
            <a:pPr marL="380905" indent="-380905">
              <a:spcBef>
                <a:spcPct val="20000"/>
              </a:spcBef>
              <a:buFont typeface="Arial" panose="020B0604020202020204" pitchFamily="34" charset="0"/>
              <a:buChar char="•"/>
            </a:pPr>
            <a:r>
              <a:rPr lang="en-US" sz="1866" dirty="0"/>
              <a:t>To be able to use SAP Mobile Services, verify that you have Subaccount entitlements of at least 1 unit for Mobile Services, resources plan.</a:t>
            </a:r>
          </a:p>
          <a:p>
            <a:pPr marL="380905" indent="-380905">
              <a:spcBef>
                <a:spcPct val="20000"/>
              </a:spcBef>
              <a:buFont typeface="Arial" panose="020B0604020202020204" pitchFamily="34" charset="0"/>
              <a:buChar char="•"/>
            </a:pPr>
            <a:r>
              <a:rPr lang="en-US" sz="1866" dirty="0"/>
              <a:t>For all SAP BTP destinations (SAP Systems) that you want to use in the built application, you need to add a </a:t>
            </a:r>
            <a:r>
              <a:rPr lang="en-US" sz="1866" dirty="0" err="1"/>
              <a:t>MobileEnabled</a:t>
            </a:r>
            <a:r>
              <a:rPr lang="en-US" sz="1866" dirty="0"/>
              <a:t> property with a value true to them.</a:t>
            </a:r>
          </a:p>
          <a:p>
            <a:pPr marL="380905" indent="-380905">
              <a:spcBef>
                <a:spcPct val="20000"/>
              </a:spcBef>
              <a:buFont typeface="Arial" panose="020B0604020202020204" pitchFamily="34" charset="0"/>
              <a:buChar char="•"/>
            </a:pPr>
            <a:r>
              <a:rPr lang="en-US" sz="1866" dirty="0"/>
              <a:t>Additionally, verify that the SAP-Build-Apps-Runtime destination has the </a:t>
            </a:r>
            <a:r>
              <a:rPr lang="en-US" sz="1866" dirty="0" err="1"/>
              <a:t>MobileEnabled</a:t>
            </a:r>
            <a:r>
              <a:rPr lang="en-US" sz="1866" dirty="0"/>
              <a:t> property as well.</a:t>
            </a:r>
          </a:p>
          <a:p>
            <a:pPr>
              <a:spcBef>
                <a:spcPct val="20000"/>
              </a:spcBef>
            </a:pPr>
            <a:endParaRPr lang="en-US" sz="1866" dirty="0"/>
          </a:p>
          <a:p>
            <a:pPr>
              <a:spcBef>
                <a:spcPct val="20000"/>
              </a:spcBef>
            </a:pPr>
            <a:r>
              <a:rPr lang="en-US" sz="1866" dirty="0"/>
              <a:t>Steps</a:t>
            </a:r>
          </a:p>
          <a:p>
            <a:pPr>
              <a:spcBef>
                <a:spcPct val="20000"/>
              </a:spcBef>
            </a:pPr>
            <a:r>
              <a:rPr lang="en-US" sz="1866" dirty="0"/>
              <a:t>Enable SAP Mobile Services</a:t>
            </a:r>
          </a:p>
          <a:p>
            <a:pPr>
              <a:spcBef>
                <a:spcPct val="20000"/>
              </a:spcBef>
            </a:pPr>
            <a:r>
              <a:rPr lang="en-US" sz="1866" dirty="0"/>
              <a:t>Connect Build Apps to Mobile Services</a:t>
            </a:r>
          </a:p>
        </p:txBody>
      </p:sp>
    </p:spTree>
    <p:extLst>
      <p:ext uri="{BB962C8B-B14F-4D97-AF65-F5344CB8AC3E}">
        <p14:creationId xmlns:p14="http://schemas.microsoft.com/office/powerpoint/2010/main" val="99287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083C7-3B4A-AD00-2A9C-EFA6B27EE3F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813469-F9B1-41C7-642A-9CE501479AE9}"/>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370CD12-34F0-A28E-AB8F-209918308D89}"/>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91125DE6-0659-44B4-C501-85517AD20644}"/>
              </a:ext>
            </a:extLst>
          </p:cNvPr>
          <p:cNvSpPr>
            <a:spLocks noGrp="1"/>
          </p:cNvSpPr>
          <p:nvPr>
            <p:ph type="title"/>
          </p:nvPr>
        </p:nvSpPr>
        <p:spPr>
          <a:xfrm>
            <a:off x="101573" y="178647"/>
            <a:ext cx="10969943" cy="711016"/>
          </a:xfrm>
        </p:spPr>
        <p:txBody>
          <a:bodyPr/>
          <a:lstStyle/>
          <a:p>
            <a:r>
              <a:rPr lang="en-IN" sz="3333" dirty="0"/>
              <a:t>Dependency between MS and Build Apps</a:t>
            </a:r>
          </a:p>
        </p:txBody>
      </p:sp>
      <p:sp>
        <p:nvSpPr>
          <p:cNvPr id="2" name="TextBox 1">
            <a:extLst>
              <a:ext uri="{FF2B5EF4-FFF2-40B4-BE49-F238E27FC236}">
                <a16:creationId xmlns:a16="http://schemas.microsoft.com/office/drawing/2014/main" id="{86F5671A-2F15-F49C-CD1B-80ACF799915D}"/>
              </a:ext>
            </a:extLst>
          </p:cNvPr>
          <p:cNvSpPr txBox="1"/>
          <p:nvPr/>
        </p:nvSpPr>
        <p:spPr>
          <a:xfrm>
            <a:off x="203147" y="1295955"/>
            <a:ext cx="11782531" cy="5424663"/>
          </a:xfrm>
          <a:prstGeom prst="rect">
            <a:avLst/>
          </a:prstGeom>
        </p:spPr>
        <p:txBody>
          <a:bodyPr vert="horz" lIns="121888" tIns="60944" rIns="121888" bIns="60944" rtlCol="0">
            <a:normAutofit/>
          </a:bodyPr>
          <a:lstStyle/>
          <a:p>
            <a:pPr algn="l">
              <a:buNone/>
            </a:pPr>
            <a:r>
              <a:rPr lang="en-US" sz="1600" dirty="0">
                <a:solidFill>
                  <a:srgbClr val="333333"/>
                </a:solidFill>
                <a:latin typeface="72" panose="020B0503030000000003" pitchFamily="34" charset="0"/>
              </a:rPr>
              <a:t>Establish a dependency between SAP Build Apps and SAP Mobile Services. Use SAP Cloud Identity Services to link your app to SAP Build Apps API, ensuring seamless integration and access to mobile services.</a:t>
            </a:r>
          </a:p>
          <a:p>
            <a:pPr algn="l">
              <a:buNone/>
            </a:pPr>
            <a:endParaRPr lang="en-US" sz="1600" dirty="0">
              <a:solidFill>
                <a:srgbClr val="333333"/>
              </a:solidFill>
              <a:latin typeface="72" panose="020B0503030000000003" pitchFamily="34" charset="0"/>
            </a:endParaRPr>
          </a:p>
          <a:p>
            <a:pPr algn="l">
              <a:buFont typeface="+mj-lt"/>
              <a:buAutoNum type="arabicPeriod"/>
            </a:pPr>
            <a:r>
              <a:rPr lang="en-US" sz="1600" dirty="0">
                <a:solidFill>
                  <a:srgbClr val="333333"/>
                </a:solidFill>
                <a:latin typeface="72" panose="020B0503030000000003" pitchFamily="34" charset="0"/>
              </a:rPr>
              <a:t>Navigate to your SAP Cloud Identity Services dashboard and choose the </a:t>
            </a:r>
            <a:r>
              <a:rPr lang="en-US" sz="1600" b="1" dirty="0">
                <a:solidFill>
                  <a:srgbClr val="333333"/>
                </a:solidFill>
                <a:latin typeface="72" panose="020B0503030000000003" pitchFamily="34" charset="0"/>
              </a:rPr>
              <a:t>Applications &amp; Resources</a:t>
            </a:r>
            <a:r>
              <a:rPr lang="en-US" sz="1600" dirty="0">
                <a:solidFill>
                  <a:srgbClr val="333333"/>
                </a:solidFill>
                <a:latin typeface="72" panose="020B0503030000000003" pitchFamily="34" charset="0"/>
              </a:rPr>
              <a:t> tab. On the left side panel, choose the application with name </a:t>
            </a:r>
            <a:r>
              <a:rPr lang="en-US" sz="1600" b="1" dirty="0">
                <a:solidFill>
                  <a:srgbClr val="333333"/>
                </a:solidFill>
                <a:latin typeface="72" panose="020B0503030000000003" pitchFamily="34" charset="0"/>
              </a:rPr>
              <a:t>{your-app-id}</a:t>
            </a:r>
            <a:r>
              <a:rPr lang="en-US" sz="1600" dirty="0">
                <a:solidFill>
                  <a:srgbClr val="333333"/>
                </a:solidFill>
                <a:latin typeface="72" panose="020B0503030000000003" pitchFamily="34" charset="0"/>
              </a:rPr>
              <a:t>.</a:t>
            </a:r>
            <a:r>
              <a:rPr lang="en-US" sz="1600" b="1" dirty="0" err="1">
                <a:solidFill>
                  <a:srgbClr val="333333"/>
                </a:solidFill>
                <a:latin typeface="72" panose="020B0503030000000003" pitchFamily="34" charset="0"/>
              </a:rPr>
              <a:t>Tip</a:t>
            </a:r>
            <a:r>
              <a:rPr lang="en-US" sz="1600" dirty="0" err="1">
                <a:solidFill>
                  <a:srgbClr val="333333"/>
                </a:solidFill>
                <a:latin typeface="72" panose="020B0503030000000003" pitchFamily="34" charset="0"/>
              </a:rPr>
              <a:t>If</a:t>
            </a:r>
            <a:r>
              <a:rPr lang="en-US" sz="1600" dirty="0">
                <a:solidFill>
                  <a:srgbClr val="333333"/>
                </a:solidFill>
                <a:latin typeface="72" panose="020B0503030000000003" pitchFamily="34" charset="0"/>
              </a:rPr>
              <a:t> you don't know your app ID, go to your project in </a:t>
            </a:r>
            <a:r>
              <a:rPr lang="en-US" sz="1600" dirty="0" err="1">
                <a:solidFill>
                  <a:srgbClr val="333333"/>
                </a:solidFill>
                <a:latin typeface="72" panose="020B0503030000000003" pitchFamily="34" charset="0"/>
              </a:rPr>
              <a:t>Buildapp</a:t>
            </a:r>
            <a:r>
              <a:rPr lang="en-US" sz="1600" dirty="0">
                <a:solidFill>
                  <a:srgbClr val="333333"/>
                </a:solidFill>
                <a:latin typeface="72" panose="020B0503030000000003" pitchFamily="34" charset="0"/>
              </a:rPr>
              <a:t> ID from the URL. Take the number and add the prefix </a:t>
            </a:r>
            <a:r>
              <a:rPr lang="en-US" sz="1600" dirty="0" err="1">
                <a:solidFill>
                  <a:srgbClr val="333333"/>
                </a:solidFill>
                <a:latin typeface="72" panose="020B0503030000000003" pitchFamily="34" charset="0"/>
              </a:rPr>
              <a:t>buildApps</a:t>
            </a:r>
            <a:r>
              <a:rPr lang="en-US" sz="1600" dirty="0">
                <a:solidFill>
                  <a:srgbClr val="333333"/>
                </a:solidFill>
                <a:latin typeface="72" panose="020B0503030000000003" pitchFamily="34" charset="0"/>
              </a:rPr>
              <a:t>, for example buildApps123</a:t>
            </a:r>
          </a:p>
          <a:p>
            <a:pPr algn="l">
              <a:buFont typeface="+mj-lt"/>
              <a:buAutoNum type="arabicPeriod"/>
            </a:pPr>
            <a:endParaRPr lang="en-US" sz="1600" dirty="0">
              <a:solidFill>
                <a:srgbClr val="333333"/>
              </a:solidFill>
              <a:latin typeface="72" panose="020B0503030000000003" pitchFamily="34" charset="0"/>
            </a:endParaRPr>
          </a:p>
          <a:p>
            <a:pPr algn="l">
              <a:buFont typeface="+mj-lt"/>
              <a:buAutoNum type="arabicPeriod"/>
            </a:pPr>
            <a:r>
              <a:rPr lang="en-US" sz="1600" dirty="0">
                <a:solidFill>
                  <a:srgbClr val="333333"/>
                </a:solidFill>
                <a:latin typeface="72" panose="020B0503030000000003" pitchFamily="34" charset="0"/>
              </a:rPr>
              <a:t>Scroll down in the newly opened tab and choose </a:t>
            </a:r>
            <a:r>
              <a:rPr lang="en-US" sz="1600" b="1" dirty="0">
                <a:solidFill>
                  <a:srgbClr val="333333"/>
                </a:solidFill>
                <a:latin typeface="72" panose="020B0503030000000003" pitchFamily="34" charset="0"/>
              </a:rPr>
              <a:t>Dependencies</a:t>
            </a:r>
          </a:p>
          <a:p>
            <a:pPr algn="l">
              <a:buFont typeface="+mj-lt"/>
              <a:buAutoNum type="arabicPeriod"/>
            </a:pPr>
            <a:endParaRPr lang="en-US" sz="1600" dirty="0">
              <a:solidFill>
                <a:srgbClr val="333333"/>
              </a:solidFill>
              <a:latin typeface="72" panose="020B0503030000000003" pitchFamily="34" charset="0"/>
            </a:endParaRPr>
          </a:p>
          <a:p>
            <a:pPr algn="l">
              <a:buFont typeface="+mj-lt"/>
              <a:buAutoNum type="arabicPeriod"/>
            </a:pPr>
            <a:r>
              <a:rPr lang="en-US" sz="1600" dirty="0">
                <a:solidFill>
                  <a:srgbClr val="333333"/>
                </a:solidFill>
                <a:latin typeface="72" panose="020B0503030000000003" pitchFamily="34" charset="0"/>
              </a:rPr>
              <a:t>Choose </a:t>
            </a:r>
            <a:r>
              <a:rPr lang="en-US" sz="1600" b="1" dirty="0">
                <a:solidFill>
                  <a:srgbClr val="333333"/>
                </a:solidFill>
                <a:latin typeface="72" panose="020B0503030000000003" pitchFamily="34" charset="0"/>
              </a:rPr>
              <a:t>Add</a:t>
            </a:r>
            <a:r>
              <a:rPr lang="en-US" sz="1600" dirty="0">
                <a:solidFill>
                  <a:srgbClr val="333333"/>
                </a:solidFill>
                <a:latin typeface="72" panose="020B0503030000000003" pitchFamily="34" charset="0"/>
              </a:rPr>
              <a:t> to establish new dependency.</a:t>
            </a:r>
          </a:p>
          <a:p>
            <a:pPr algn="l">
              <a:buFont typeface="+mj-lt"/>
              <a:buAutoNum type="arabicPeriod"/>
            </a:pPr>
            <a:endParaRPr lang="en-US" sz="1600" dirty="0">
              <a:solidFill>
                <a:srgbClr val="333333"/>
              </a:solidFill>
              <a:latin typeface="72" panose="020B0503030000000003" pitchFamily="34" charset="0"/>
            </a:endParaRPr>
          </a:p>
          <a:p>
            <a:pPr algn="l">
              <a:buFont typeface="+mj-lt"/>
              <a:buAutoNum type="arabicPeriod"/>
            </a:pPr>
            <a:r>
              <a:rPr lang="en-US" sz="1600" dirty="0">
                <a:solidFill>
                  <a:srgbClr val="333333"/>
                </a:solidFill>
                <a:latin typeface="72" panose="020B0503030000000003" pitchFamily="34" charset="0"/>
              </a:rPr>
              <a:t>In the Add API tab enter the following details:</a:t>
            </a:r>
          </a:p>
          <a:p>
            <a:pPr algn="l">
              <a:buFont typeface="+mj-lt"/>
              <a:buAutoNum type="arabicPeriod"/>
            </a:pPr>
            <a:endParaRPr lang="en-US" sz="1600" dirty="0">
              <a:solidFill>
                <a:srgbClr val="333333"/>
              </a:solidFill>
              <a:latin typeface="72" panose="020B0503030000000003" pitchFamily="34" charset="0"/>
            </a:endParaRPr>
          </a:p>
          <a:p>
            <a:pPr marL="990352" lvl="1" indent="-380905">
              <a:buFont typeface="+mj-lt"/>
              <a:buAutoNum type="arabicPeriod"/>
            </a:pPr>
            <a:r>
              <a:rPr lang="en-US" sz="1600" dirty="0">
                <a:solidFill>
                  <a:srgbClr val="333333"/>
                </a:solidFill>
                <a:latin typeface="72" panose="020B0503030000000003" pitchFamily="34" charset="0"/>
              </a:rPr>
              <a:t>In the </a:t>
            </a:r>
            <a:r>
              <a:rPr lang="en-US" sz="1600" b="1" dirty="0">
                <a:solidFill>
                  <a:srgbClr val="333333"/>
                </a:solidFill>
                <a:latin typeface="72" panose="020B0503030000000003" pitchFamily="34" charset="0"/>
              </a:rPr>
              <a:t>Dependency Name</a:t>
            </a:r>
            <a:r>
              <a:rPr lang="en-US" sz="1600" dirty="0">
                <a:solidFill>
                  <a:srgbClr val="333333"/>
                </a:solidFill>
                <a:latin typeface="72" panose="020B0503030000000003" pitchFamily="34" charset="0"/>
              </a:rPr>
              <a:t> field, enter sap-build-apps-</a:t>
            </a:r>
            <a:r>
              <a:rPr lang="en-US" sz="1600" dirty="0" err="1">
                <a:solidFill>
                  <a:srgbClr val="333333"/>
                </a:solidFill>
                <a:latin typeface="72" panose="020B0503030000000003" pitchFamily="34" charset="0"/>
              </a:rPr>
              <a:t>api</a:t>
            </a:r>
            <a:r>
              <a:rPr lang="en-US" sz="1600" dirty="0">
                <a:solidFill>
                  <a:srgbClr val="333333"/>
                </a:solidFill>
                <a:latin typeface="72" panose="020B0503030000000003" pitchFamily="34" charset="0"/>
              </a:rPr>
              <a:t>.</a:t>
            </a:r>
          </a:p>
          <a:p>
            <a:pPr marL="990352" lvl="1" indent="-380905">
              <a:buFont typeface="+mj-lt"/>
              <a:buAutoNum type="arabicPeriod"/>
            </a:pPr>
            <a:r>
              <a:rPr lang="en-US" sz="1600" dirty="0">
                <a:solidFill>
                  <a:srgbClr val="333333"/>
                </a:solidFill>
                <a:latin typeface="72" panose="020B0503030000000003" pitchFamily="34" charset="0"/>
              </a:rPr>
              <a:t>In the </a:t>
            </a:r>
            <a:r>
              <a:rPr lang="en-US" sz="1600" b="1" dirty="0">
                <a:solidFill>
                  <a:srgbClr val="333333"/>
                </a:solidFill>
                <a:latin typeface="72" panose="020B0503030000000003" pitchFamily="34" charset="0"/>
              </a:rPr>
              <a:t>Application</a:t>
            </a:r>
            <a:r>
              <a:rPr lang="en-US" sz="1600" dirty="0">
                <a:solidFill>
                  <a:srgbClr val="333333"/>
                </a:solidFill>
                <a:latin typeface="72" panose="020B0503030000000003" pitchFamily="34" charset="0"/>
              </a:rPr>
              <a:t> dropdown, choose </a:t>
            </a:r>
            <a:r>
              <a:rPr lang="en-US" sz="1600" b="1" dirty="0">
                <a:solidFill>
                  <a:srgbClr val="333333"/>
                </a:solidFill>
                <a:latin typeface="72" panose="020B0503030000000003" pitchFamily="34" charset="0"/>
              </a:rPr>
              <a:t>SAP Build Apps</a:t>
            </a:r>
            <a:r>
              <a:rPr lang="en-US" sz="1600" dirty="0">
                <a:solidFill>
                  <a:srgbClr val="333333"/>
                </a:solidFill>
                <a:latin typeface="72" panose="020B0503030000000003" pitchFamily="34" charset="0"/>
              </a:rPr>
              <a:t> followed by your subaccount name. For example, </a:t>
            </a:r>
            <a:r>
              <a:rPr lang="en-US" sz="1600" b="1" dirty="0">
                <a:solidFill>
                  <a:srgbClr val="333333"/>
                </a:solidFill>
                <a:latin typeface="72" panose="020B0503030000000003" pitchFamily="34" charset="0"/>
              </a:rPr>
              <a:t>SAP Build Apps (</a:t>
            </a:r>
            <a:r>
              <a:rPr lang="en-US" sz="1600" b="1" dirty="0" err="1">
                <a:solidFill>
                  <a:srgbClr val="333333"/>
                </a:solidFill>
                <a:latin typeface="72" panose="020B0503030000000003" pitchFamily="34" charset="0"/>
              </a:rPr>
              <a:t>MySubaccount</a:t>
            </a:r>
            <a:r>
              <a:rPr lang="en-US" sz="1600" b="1" dirty="0">
                <a:solidFill>
                  <a:srgbClr val="333333"/>
                </a:solidFill>
                <a:latin typeface="72" panose="020B0503030000000003" pitchFamily="34" charset="0"/>
              </a:rPr>
              <a:t>)</a:t>
            </a:r>
            <a:r>
              <a:rPr lang="en-US" sz="1600" dirty="0">
                <a:solidFill>
                  <a:srgbClr val="333333"/>
                </a:solidFill>
                <a:latin typeface="72" panose="020B0503030000000003" pitchFamily="34" charset="0"/>
              </a:rPr>
              <a:t>.</a:t>
            </a:r>
          </a:p>
          <a:p>
            <a:pPr marL="990352" lvl="1" indent="-380905">
              <a:buFont typeface="+mj-lt"/>
              <a:buAutoNum type="arabicPeriod"/>
            </a:pPr>
            <a:r>
              <a:rPr lang="en-US" sz="1600" dirty="0">
                <a:solidFill>
                  <a:srgbClr val="333333"/>
                </a:solidFill>
                <a:latin typeface="72" panose="020B0503030000000003" pitchFamily="34" charset="0"/>
              </a:rPr>
              <a:t>In </a:t>
            </a:r>
            <a:r>
              <a:rPr lang="en-US" sz="1600" b="1" dirty="0">
                <a:solidFill>
                  <a:srgbClr val="333333"/>
                </a:solidFill>
                <a:latin typeface="72" panose="020B0503030000000003" pitchFamily="34" charset="0"/>
              </a:rPr>
              <a:t>API</a:t>
            </a:r>
            <a:r>
              <a:rPr lang="en-US" sz="1600" dirty="0">
                <a:solidFill>
                  <a:srgbClr val="333333"/>
                </a:solidFill>
                <a:latin typeface="72" panose="020B0503030000000003" pitchFamily="34" charset="0"/>
              </a:rPr>
              <a:t>, choose </a:t>
            </a:r>
            <a:r>
              <a:rPr lang="en-US" sz="1600" b="1" dirty="0">
                <a:solidFill>
                  <a:srgbClr val="333333"/>
                </a:solidFill>
                <a:latin typeface="72" panose="020B0503030000000003" pitchFamily="34" charset="0"/>
              </a:rPr>
              <a:t>SAP Build Apps backend projects</a:t>
            </a:r>
            <a:r>
              <a:rPr lang="en-US" sz="1600" dirty="0">
                <a:solidFill>
                  <a:srgbClr val="333333"/>
                </a:solidFill>
                <a:latin typeface="72" panose="020B0503030000000003" pitchFamily="34" charset="0"/>
              </a:rPr>
              <a:t>.</a:t>
            </a:r>
          </a:p>
          <a:p>
            <a:pPr marL="990352" lvl="1" indent="-380905">
              <a:buFont typeface="+mj-lt"/>
              <a:buAutoNum type="arabicPeriod"/>
            </a:pPr>
            <a:endParaRPr lang="en-US" sz="1600" dirty="0">
              <a:solidFill>
                <a:srgbClr val="333333"/>
              </a:solidFill>
              <a:latin typeface="72" panose="020B0503030000000003" pitchFamily="34" charset="0"/>
            </a:endParaRPr>
          </a:p>
          <a:p>
            <a:pPr algn="l">
              <a:buFont typeface="+mj-lt"/>
              <a:buAutoNum type="arabicPeriod"/>
            </a:pPr>
            <a:r>
              <a:rPr lang="en-US" sz="1600" dirty="0">
                <a:solidFill>
                  <a:srgbClr val="333333"/>
                </a:solidFill>
                <a:latin typeface="72" panose="020B0503030000000003" pitchFamily="34" charset="0"/>
              </a:rPr>
              <a:t>Select </a:t>
            </a:r>
            <a:r>
              <a:rPr lang="en-US" sz="1600" b="1" dirty="0">
                <a:solidFill>
                  <a:srgbClr val="333333"/>
                </a:solidFill>
                <a:latin typeface="72" panose="020B0503030000000003" pitchFamily="34" charset="0"/>
              </a:rPr>
              <a:t>Save</a:t>
            </a:r>
            <a:r>
              <a:rPr lang="en-US" sz="1600" dirty="0">
                <a:solidFill>
                  <a:srgbClr val="333333"/>
                </a:solidFill>
                <a:latin typeface="72" panose="020B0503030000000003" pitchFamily="34" charset="0"/>
              </a:rPr>
              <a:t> to confirm.</a:t>
            </a:r>
          </a:p>
        </p:txBody>
      </p:sp>
    </p:spTree>
    <p:extLst>
      <p:ext uri="{BB962C8B-B14F-4D97-AF65-F5344CB8AC3E}">
        <p14:creationId xmlns:p14="http://schemas.microsoft.com/office/powerpoint/2010/main" val="70934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513E1-8056-FD98-72DC-DE5B57918D9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95DF5D9-5B10-B1F7-F788-B3A56A73994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5819B095-EE20-F21D-5880-394D2D133609}"/>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B292DBC9-B2E2-60A0-52E6-7021CF451654}"/>
              </a:ext>
            </a:extLst>
          </p:cNvPr>
          <p:cNvSpPr>
            <a:spLocks noGrp="1"/>
          </p:cNvSpPr>
          <p:nvPr>
            <p:ph type="title"/>
          </p:nvPr>
        </p:nvSpPr>
        <p:spPr>
          <a:xfrm>
            <a:off x="101573" y="178647"/>
            <a:ext cx="10969943" cy="711016"/>
          </a:xfrm>
        </p:spPr>
        <p:txBody>
          <a:bodyPr/>
          <a:lstStyle/>
          <a:p>
            <a:r>
              <a:rPr lang="en-IN" sz="3333" dirty="0"/>
              <a:t>Certification</a:t>
            </a:r>
          </a:p>
        </p:txBody>
      </p:sp>
      <p:sp>
        <p:nvSpPr>
          <p:cNvPr id="2" name="TextBox 1">
            <a:extLst>
              <a:ext uri="{FF2B5EF4-FFF2-40B4-BE49-F238E27FC236}">
                <a16:creationId xmlns:a16="http://schemas.microsoft.com/office/drawing/2014/main" id="{8A783225-F387-854D-6DE4-7CCF2E626694}"/>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hlinkClick r:id="rId2"/>
              </a:rPr>
              <a:t>https://www.oracle.com/in/java/technologies/javase/jdk11-archive-downloads.html</a:t>
            </a:r>
            <a:endParaRPr lang="en-US" sz="1866" dirty="0"/>
          </a:p>
          <a:p>
            <a:pPr>
              <a:spcBef>
                <a:spcPct val="20000"/>
              </a:spcBef>
              <a:buFont typeface="Arial" pitchFamily="34" charset="0"/>
            </a:pPr>
            <a:endParaRPr lang="en-US" sz="1866" dirty="0"/>
          </a:p>
          <a:p>
            <a:pPr>
              <a:spcBef>
                <a:spcPct val="20000"/>
              </a:spcBef>
              <a:buFont typeface="Arial" pitchFamily="34" charset="0"/>
            </a:pPr>
            <a:r>
              <a:rPr lang="en-US" sz="1866" dirty="0" err="1"/>
              <a:t>keytool</a:t>
            </a:r>
            <a:r>
              <a:rPr lang="en-US" sz="1866" dirty="0"/>
              <a:t> -</a:t>
            </a:r>
            <a:r>
              <a:rPr lang="en-US" sz="1866" dirty="0" err="1"/>
              <a:t>genkey</a:t>
            </a:r>
            <a:r>
              <a:rPr lang="en-US" sz="1866" dirty="0"/>
              <a:t> -v -keystore c:\temp\anubuildsc.keystore -alias </a:t>
            </a:r>
            <a:r>
              <a:rPr lang="en-US" sz="1866" dirty="0" err="1"/>
              <a:t>anubuildsc</a:t>
            </a:r>
            <a:r>
              <a:rPr lang="en-US" sz="1866" dirty="0"/>
              <a:t> -</a:t>
            </a:r>
            <a:r>
              <a:rPr lang="en-US" sz="1866" dirty="0" err="1"/>
              <a:t>keyalg</a:t>
            </a:r>
            <a:r>
              <a:rPr lang="en-US" sz="1866" dirty="0"/>
              <a:t> RSA -</a:t>
            </a:r>
            <a:r>
              <a:rPr lang="en-US" sz="1866" dirty="0" err="1"/>
              <a:t>keysize</a:t>
            </a:r>
            <a:r>
              <a:rPr lang="en-US" sz="1866" dirty="0"/>
              <a:t> 2048 -validity 10000</a:t>
            </a:r>
          </a:p>
        </p:txBody>
      </p:sp>
    </p:spTree>
    <p:extLst>
      <p:ext uri="{BB962C8B-B14F-4D97-AF65-F5344CB8AC3E}">
        <p14:creationId xmlns:p14="http://schemas.microsoft.com/office/powerpoint/2010/main" val="242286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E258A-6EA6-C5EA-8DD9-C024F5E200B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44936C6-C160-1EB7-D3C9-CA87EE1C879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6FDC4A2B-E335-784E-20A0-6F96E294D8F1}"/>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EFA7C545-BFE9-86EC-9AB3-17E992AEB782}"/>
              </a:ext>
            </a:extLst>
          </p:cNvPr>
          <p:cNvSpPr>
            <a:spLocks noGrp="1"/>
          </p:cNvSpPr>
          <p:nvPr>
            <p:ph type="title"/>
          </p:nvPr>
        </p:nvSpPr>
        <p:spPr>
          <a:xfrm>
            <a:off x="101573" y="178647"/>
            <a:ext cx="10969943" cy="711016"/>
          </a:xfrm>
        </p:spPr>
        <p:txBody>
          <a:bodyPr/>
          <a:lstStyle/>
          <a:p>
            <a:r>
              <a:rPr lang="en-IN" sz="3333" dirty="0"/>
              <a:t>SAP Build Cloud Functions</a:t>
            </a:r>
          </a:p>
        </p:txBody>
      </p:sp>
      <p:sp>
        <p:nvSpPr>
          <p:cNvPr id="2" name="TextBox 1">
            <a:extLst>
              <a:ext uri="{FF2B5EF4-FFF2-40B4-BE49-F238E27FC236}">
                <a16:creationId xmlns:a16="http://schemas.microsoft.com/office/drawing/2014/main" id="{9C2AA141-331E-85E7-0247-AD61F4793E6E}"/>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t>In SAP Build Apps, Cloud Functions refer to small, serverless pieces of backend logic that run on-demand, without needing to manage servers or infrastructure.</a:t>
            </a:r>
          </a:p>
          <a:p>
            <a:pPr>
              <a:spcBef>
                <a:spcPct val="20000"/>
              </a:spcBef>
              <a:buFont typeface="Arial" pitchFamily="34" charset="0"/>
            </a:pPr>
            <a:endParaRPr lang="en-US" sz="1866" dirty="0"/>
          </a:p>
          <a:p>
            <a:pPr>
              <a:spcBef>
                <a:spcPct val="20000"/>
              </a:spcBef>
              <a:buFont typeface="Arial" pitchFamily="34" charset="0"/>
            </a:pPr>
            <a:r>
              <a:rPr lang="en-US" sz="1866" b="1" dirty="0"/>
              <a:t>What Are Cloud Functions in SAP Build Apps?</a:t>
            </a:r>
          </a:p>
          <a:p>
            <a:pPr>
              <a:spcBef>
                <a:spcPct val="20000"/>
              </a:spcBef>
              <a:buFont typeface="Arial" pitchFamily="34" charset="0"/>
            </a:pPr>
            <a:endParaRPr lang="en-US" sz="1866" dirty="0"/>
          </a:p>
          <a:p>
            <a:pPr>
              <a:spcBef>
                <a:spcPct val="20000"/>
              </a:spcBef>
              <a:buFont typeface="Arial" pitchFamily="34" charset="0"/>
            </a:pPr>
            <a:r>
              <a:rPr lang="en-US" sz="1866" dirty="0"/>
              <a:t>Cloud Functions </a:t>
            </a:r>
            <a:r>
              <a:rPr lang="en-US" sz="1866" dirty="0" err="1"/>
              <a:t>are:Custom</a:t>
            </a:r>
            <a:r>
              <a:rPr lang="en-US" sz="1866" dirty="0"/>
              <a:t> backend logic you can write (usually in JavaScript or Node.js).Deployed to SAP BTP (often via SAP BTP Kyma Runtime). Invoked via HTTP or events from SAP services, like SAP S/4HANA or SAP SuccessFactors. They're similar to AWS Lambda or Google Cloud Functions, but built to integrate with the SAP ecosystem.</a:t>
            </a:r>
          </a:p>
          <a:p>
            <a:pPr>
              <a:spcBef>
                <a:spcPct val="20000"/>
              </a:spcBef>
              <a:buFont typeface="Arial" pitchFamily="34" charset="0"/>
            </a:pPr>
            <a:endParaRPr lang="en-US" sz="1866" dirty="0"/>
          </a:p>
          <a:p>
            <a:pPr>
              <a:spcBef>
                <a:spcPct val="20000"/>
              </a:spcBef>
              <a:buFont typeface="Arial" pitchFamily="34" charset="0"/>
            </a:pPr>
            <a:endParaRPr lang="en-US" sz="1866" dirty="0"/>
          </a:p>
        </p:txBody>
      </p:sp>
    </p:spTree>
    <p:extLst>
      <p:ext uri="{BB962C8B-B14F-4D97-AF65-F5344CB8AC3E}">
        <p14:creationId xmlns:p14="http://schemas.microsoft.com/office/powerpoint/2010/main" val="383903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7468</TotalTime>
  <Words>988</Words>
  <Application>Microsoft Office PowerPoint</Application>
  <PresentationFormat>Custom</PresentationFormat>
  <Paragraphs>147</Paragraphs>
  <Slides>16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72</vt:lpstr>
      <vt:lpstr>Amasis MT Pro Black</vt:lpstr>
      <vt:lpstr>Arial</vt:lpstr>
      <vt:lpstr>Arial Black</vt:lpstr>
      <vt:lpstr>Calibri</vt:lpstr>
      <vt:lpstr>Cooper Black</vt:lpstr>
      <vt:lpstr>Segoe UI</vt:lpstr>
      <vt:lpstr>Segoe UI Light</vt:lpstr>
      <vt:lpstr>Office Theme</vt:lpstr>
      <vt:lpstr>1_Office Theme</vt:lpstr>
      <vt:lpstr>SAP BTP  Build Apps Training</vt:lpstr>
      <vt:lpstr>PowerPoint Presentation</vt:lpstr>
      <vt:lpstr>Agenda – Day 13</vt:lpstr>
      <vt:lpstr>SAP Mobile Service</vt:lpstr>
      <vt:lpstr>Usage in context of mobile service</vt:lpstr>
      <vt:lpstr>Enabling SAP Mobile Service for Build Apps</vt:lpstr>
      <vt:lpstr>Dependency between MS and Build Apps</vt:lpstr>
      <vt:lpstr>Certification</vt:lpstr>
      <vt:lpstr>SAP Build Cloud Functions</vt:lpstr>
      <vt:lpstr>Why Use Cloud Functions in SAP Build Apps?</vt:lpstr>
      <vt:lpstr>Title</vt:lpstr>
      <vt:lpstr>Title</vt:lpstr>
      <vt:lpstr>Title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274</cp:revision>
  <dcterms:created xsi:type="dcterms:W3CDTF">2013-09-12T13:05:01Z</dcterms:created>
  <dcterms:modified xsi:type="dcterms:W3CDTF">2025-05-16T10:56:05Z</dcterms:modified>
</cp:coreProperties>
</file>