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ink/ink1.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24"/>
  </p:notesMasterIdLst>
  <p:sldIdLst>
    <p:sldId id="276" r:id="rId3"/>
    <p:sldId id="4122" r:id="rId4"/>
    <p:sldId id="277" r:id="rId5"/>
    <p:sldId id="506" r:id="rId6"/>
    <p:sldId id="312" r:id="rId7"/>
    <p:sldId id="308" r:id="rId8"/>
    <p:sldId id="508" r:id="rId9"/>
    <p:sldId id="509" r:id="rId10"/>
    <p:sldId id="510" r:id="rId11"/>
    <p:sldId id="535" r:id="rId12"/>
    <p:sldId id="511" r:id="rId13"/>
    <p:sldId id="512" r:id="rId14"/>
    <p:sldId id="507" r:id="rId15"/>
    <p:sldId id="514" r:id="rId16"/>
    <p:sldId id="515" r:id="rId17"/>
    <p:sldId id="516" r:id="rId18"/>
    <p:sldId id="517" r:id="rId19"/>
    <p:sldId id="518" r:id="rId20"/>
    <p:sldId id="282" r:id="rId21"/>
    <p:sldId id="280" r:id="rId22"/>
    <p:sldId id="4711" r:id="rId2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D92"/>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95250" autoAdjust="0"/>
  </p:normalViewPr>
  <p:slideViewPr>
    <p:cSldViewPr>
      <p:cViewPr varScale="1">
        <p:scale>
          <a:sx n="97" d="100"/>
          <a:sy n="97" d="100"/>
        </p:scale>
        <p:origin x="808" y="284"/>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5-04-14T13:30:01.546"/>
    </inkml:context>
    <inkml:brush xml:id="br0">
      <inkml:brushProperty name="width" value="0.05292" units="cm"/>
      <inkml:brushProperty name="height" value="0.05292" units="cm"/>
      <inkml:brushProperty name="color" value="#FF0000"/>
    </inkml:brush>
  </inkml:definitions>
  <inkml:trace contextRef="#ctx0" brushRef="#br0">3231 11307 0,'0'0'16,"-14"0"-16,-24 13 15,24 0 1,14 1-16,0-1 0,-13 0 16,13 14-16,0-2 15,0 2 1,0-1-16,0 1 0,-13 53 16,13-28-16,-27 55 15,27-42 1,-13 2-16,-1-2 0,-26 82 15,28-69-15,-1 2 16,-94 264 15,69-239-15,24-65-16,-12-1 0,26 1 16,-14-13-16,1-1 0,26 1 15,1-27 1,-1 0-16,0 0 15,13 0-15,0 0 16,1-13-16,0 13 0,26-14 16,-14 14-16,1 0 15,-14-13-15,66 13 16,-38 0-16,12 0 16,0-13-16,13 13 15,0 0-15,120 0 0,-79 0 16,12 0-16,0 0 15,26 0-15,1 0 0,26 0 16,675 13 0,-621 0-1,288 1 1,-248-1-16,1454 79 31,-1165-52-15,-303-27-1,-14 1-15,1-1 0,-15 0 16,-12 1-16,-13-1 0,-15-13 16,-11 12-16,-28 1 0,121 1 31,-161-14-31,160 13 16,-238-13-16,-27 0 15,0 0 1,-13-13-1,-13 13-15,13-14 16,-13 14-16,-1 0 0,-38-25 47,52 12-31,0-1-1,0-26-15,0 27 16,14-14-16,-2-13 15,1 2-15,0-2 0,1-14 16,12-78 0,1 53-16,-14 0 0,1-1 0,12-92 15,-26 93 1,52-331 15,-52 146 16,-13 237-47,-12-13 0,11 27 16,1-14-16,0 27 15,-1-12-15,1-1 0,0 13 16,-14-14 0,14 14-16,-1 0 0,1 0 15,-12 0-15,-2 14 16,0-14-16,-39 13 15,27-13-15,-14 12 0,-1-12 16,-24 0-16,-2 13 16,1-13-16,-27 0 0,0 14 15,-26-14-15,-14 0 0,-529 13 32,279-13-17,184 0-15,-13 13 16,1-13-16,-226 0 15,226 0-15,-2 14 0,1-14 16,1 0-16,12 0 16,0 0-16,0 0 0,15 0 15,-1087-54 32,875 16-47,289 38 16,-65-27-1,106 14-15,-1 13 0,15-13 16,-80-1 0,105 1-16,0 13 15,0 0-15,13 0 16,-25-13-16,25 13 16,14 0-16,0 0 0,-1 0 15,1 13-15,0-13 16,-1 13-16,1-13 15,0 0 1,-13 0-16,13 0 0,0 0 16,-14 0-16,-26-13 15,13 13-15,14 0 16,-14-13-16,14 13 16,-14-14-16,1 14 0,12 0 15,-13 0-15,14-13 0,-1 13 16,1 0-16,0 0 15,13 0-15,0 0 0,-1 0 16,1 0-16,26 0 31,14 27-15,-14-27-16,-1 13 16</inkml:trace>
  <inkml:trace contextRef="#ctx0" brushRef="#br0" timeOffset="897.08">4144 12061 0,'0'0'16,"-14"-13"-16,1 13 15,0 40 16,26-15-15,-13 2-16,13-1 0,-13 14 16,0 0-16,0 26 15,0-40-15,-13 1 16,13 0-16,-13-14 0,-14 14 16,2-41-1,25-39 1,0-79-1,12 25 1,1 55-16,14-1 16,-14 13-16,94-52 15,-2 79 17,14 91-17,-119-51 1,-14 0-16,1-1 15,-12 1-15,-2 0 16,-13-2-16,-13 15 0,1 0 16,25-40-1,0 13 1,67-26 0,12-14-1,55 27 1,-15 54-1,-79-41 1,-13 14-16,0-15 16,-13 14-16,-40 14 15,27-26-15,0-1 16,-14-13-16,13 0 16,-13 0-16,15-13 0,-2-1 15,14 1-15,-14-40 16</inkml:trace>
  <inkml:trace contextRef="#ctx0" brushRef="#br0" timeOffset="1295.83">4568 12034 0,'0'-13'16,"0"26"-1,38-66 1,2 40 0,27 13-1,-42-14-15,2 14 16,26 0-16,-40 0 16,-66 14 30,-12-14-46,38 13 16,14-13-16,0 0 16,-1 0-1,28 27 1,-1-1-16,-13-12 16,13 51-16,1-25 15,-14 27 1,0-27-16,0-15 0,0 2 15,0 13-15</inkml:trace>
  <inkml:trace contextRef="#ctx0" brushRef="#br0" timeOffset="1814.16">4977 12061 0,'13'0'15,"-26"0"1,13 13 0,0 1-16,-14 11 15,14 15-15,0-13 16,0 39 0,14-40-16,-14 0 0,13 1 15,-13 0-15,27-1 16,-27 1-1,0-94 17,0 1-17,0-66 1,0 53 0,0 52-16,13-26 15,14 13 1,-14 28-16,-1 12 0,1 0 15,107 79 17,-106-53-17,-14-12-15,0-1 0,-14 0 16,-131 13 15,118-26-15,-26 0-1,26-12-15</inkml:trace>
  <inkml:trace contextRef="#ctx0" brushRef="#br0" timeOffset="2706.36">7793 12021 0,'0'-13'0,"0"26"0,0-53 32,0 53-17,0 14 1,0 13-1,14-13-15,-14-2 0,0 2 16,0 13-16,0 0 16,-14 0-16,14-2 0,-12 2 15,-1-13-15,13 13 0,-13-1 16,-1-13-16,14 1 16,-13 0-16,13-1 0,-13 28 31,26-42-16,0-12-15,1 0 0,24 0 16,-11 0-16,26 0 16,93 0-16,-53 0 15,12 0-15,27 0 0,14 0 16,25 0-16,1 13 16,27 0-16,779 27 31,-355-27 0,-598-13-15,-11 0-16,-28 0 0,2-13 15</inkml:trace>
  <inkml:trace contextRef="#ctx0" brushRef="#br0" timeOffset="3501.81">7755 11981 0,'-27'0'16,"0"-13"-16,54 13 15,-14 0 1,27 0-16,12 0 0,15 0 16,25 13-16,15-13 0,38 13 15,14 1 1,12-14-16,41 13 0,-1 0 0,14 1 16,-13-14-16,423 26 15,-450-26 1,132 0-1,-185 0-15,-12 0 0,-14 0 16,-28 0-16,-11 0 0,-27-13 16,-14 13-16,1 0 0,-40 0 15,-14 0 1,1 0-16,-1 0 0,0 13 16,-13-13-16,28 0 15,-14 14-15,-14-2 16,40 14-1,0-12-15,13-1 16,0 14-16,-13-1 0,14 1 16,-14 0-16,13-2 15,-13 15-15,13 0 16,-13 65 0,0-65-16,0 14 15,0-14-15,-13-28 0,13 14 16,-13 14-1,13-13-15,-14-14 0,14 0 16,0 1-16,0-1 16,-26-1-1,-1-12 1,-13-12 0,1 12-16,-1-13 0,0 13 15</inkml:trace>
  <inkml:trace contextRef="#ctx0" brushRef="#br0" timeOffset="4349.41">8456 12392 0,'0'-14'15,"0"28"-15,0-41 0,-13 27 16,13-13-16,-14-1 15,-52-26 17,52 40-32,-12 0 15,-13 27-15,-1 13 16,27-27 0,-1 1-16,14 12 15,27-12 16,92-68 1,-66-39-1,-40 68-31,-13-2 16,14-13-16,-14 13 0,13 14 15,-13 0-15,0-1 16,0 28-1,-27 144 17,27-91-17,0-27-15,0-1 0,14-13 16</inkml:trace>
  <inkml:trace contextRef="#ctx0" brushRef="#br0" timeOffset="4730.3">8574 12378 0,'0'0'15,"27"-13"32,38-14-16,-51 27-31,-1-13 0,40 0 16,-39-1 0,-14 1-1,0-12-15,-14 11 16,14-12-16,-26 26 0,12-14 16,1 14-16,-14 0 15,1 0-15,14 14 0,-15-1 16,-26 52-1,53-38 1,-13 26-16,13-26 16,13-14-16,0 26 15,14-39-15,-1 0 0,-12 0 16</inkml:trace>
  <inkml:trace contextRef="#ctx0" brushRef="#br0" timeOffset="5047.76">8905 12272 0,'13'-12'16,"1"12"-16,-41 12 0,54-38 0,-14 13 16,-26 0-1,-1 13 1,-26 13 0,27 0-1,0 1 1,13-2-16,0 1 0,0 0 15,13 1-15,0 12 16,1-12-16,-1-1 16,0-13-16,1 13 0,-1 1 15,0-1-15,13 26 32,-40-39-17,-24 13 1,24 0-16,-12-13 0,-1 0 15,14 0-15</inkml:trace>
  <inkml:trace contextRef="#ctx0" brushRef="#br0" timeOffset="5277.64">8984 12166 0,'13'-13'15,"-26"26"-15,53-39 16,-27 26-16,14 26 15,-27 1 1,13 0-16,0 38 31,-13 28-31,0-53 16,0-14-16,0 0 16,14 14-1,-14-26-15,13-1 0,0-13 16</inkml:trace>
  <inkml:trace contextRef="#ctx0" brushRef="#br0" timeOffset="5409.2">9117 12405 0,'-13'0'16,"26"0"-16,-40-13 0,27-1 16,14 14-16,12 0 15,0 0-15,14 0 0,53-13 16,-41 0-1,-12 13-15</inkml:trace>
  <inkml:trace contextRef="#ctx0" brushRef="#br0" timeOffset="6921.25">10730 12457 0,'27'0'32,"-1"0"-1,-12 13-15,91-13-1,-52 0-15,291 0 31,-53 0-31,-133 0 16,240 0-16,51 0 16,-211 0-1,278 14-15,12-14 16,-263 13 0,515 14-1,-528-27-15,-15 13 0,-11 0 16,-14 1-16,0-14 0,-27 13 15,-13-13-15,-14 13 16,-12 1-16,-14-14 0,-14 0 16,-24 12-16,-2-12 0,26 0 15,-11 0 17,-94 0-32,1 0 15,-1 0 1,-13 0 78,0-12-48</inkml:trace>
  <inkml:trace contextRef="#ctx0" brushRef="#br0" timeOffset="7493.58">17238 12405 0,'0'-27'32,"0"54"-32,13-54 15,26 27 1,27 40 0,-12-14-1,-29-13-15,42 40 16,-41-13-1,-26-26-15,-13 26 16,0-28-16,-1 14 16,-12 1-16,-1-14 15,2 14-15,-15-14 0,-14 14 16,41-14-16,-14-13 16</inkml:trace>
  <inkml:trace contextRef="#ctx0" brushRef="#br0" timeOffset="9650.6">18639 12048 0,'13'0'0,"14"-27"16,-67 54-16,106-67 15,-66 26 1,0 1-16,-13 0 0,0 13 16,-1 0-16,-12 0 15,0 0-15,-239 132 47,198-92-47,15 13 0,-54 66 16,54-53-16,25-12 15,-13 11-15,27-12 0,-1 1 16,14-16-16,0 2 16,14 0-16,12-13 0,1-2 15,78 15 1,-65-27-16,0-13 15,-13 0-15,-2 0 16,2 0-16,-14 0 0,-53 40 31,15-13-15,12 0-16,-14-2 0,0 15 16,1 53-1,26-41-15,13 42 16,14-54-16,39 38 15,-27-38-15,14-13 16,14-14-16,-2 1 0,2-14 0,12 0 16,146-27-1,-145 0 1,117-66 0,-90 28-16,-67 51 15,65 1 16,-92 26-15,1 14-16,-1 0 0,14-2 16,11 2-16,-11-1 15,172 54 1,-119-53-16,12-15 0,13 1 16,133 14-16,-106-27 15,0 0-15,2-13 16,11-1-16,-13-11 0,0-2 15,0 1-15,1-14 16,-14 0-16,-14-12 0,-12-2 16,53-64-16,-93 51 15,-80-317 17,-13 332-17,-13 12-15,1 14 0,-1-1 16,-1 0-16,14 14 15,-12 13-15,12 0 0,0 0 0,1 13 32,27 1-32,24-1 0,94 0 31,-66-26-15,-1 13-16,1-27 0,13 1 15,-13 0-15,-1-14 16,1 0-16,-14 0 0,14-12 0,-26-1 15,11-52 1,-25 51-16,-145-211 31,-212 120 1,278 118-32,-14 27 15,-66-25 1,27 25-16,79 0 15,1-14-15,25 14 0,0 0 16,1 0-16,26-26 31,13-14-15,0 13-16,-13 14 16,0-14-16,0 2 0,0-15 15,-40-13 1,2 26-16,-2 0 15,0 2-15,-79-15 0,52 13 16,-11 14-16,-2 13 16,1-13-16,-345 106 31,319-1 0,78-52-31,14 0 16,13-2-16,13-24 15,1-14 1,12-92 15,-26 65-15,-53-53 0,13 68-16,13-1 0,-25 0 15,12 13-15,-26 0 16,14 13-16,-15 0 0,0 13 15,-290 212 17,305-198-17,12 0-15,0-1 16,14 1-16,0 0 0,0 0 0,12-15 16,14 2-16,0-14 15,14 14-15,38-1 16</inkml:trace>
  <inkml:trace contextRef="#ctx0" brushRef="#br0" timeOffset="11227.68">19353 12126 0,'13'-13'16,"-26"26"-16,26-39 0,-13 14 0,0-15 15,-13 14 1,0-1-16,-14 14 0,2-13 16,-2 13-16,-26 13 15,26 1-15,0-14 16,-38 92 15,65-39-31,13-26 16,106 118 15,-92-118-31,-1-1 16,-12 0-16,-2 0 0,-12 14 15,-39-13 1,-14-14-1,13 1-15,0-14 0,-12 0 16,-2 0-16,-38 0 16,66-14-16,-14 14 15,13-13-15,14 13 0</inkml:trace>
  <inkml:trace contextRef="#ctx0" brushRef="#br0" timeOffset="11642.68">19446 12298 0,'26'-13'0,"-13"0"15,-52 39-15,91-64 0,-38 24 16,-14 1-16,0 13 31,0 27-31,0-15 0,-14 14 16,14 1-16,0 13 15,0-13-15,0-1 16,0 0-16,14 0 16,-14-12-16,13-1 15,0-13-15,1 0 16,26-13 0,-27-1-16,0-12 0,1 14 15,-2-15-15,-12 0 16,13-13-16,0 0 15,-13 14-15,0 14 16,-13 24 0,-52 226 15,51-198-15,14-13-16,-13 0 15,13-2-15,0 2 0,0-14 16</inkml:trace>
  <inkml:trace contextRef="#ctx0" brushRef="#br0" timeOffset="12017.17">20028 12352 0,'26'-27'16,"-52"54"-16,66-81 0,-27 28 15,-26-13 1,-1 26-16,1 13 16,0-14-16,-41 14 15,29 0-15,-2 14 16,-13 26-16,27-28 16,13 14-16,0-12 15,13 12-15,1 1 16,-1 0-16,79 38 15,-65-52-15,-1 1 16,1-1-16,-1 0 0,-12 1 16,-14-1-16,0 0 15,-14-13-15,-12 14 0,-1-14 16,-13 13-16,14-13 16,-13 0-16,-1 0 0,13-13 15,1-1-15,-1 1 0</inkml:trace>
  <inkml:trace contextRef="#ctx0" brushRef="#br0" timeOffset="12234.56">20266 12100 0,'27'-12'31,"-54"24"-31,40 28 31,-26 13-15,0 66 0,-1-39-1,14-40-15,0-15 16,0 2-16,0-1 0</inkml:trace>
  <inkml:trace contextRef="#ctx0" brushRef="#br0" timeOffset="12608.34">20186 12418 0,'0'-40'0,"0"80"0,0-93 15,0 40 1,120-14 0,-55 27-1,-11 0-15,-14-13 16,-2 13-16,42 0 15,-26-14-15,-29 1 32,-25 0-32,-39-26 15,-1 12 1,27 27-16,-14 0 16,14 0-16,-14 0 0,14 0 0,1 14 15,-1 12-15,-1-12 16,1 11-16,13 2 0,-13-1 15,13 1-15,0 26 16,13-27-16,0 27 16,14-26-1,-2-27-15,-11 0 16,12 0-16,1-14 0</inkml:trace>
  <inkml:trace contextRef="#ctx0" brushRef="#br0" timeOffset="13120.19">20689 12338 0,'0'0'16,"-14"-53"-16,1 28 16,26 25 15,1 25-15,-14 2-16,0-1 15,0-12-15,0 12 16,0 40-1,0-40 1,0-39 15,66-79 1,-52 65-32,38-13 31,-39 40-16,-13 14-15,0-1 0,0 14 16,-13-14-16,13 14 16,-12-14-16,12 14 0,0-15 15,0 1-15,0 0 16,0 1 0,12-28-1,1 1-15,-13 0 0,13 1 16,27-42-1,-26 28-15,-1 12 16,27-26-16,-27 40 16,1 0-16,-14 14 0,12-1 15,-12 14-15,0 39 16,-12-40-16,-2 0 16,14 1-16</inkml:trace>
  <inkml:trace contextRef="#ctx0" brushRef="#br0" timeOffset="13929.55">15319 8463 0,'0'14'15,"0"-28"-15,-13 28 0,0 26 16,13-27-16,-14 92 31,14-65-31,-13 26 16,13-13-1,-13 39-15,13-52 16,-14 13-16</inkml:trace>
  <inkml:trace contextRef="#ctx0" brushRef="#br0" timeOffset="14106.24">15107 9720 0,'0'0'0,"0"26"0,0 40 15,0-39-15,0-14 0,14 14 16,-1 25 0,0-39-1,-13 1-15,14 39 16,-14-40-16</inkml:trace>
  <inkml:trace contextRef="#ctx0" brushRef="#br0" timeOffset="14497.15">15107 10460 0,'-26'132'15,"26"-79"1,26-238-16,-52 424 16,26-226-16,13 0 15,-13 1-15,13 11 0,1-12 16,-14 14-16,0-14 15,13 54-15,-13-28 16,0 1-16,-13 0 16,-1 0-16,1 12 0,0-12 15,-1 0-15,14 0 0,-12-2 16,-14 82 0,12-41-1,14 1-15,0-40 16,14-2-16,-14-11 15,13 40 1,-13-27-16,13 12 16,-13-26-16,0-12 0,12 12 15,-12 1-15,14 13 16,-14-15-16,0 2 0,0 13 16</inkml:trace>
  <inkml:trace contextRef="#ctx0" brushRef="#br0" timeOffset="14816.16">14884 12841 0,'0'0'16,"-27"93"-16,0-54 0,14-13 15,0-12-15,13-1 0,-14 0 16,14 1-16,-13-1 16,13 0-16,0 1 15,-27 24 17,27-24-17,0 12 1,0-12-16,0-1 15,0 0-15,0 1 0,0-1 16,0 14-16,14-2 0,-14-12 16</inkml:trace>
  <inkml:trace contextRef="#ctx0" brushRef="#br0" timeOffset="15224.59">14712 13886 0,'-14'27'15,"28"-54"-15,-68 132 16,41-78-16,13-1 16,-13 1-16,13 13 0,-14-15 15,14 15-15,0 0 0,-13 92 31,13-65-15,0-40-16,0-2 16,0 2-16,-13 13 15,13 13-15,0-26 16,-14 11 0,14-11-16,0 0 0,0-14 15,0 0-15,0 14 16,0 0 31,-13-14-32,13-1-15,-12 1 16,-1-13-16</inkml:trace>
  <inkml:trace contextRef="#ctx0" brushRef="#br0" timeOffset="18837.09">14936 12206 0,'0'-13'0,"39"26"46,-39 14-30,0 0-16,14-15 0,-14 14 16,0 14-16,0-13 15,0 0-15</inkml:trace>
  <inkml:trace contextRef="#ctx0" brushRef="#br0" timeOffset="22166.25">6788 13767 0,'0'0'15,"14"0"1,-14 0-16,0-13 16,0 0-1,-14 13-15,-51 0 31,12 26-15,-14 13-16,42-12 16,-42 53-1,54-54 1,-1 39-16,28-38 0,-1-14 16,40 14-1,53-14 1,-66-13-16,-14-13 15,13-14-15</inkml:trace>
  <inkml:trace contextRef="#ctx0" brushRef="#br0" timeOffset="22529.22">6868 13859 0,'0'-13'16,"14"0"0,-1 13-16,0 0 15,39 40 1,-38-27-16,-14 14 16,26 24-16,-26-24 15,0 13 1,-26 0-1,12-27-15,1-26 16,13 0 0,0-1-16,40-104 31,0 65-15,-27 39-16,1 1 15,12-14-15,-12 27 0</inkml:trace>
  <inkml:trace contextRef="#ctx0" brushRef="#br0" timeOffset="22912.41">7132 13899 0,'-13'14'15,"0"-14"-15,13 13 16,26-40-16,-52 67 15,39-40 1,0 13-16,14-13 16,-14 0-16,1 12 0,12-12 15,-12 0-15,26-12 32,-28-1-32,1-13 15,-13 12-15,0 1 16,0 0-16,-13-14 15,-26 0 1,-28 14 0,27 26-16,14 14 15,14-14-15,-2 41 32,14-15-32,0-13 15,14-13-15,24 0 16,-24 1-16,12-14 15</inkml:trace>
  <inkml:trace contextRef="#ctx0" brushRef="#br0" timeOffset="23368.03">7476 13913 0,'27'-40'31,"-27"26"-31,0 1 32,0 0-32,-14 13 15,1 0-15,-14 0 0,15 13 16,-1-13-16,-14 13 16,14 1-16,-14-1 0,14 0 15,0 1-15,13-1 16,-14 0-16,14 0 0,14 26 15,-1-39 1,0 13-16,14-13 16,0 0-16,11 0 15,-11 0-15,-14-13 16,14-14-16,-14 15 0,1-14 16,-1-1-16,0 1 15,1-146 16,-28 172-15,1 0-16,0 40 16,13-14-16,-14 26 15,14-12-15,0-13 16,-13 0-16,13-1 0,0-1 16,13-11-16</inkml:trace>
  <inkml:trace contextRef="#ctx0" brushRef="#br0" timeOffset="24043.28">7847 13899 0,'0'0'0,"0"14"63,13-1-48,0 13 1,27-14 0,-13-12-1,-2 0-15,2 0 0,0-12 16,13-14-16,13 13 0,-14-27 15,14 13-15,-13-13 16,12-12-16,1-15 0,1 14 16,-14-12-16,52-81 15,-66 66-15,14 2 0,-13 11 16,11-78 0,-24 13-16,-14 92 15,0-14-15,0 28 16,0-26-16,-14 38 15,1 1-15,13 0 16,-13 13-16,13-14 0,-12 14 31,-2 0 32</inkml:trace>
  <inkml:trace contextRef="#ctx0" brushRef="#br0" timeOffset="24804.4">8376 12774 0,'13'0'47,"1"-25"-16,-1 25-31,-13-14 0,13 1 16,26-40 0,-12 13-1,-14 15 1,0-15-1,1 40 1,12 0 15,-26 0-15,13 0-16,1 0 0,-1 0 16,0 13-1,1-13-15,11 27 16,2-27-16,-14 12 0,0 1 15,67 27 17,-68-40-17,2 13-15,-1-13 0,0 0 32,-26-13 30</inkml:trace>
  <inkml:trace contextRef="#ctx0" brushRef="#br0" timeOffset="28530.01">4262 8754 0,'-13'0'16,"13"13"-16,0 1 15,0 26 1,0 25 0,-13-25-16,13 13 0,-12 0 15,-2-1-15,-12 82 16,12-69-16,1 2 15,0-2-15,-41 187 32,41-147-32,0-78 15,13 13-15,-12-27 16,12 14-16,0-14 16,0-1-16,0-24 31</inkml:trace>
  <inkml:trace contextRef="#ctx0" brushRef="#br0" timeOffset="28872.16">4025 9852 0,'132'0'32,"-65"0"-17,130 0-15,-77 0 16,39 0-16,12 0 0,28 0 16,436 0-1,-411 0-15,213 14 16,-225-14-1,145 13-15,-212-13 16,1 0-16,-41 0 0,-25 0 16,-15 0-16,-25 0 15,-13 0-15,-27 13 16,-54-13 0,14 0-16,2 0 0</inkml:trace>
  <inkml:trace contextRef="#ctx0" brushRef="#br0" timeOffset="30000.97">4528 8834 0,'13'0'31,"0"0"-31,13 0 16,0 0-16,28 0 0,12 0 16,13 0-16,39 0 15,16 0-15,24 0 0,212 0 16,-158 0-16,0 13 16,1083 14 30,-1110-27-46,133 0 16,-185 0-16,-28 12 0,-13-12 16,-25 0-16,-14 0 0,-14 0 15,-26 0-15,-51-12 16,24 12 0,-26-14-1,27 14-15,0 0 16,-1 0-16,14 14 47,0-2-32,0 1-15,0 0 16,0 14-16,-13 40 16,0-27-16,13-2 0,-14 2 15,14 0-15,-13 14 16,13-16-16,-25 82 15,25-41 1,-14-39-16,14-13 16,-13-1-16,13 0 0,0 0 15,0 1-15,-13 0 16,13-1-16,0-12 16,0-1 15,-14-13 0,-12 0-15,-66 25-1,52-11-15,-14-1 16,2 0-16,-14 1 0,12-1 16,2 0-16,-1 1 15</inkml:trace>
  <inkml:trace contextRef="#ctx0" brushRef="#br0" timeOffset="30616.85">8932 9032 0,'0'0'16,"0"-13"-16,0 26 31,0 1-15,0-2-16,0 14 0,-27 133 31,14-52-15,-1-55-16,14 14 15,-13 106 1,0-118-16,13-2 0,0 1 16,0-13-16,0-13 15,-27 51 1,14-64-16</inkml:trace>
  <inkml:trace contextRef="#ctx0" brushRef="#br0" timeOffset="30962.85">8760 9971 0,'13'0'47,"146"0"-16,-1 0-15,-39 13-16,318 14 16,-81 0-1,-157-14-15,-1 0 16,-12 13-16,-1-13 0,0 0 16,-13 0-16,-13 1 15,-1-1-15,-26-13 0,-13 13 16,-26 1-16,-14-14 0,-39 0 15,0 0-15,-27 0 16,-39 0 0,-41-27-16,28 27 15,-14-13-15</inkml:trace>
  <inkml:trace contextRef="#ctx0" brushRef="#br0" timeOffset="32017.57">8984 8992 0,'40'-13'16,"-27"13"-1,14 0-15,39-13 16,0 13-16,0 0 0,26 0 16,28 0-1,-1 13-15,26-13 0,27 13 16,185 1-16,-145-14 16,-14 13-16,648 39 31,-647-39-31,171 14 15,-198-14-15,-27 1 16,-13-14-16,-25 13 0,-28 0 16,-13-13-16,-26 0 15,-1 14-15,-26-14 32,-26 0-32,1 0 46,12 13 1,0 26-31,-13-26-16,-1 54 16,14-27-16,0 38 15,-13 29 1,13-55-16,0 1 15,0 1-15,0-2 0,0 1 16,0 0-16,13 26 16,-13-39-16,0 0 15,0-13-15,14-1 16,-14-14-16,0 15 0,0-14 16,0 0-1,-67 1 48,0-14-48,29 0 1,-82 0-16,41 13 16,-133-13-16,-38-27 15,90 27 1</inkml:trace>
  <inkml:trace contextRef="#ctx0" brushRef="#br0" timeOffset="34160.68">5863 10064 0,'0'12'15,"0"-24"-15,0 38 0,0 0 16,0 54 0,0-40-16,0 52 15,0-65 1,0 38-16,14-38 16,-1-1-16,0 28 15,13-28-15,-13 0 16,14 0-16,79 54 31,79-26-15,-119-54-1,0 12-15,80-12 16,26 13-16,-94-13 16,16 0-16,-2 0 15,1 0-15,-14 13 0,1-13 16,-2 14-16,67-1 15,-78-13-15,0 13 16,-15 1-16,14-1 0,-12 0 16,-2 1-16,1-1 15,0 0-15,39 13 16,-52-13-16,-13 0 16,13 1-16,-15-1 0,55 14 31,-66-1-16,-1-26-15,0 14 0,1-1 16,-1 0-16,-13-1 16,12 2-16,-12-1 15,0 80 1,0-66 0,0-2-16,0 82 15,0-29 1,0 2-1,0-40-15,0 26 16,0-26-16,0 0 16,0 0-16,0-2 0,0-11 15,0 13-15,0-13 16,0 65 0,0-79-1,0 0-15,0 1 0,13-14 16,-13-14-1</inkml:trace>
  <inkml:trace contextRef="#ctx0" brushRef="#br0" timeOffset="34521.91">8151 11769 0,'0'13'15,"-14"-13"-15,28-13 16,-28 40-16,28-14 0,-1-13 16,14 27-1,-1-1-15,1 1 16,-14-27-16,1 27 16,11-14-1,2-1-15,-14-12 16,40 0-1,-13-12-15,-13-1 16,-2-14-16,2 27 16,-14-13-16,-13-1 15,14 1-15,-1 0 16,-26 26 31</inkml:trace>
  <inkml:trace contextRef="#ctx0" brushRef="#br0" timeOffset="35702.96">10029 9971 0,'0'53'15,"0"-106"-15,-14 158 16,14-65-16,-13 0 16,13 0-16,0-13 0,0 38 15,0-25-15,0-13 0,0-1 16,0 0-16,-13-13 16,13 14-16,-12-14 15,-42 67 16,41-67-31,-27 13 16,27-13-16,-14 0 0,2 1 16,-2-1-16,1 0 15,-14 1-15,-66 39 16,26-26 0,2-2-1,24-25-15,14 13 16,-12 1-16,-1-14 0,0 13 15,-39-13 1,52 0-16,-172 0 31,185-13-15,0 13 0,15 0-16,-1 0 31,13 13-16,0 0-15,-13 1 16,13-1-16,0 0 16,-14 27-16,1-14 15,13 0-15,-13 14 16,13 0-16,-14 0 0,1-1 16,0 54-16,-1-1 15,14-52-15,0 13 16,0-14-16,-13 14 15,13 27 1,0-53-16,0 52 16,-13-53-16,13 1 0,0 0 15,0-2-15,0-12 0,0 1 16,0-1-16,0 0 16,0 1-16,0-1 15,0-26 16,0-14-15,0 0 0,0 14-16</inkml:trace>
  <inkml:trace contextRef="#ctx0" brushRef="#br0" timeOffset="36084.47">8521 11757 0,'0'0'15,"0"12"1,40 15 15,0 13-15,-1-27-1,-13 0-15,-12 1 16,-1-14-16,0 0 16,1 0-16,-1 0 0,-13-14 15,13 1-15,1 0 0,-1-1 16,12-26-16,-11 27 16,-1-12-1,-13 11-15,-13 41 47,-13-2-47,13 2 16,-27 13-16,13-13 15,14-14-15</inkml:trace>
  <inkml:trace contextRef="#ctx0" brushRef="#br0" timeOffset="39766.78">4713 9230 0,'0'-12'16,"0"-2"15,0 28-15,0 38 0,0-39-16,-40 106 31,27-79-31,-1-14 0,14-12 15,-13-1-15,-14 0 16,14-13 0,13-13-16,0 0 15,0-14-15,27-65 16,-14 52 0,0 0-16,14-13 0,-14 14 15,14-1-15,-2 0 0,-12 13 16,54-11 15,-40 50-31,-14 14 0,-13 1 16,27 40-16,11 105 31,-38-120-31,0-12 0,0-14 16,0 14-16,0-13 15,-25 12 1</inkml:trace>
  <inkml:trace contextRef="#ctx0" brushRef="#br0" timeOffset="39938.25">4673 9402 0,'27'53'16,"-67"-132"-16,40 53 0,-14 12 0,14 1 16,27 92-16,-54-171 15,41 92-15,26 0 16,-14 0-16,-1 0 0,15 0 15,67 0 1</inkml:trace>
  <inkml:trace contextRef="#ctx0" brushRef="#br0" timeOffset="40340.03">5057 9296 0,'-14'67'62,"14"-15"-46,0-12-1,0-13-15,0 13 16,0-2-16,0 29 0,0-40 16,-13-14-16,13 14 15,0-14 16,0-13-31,-13-40 0,13 13 16,0-13-16,0 0 0,0 2 16,13-16-16,0 14 15,1 0-15,11-25 16,-12 25-16,14 27 16,0-1-16,-14 1 0,54 26 31,-54 1-31,-1-1 0,1 14 15,-38 51 1,-2-64 0,1-1-16,-14 0 15,0 1-15</inkml:trace>
  <inkml:trace contextRef="#ctx0" brushRef="#br0" timeOffset="40815.5">5401 9350 0,'12'0'0,"-24"0"15,24-14 1,-12 28 0,0-1-1,0 0-15,0-1 16,0 15-16,-12 0 0,12 26 15,-14-26-15,14 25 16,0-26 0,-13 28-1,13-54-15,0-14 32,0 1-32,0-54 15,0 42-15,13-15 16,-13 0-16,26-52 15,0 25-15,-12 41 16,26-14 0,-27 28-16,0 12 0,1 0 15,12 25 1,-12-12-16,-2 14 16,-12-14-16,13 14 0,-13 0 15,-25 25 1,-15-26-1,-27-12 1,40-14-16,14 0 0</inkml:trace>
  <inkml:trace contextRef="#ctx0" brushRef="#br0" timeOffset="41240.14">5890 9283 0,'13'-13'0,"1"-1"15,-41 41-15,92-80 16,-51 53-16,-14-12 0,-14-2 16,-12 14 15,-26 26-16,25-13-15,0 0 0,-13 1 16,27 12 0,13-12-16,0-1 15,27 14 1,-14-14-16,14 12 16,26-11-1,-26-1-15,-15 0 0,14 1 16,-12-14-16,-14 26 0,-106 28 47,-92-94-16,158 26-15</inkml:trace>
  <inkml:trace contextRef="#ctx0" brushRef="#br0" timeOffset="43274.34">9620 9428 0,'13'-13'16,"-13"80"46,0-14-46,-13-1 0,13-25-16,-14-1 0,14 1 15,0-14-15,0 1 16,-13-54 15,13 13-15,-13 0-16,13-13 0,0 15 15,0-15-15,13-27 16,14-25 0,-1 79-16,0-14 15,0 14-15,1 0 16,65 13 0,-52 0-16,-14 13 15,1 14-15,-14-14 16,-13 14-16,0-14 15,0 12-15,-13-11 0,-14-1 16,14 14-16,-13-14 0,-1 0 16,-12 14-1,26-27-15,-14 13 16,27 1-16,14-14 16,-1 0-1,27 13-15,-15-13 16,28 13-1,-26-1-15,-14 2 0,14-1 16,-14 0-16,-13 1 0,0-1 16,-13 14-1,-14-14-15,1 0 0,-1 1 16,-13-1-16,2-13 16,-174-27 15,198 1-31</inkml:trace>
  <inkml:trace contextRef="#ctx0" brushRef="#br0" timeOffset="43788.37">10055 9428 0,'14'-13'0,"-28"26"31,28-13 1,-14 14-32,13-1 15,-13 0-15,0 14 16,13 0-16,-13 11 0,0-11 16,0 13-16,0 13 15,0-26-15,0 25 31,-13-52-31,-14-65 32,14-107-1,13 145-31,0-13 16,13 0-16,1 13 0,-1 2 15,54-28 1,-42 53-16,2 0 15,-1 0-15,-12 13 16,12-13-16,-12 27 0,-1-14 16,0 0-16,-13 13 15,0-13-15,0 14 0,-26 13 16,12-27-16,-26 14 16,14-14-1,12-13-15,-12 0 0,14 0 0,-2 0 16,1 0-16,0-13 15,13-1-15</inkml:trace>
  <inkml:trace contextRef="#ctx0" brushRef="#br0" timeOffset="44300.17">10466 9388 0,'0'0'16,"-13"0"-16,13 14 47,0 39-31,0-40-1,0 14-15,0 0 0,0 25 16,0-26-16,-14 1 15,1 40 17,13-67-17,0-14-15,0 1 16,0-27 0,0-27-16,0 29 15,13-2-15,-13 0 16,14 13-16,-1-12 0,0 13 15,-1-1-15,15 0 0,-14 14 16,41 13 0,-41 13-16,0 14 15,1-14-15,38 173 32,-39-160-17,-13 0-15,0 0 16,0 1-16,13-14 0,-13 1 15,0 12 1</inkml:trace>
  <inkml:trace contextRef="#ctx0" brushRef="#br0" timeOffset="44512.37">10453 9522 0,'0'0'0,"-14"-14"0,14 14 31,14 0-31,-1 0 0,12 0 16,42-13-1,13 13-15,-55 0 16,15 0-16,-13-13 16,-14 13-16,27 0 15</inkml:trace>
  <inkml:trace contextRef="#ctx0" brushRef="#br0" timeOffset="52065.36">5585 8186 0,'0'0'0,"-12"0"16,-2 13 0,1-1-16,13 28 15,-13 0 1,13 0-16,0 0 0,-14-1 15,14 106 1,-13-105-16,13 27 16</inkml:trace>
  <inkml:trace contextRef="#ctx0" brushRef="#br0" timeOffset="52466.96">5387 8622 0,'-13'0'0,"26"27"62,13 13-31,-26-27-31,13-1 0,14 15 16,-27-14-16,13 0 16,0 1-16,1-14 0,-1 0 15,40-67 17,-27 42-17,0-29 1,-12 54-16,-14-13 15,13 13-15</inkml:trace>
  <inkml:trace contextRef="#ctx0" brushRef="#br0" timeOffset="53218.46">9698 8345 0,'0'-14'0,"0"1"16,0 40-1,0-67-15,0 66 47,-13 198-16,13-184-15,-13 40-16,13-53 0,0-2 16,-14 2-16,14 13 15,0-27-15</inkml:trace>
  <inkml:trace contextRef="#ctx0" brushRef="#br0" timeOffset="53441.28">9566 8754 0,'-13'0'16,"26"0"-16,-39-13 0,66 66 62,-14-40-46,-12 1-1,-1-1-15,52 13 16,-38-26 0</inkml:trace>
  <inkml:trace contextRef="#ctx0" brushRef="#br0" timeOffset="53598.21">9830 8794 0,'0'0'0,"14"-13"0,-1 13 15,-13-14 1,-13 41 15,-1-14-15,1-13-16,1 27 0,-55 13 15,41-28 1</inkml:trace>
  <inkml:trace contextRef="#ctx0" brushRef="#br0" timeOffset="56290.2">6247 14283 0,'0'0'15,"-13"13"-15,39-13 31,0 0-15,0-13-16,14 13 16,159-13-1,-107 13-15,120-14 16,-107 14-16,-11-13 16,-2 13-16,-12 0 0,-2-13 15,-25 13-15,39-14 16,-92 1-1</inkml:trace>
  <inkml:trace contextRef="#ctx0" brushRef="#br0" timeOffset="56652.3">6656 14442 0,'-40'13'16,"27"-1"-16,66-37 15,-106 63 1,66-38-16,27 0 16,0 0-16,0 0 15,-1-13-15,28 13 16,-1-12-16,0 12 0,27-13 15,171-1 1,-184 14-16,65 0 16,-53 0-1,-52 0-15,-13 0 16,-41 0 15,1 0-15</inkml:trace>
  <inkml:trace contextRef="#ctx0" brushRef="#br0" timeOffset="58032.44">9950 12206 0,'0'0'15,"0"-13"-15,0 0 16,-13-1-16,-1 14 0,1 0 16,-14 0-16,14 0 15,-13 14-15,-1-1 0,2 14 16,-55 51 0,66-51-16,1 26 15,13-13 1,13-26-16,1 11 0,52 2 15,13-14 1,-26-13-16,0-13 16,53-14-1,-66 2-15,25-69 16,-104 2 0,13 66-1,-14 12-15,-66-12 16,40 26-16,13 13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5/2/2025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2.xml"/><Relationship Id="rId1" Type="http://schemas.openxmlformats.org/officeDocument/2006/relationships/themeOverride" Target="../theme/themeOverride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7662" y="1498600"/>
            <a:ext cx="7008574" cy="711200"/>
          </a:xfrm>
          <a:prstGeom prst="rect">
            <a:avLst/>
          </a:prstGeom>
        </p:spPr>
        <p:txBody>
          <a:bodyPr vert="horz" lIns="91440" tIns="45720" rIns="91440" bIns="45720" rtlCol="0" anchor="ctr">
            <a:noAutofit/>
          </a:bodyPr>
          <a:lstStyle>
            <a:lvl1pPr algn="r">
              <a:defRPr lang="en-US" sz="4799" dirty="0"/>
            </a:lvl1pPr>
          </a:lstStyle>
          <a:p>
            <a:pPr lvl="0"/>
            <a:r>
              <a:rPr lang="en-US" dirty="0"/>
              <a:t>Click to edit title</a:t>
            </a:r>
          </a:p>
        </p:txBody>
      </p:sp>
      <p:sp>
        <p:nvSpPr>
          <p:cNvPr id="3" name="Subtitle 2"/>
          <p:cNvSpPr>
            <a:spLocks noGrp="1"/>
          </p:cNvSpPr>
          <p:nvPr>
            <p:ph type="subTitle" idx="1"/>
          </p:nvPr>
        </p:nvSpPr>
        <p:spPr>
          <a:xfrm>
            <a:off x="4367662" y="2209800"/>
            <a:ext cx="7008574" cy="1219200"/>
          </a:xfrm>
        </p:spPr>
        <p:txBody>
          <a:bodyPr/>
          <a:lstStyle>
            <a:lvl1pPr marL="0" indent="0" algn="r">
              <a:buNone/>
              <a:defRPr>
                <a:solidFill>
                  <a:schemeClr val="bg1">
                    <a:lumMod val="50000"/>
                  </a:schemeClr>
                </a:solidFill>
                <a:effectLst/>
              </a:defRPr>
            </a:lvl1pPr>
            <a:lvl2pPr marL="609448" indent="0" algn="ctr">
              <a:buNone/>
              <a:defRPr>
                <a:solidFill>
                  <a:schemeClr val="tx1">
                    <a:tint val="75000"/>
                  </a:schemeClr>
                </a:solidFill>
              </a:defRPr>
            </a:lvl2pPr>
            <a:lvl3pPr marL="1218895" indent="0" algn="ctr">
              <a:buNone/>
              <a:defRPr>
                <a:solidFill>
                  <a:schemeClr val="tx1">
                    <a:tint val="75000"/>
                  </a:schemeClr>
                </a:solidFill>
              </a:defRPr>
            </a:lvl3pPr>
            <a:lvl4pPr marL="1828343" indent="0" algn="ctr">
              <a:buNone/>
              <a:defRPr>
                <a:solidFill>
                  <a:schemeClr val="tx1">
                    <a:tint val="75000"/>
                  </a:schemeClr>
                </a:solidFill>
              </a:defRPr>
            </a:lvl4pPr>
            <a:lvl5pPr marL="2437790"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BA5CE939-B381-3A45-13A6-F58CC000B48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4248769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609441" y="6356351"/>
            <a:ext cx="2844059" cy="365125"/>
          </a:xfrm>
        </p:spPr>
        <p:txBody>
          <a:bodyPr/>
          <a:lstStyle>
            <a:lvl1pPr algn="l">
              <a:defRPr/>
            </a:lvl1pPr>
          </a:lstStyle>
          <a:p>
            <a:fld id="{B6F15528-21DE-4FAA-801E-634DDDAF4B2B}" type="slidenum">
              <a:rPr lang="en-US" smtClean="0"/>
              <a:pPr/>
              <a:t>‹#›</a:t>
            </a:fld>
            <a:endParaRPr lang="en-US"/>
          </a:p>
        </p:txBody>
      </p:sp>
      <p:sp>
        <p:nvSpPr>
          <p:cNvPr id="8"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BE9035D6-1EB0-67FD-788E-258B941A5B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704848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2833" y="4406901"/>
            <a:ext cx="10360501" cy="1362075"/>
          </a:xfrm>
          <a:prstGeom prst="rect">
            <a:avLst/>
          </a:prstGeom>
        </p:spPr>
        <p:txBody>
          <a:bodyPr anchor="t"/>
          <a:lstStyle>
            <a:lvl1pPr algn="l">
              <a:defRPr sz="4266" b="1" cap="none"/>
            </a:lvl1pPr>
          </a:lstStyle>
          <a:p>
            <a:r>
              <a:rPr lang="en-US"/>
              <a:t>Click to edit title style</a:t>
            </a:r>
            <a:endParaRPr lang="en-US" dirty="0"/>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666">
                <a:solidFill>
                  <a:schemeClr val="tx1">
                    <a:tint val="75000"/>
                  </a:schemeClr>
                </a:solidFill>
              </a:defRPr>
            </a:lvl1pPr>
            <a:lvl2pPr marL="609448" indent="0">
              <a:buNone/>
              <a:defRPr sz="2399">
                <a:solidFill>
                  <a:schemeClr val="tx1">
                    <a:tint val="75000"/>
                  </a:schemeClr>
                </a:solidFill>
              </a:defRPr>
            </a:lvl2pPr>
            <a:lvl3pPr marL="1218895" indent="0">
              <a:buNone/>
              <a:defRPr sz="2133">
                <a:solidFill>
                  <a:schemeClr val="tx1">
                    <a:tint val="75000"/>
                  </a:schemeClr>
                </a:solidFill>
              </a:defRPr>
            </a:lvl3pPr>
            <a:lvl4pPr marL="1828343" indent="0">
              <a:buNone/>
              <a:defRPr sz="1866">
                <a:solidFill>
                  <a:schemeClr val="tx1">
                    <a:tint val="75000"/>
                  </a:schemeClr>
                </a:solidFill>
              </a:defRPr>
            </a:lvl4pPr>
            <a:lvl5pPr marL="2437790" indent="0">
              <a:buNone/>
              <a:defRPr sz="1866">
                <a:solidFill>
                  <a:schemeClr val="tx1">
                    <a:tint val="75000"/>
                  </a:schemeClr>
                </a:solidFill>
              </a:defRPr>
            </a:lvl5pPr>
            <a:lvl6pPr marL="3047238" indent="0">
              <a:buNone/>
              <a:defRPr sz="1866">
                <a:solidFill>
                  <a:schemeClr val="tx1">
                    <a:tint val="75000"/>
                  </a:schemeClr>
                </a:solidFill>
              </a:defRPr>
            </a:lvl6pPr>
            <a:lvl7pPr marL="3656686" indent="0">
              <a:buNone/>
              <a:defRPr sz="1866">
                <a:solidFill>
                  <a:schemeClr val="tx1">
                    <a:tint val="75000"/>
                  </a:schemeClr>
                </a:solidFill>
              </a:defRPr>
            </a:lvl7pPr>
            <a:lvl8pPr marL="4266133" indent="0">
              <a:buNone/>
              <a:defRPr sz="1866">
                <a:solidFill>
                  <a:schemeClr val="tx1">
                    <a:tint val="75000"/>
                  </a:schemeClr>
                </a:solidFill>
              </a:defRPr>
            </a:lvl8pPr>
            <a:lvl9pPr marL="4875581" indent="0">
              <a:buNone/>
              <a:defRPr sz="1866">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304721" y="6356351"/>
            <a:ext cx="2844059" cy="365125"/>
          </a:xfrm>
        </p:spPr>
        <p:txBody>
          <a:bodyPr/>
          <a:lstStyle>
            <a:lvl1pPr algn="l">
              <a:defRPr/>
            </a:lvl1p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19859E39-C1F4-F452-A609-81C93B9864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649696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76201"/>
            <a:ext cx="10969943" cy="812801"/>
          </a:xfrm>
          <a:prstGeom prst="rect">
            <a:avLst/>
          </a:prstGeom>
        </p:spPr>
        <p:txBody>
          <a:bodyPr/>
          <a:lstStyle/>
          <a:p>
            <a:r>
              <a:rPr lang="en-US" dirty="0"/>
              <a:t>Click to edit title style</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09441" y="1295400"/>
            <a:ext cx="5383398"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8"/>
          <p:cNvSpPr>
            <a:spLocks noGrp="1"/>
          </p:cNvSpPr>
          <p:nvPr>
            <p:ph sz="quarter" idx="14"/>
          </p:nvPr>
        </p:nvSpPr>
        <p:spPr>
          <a:xfrm>
            <a:off x="6195986" y="1295400"/>
            <a:ext cx="5383398" cy="4876800"/>
          </a:xfrm>
        </p:spPr>
        <p:txBody>
          <a:bodyPr>
            <a:normAutofit/>
          </a:bodyPr>
          <a:lstStyle>
            <a:lvl1pPr marL="0" inden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descr="A yellow circle with black letters and a black background&#10;&#10;Description automatically generated">
            <a:extLst>
              <a:ext uri="{FF2B5EF4-FFF2-40B4-BE49-F238E27FC236}">
                <a16:creationId xmlns:a16="http://schemas.microsoft.com/office/drawing/2014/main" id="{361F23F3-4276-7AC6-FA37-CDC6351B9F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692776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09441"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4316876"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8"/>
          <p:cNvSpPr>
            <a:spLocks noGrp="1"/>
          </p:cNvSpPr>
          <p:nvPr>
            <p:ph sz="quarter" idx="15"/>
          </p:nvPr>
        </p:nvSpPr>
        <p:spPr>
          <a:xfrm>
            <a:off x="8024310"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5FDBF0D3-6CF9-4440-94E9-AA4A742169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3388095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09441"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4316876"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CB3935A3-C998-9B3D-079E-B7BC7E8C2A3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7938419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a:xfrm>
            <a:off x="203147" y="6375400"/>
            <a:ext cx="2844059" cy="365125"/>
          </a:xfrm>
        </p:spPr>
        <p:txBody>
          <a:bodyPr/>
          <a:lstStyle>
            <a:lvl1pPr algn="l">
              <a:defRPr/>
            </a:lvl1pPr>
          </a:lstStyle>
          <a:p>
            <a:fld id="{B6F15528-21DE-4FAA-801E-634DDDAF4B2B}" type="slidenum">
              <a:rPr lang="en-US" smtClean="0"/>
              <a:pPr/>
              <a:t>‹#›</a:t>
            </a:fld>
            <a:endParaRPr lang="en-US"/>
          </a:p>
        </p:txBody>
      </p:sp>
      <p:sp>
        <p:nvSpPr>
          <p:cNvPr id="6" name="Title 1"/>
          <p:cNvSpPr>
            <a:spLocks noGrp="1"/>
          </p:cNvSpPr>
          <p:nvPr>
            <p:ph type="title" hasCustomPrompt="1"/>
          </p:nvPr>
        </p:nvSpPr>
        <p:spPr>
          <a:xfrm>
            <a:off x="222045" y="279401"/>
            <a:ext cx="10969943" cy="711201"/>
          </a:xfrm>
          <a:prstGeom prst="rect">
            <a:avLst/>
          </a:prstGeom>
        </p:spPr>
        <p:txBody>
          <a:bodyPr/>
          <a:lstStyle>
            <a:lvl1pPr>
              <a:defRPr sz="3466">
                <a:gradFill>
                  <a:gsLst>
                    <a:gs pos="0">
                      <a:srgbClr val="002060"/>
                    </a:gs>
                    <a:gs pos="100000">
                      <a:srgbClr val="0070C0"/>
                    </a:gs>
                  </a:gsLst>
                  <a:lin ang="5400000" scaled="0"/>
                </a:gradFill>
                <a:latin typeface="Cooper Black" panose="0208090404030B020404" pitchFamily="18" charset="0"/>
              </a:defRPr>
            </a:lvl1pPr>
          </a:lstStyle>
          <a:p>
            <a:r>
              <a:rPr lang="en-US" dirty="0"/>
              <a:t>Click to edit title style</a:t>
            </a:r>
          </a:p>
        </p:txBody>
      </p:sp>
      <p:pic>
        <p:nvPicPr>
          <p:cNvPr id="8" name="Picture 7" descr="A yellow circle with black letters and a black background&#10;&#10;Description automatically generated">
            <a:extLst>
              <a:ext uri="{FF2B5EF4-FFF2-40B4-BE49-F238E27FC236}">
                <a16:creationId xmlns:a16="http://schemas.microsoft.com/office/drawing/2014/main" id="{547D5447-D822-E114-D105-30608DBB5E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77810" y="76201"/>
            <a:ext cx="658210" cy="650287"/>
          </a:xfrm>
          <a:prstGeom prst="rect">
            <a:avLst/>
          </a:prstGeom>
        </p:spPr>
      </p:pic>
    </p:spTree>
    <p:extLst>
      <p:ext uri="{BB962C8B-B14F-4D97-AF65-F5344CB8AC3E}">
        <p14:creationId xmlns:p14="http://schemas.microsoft.com/office/powerpoint/2010/main" val="6356481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www.anubhavtrainings.com</a:t>
            </a:r>
          </a:p>
        </p:txBody>
      </p:sp>
      <p:sp>
        <p:nvSpPr>
          <p:cNvPr id="4" name="Slide Number Placeholder 3"/>
          <p:cNvSpPr>
            <a:spLocks noGrp="1"/>
          </p:cNvSpPr>
          <p:nvPr>
            <p:ph type="sldNum" sz="quarter" idx="12"/>
          </p:nvPr>
        </p:nvSpPr>
        <p:spPr>
          <a:xfrm>
            <a:off x="203147" y="6356351"/>
            <a:ext cx="2844059" cy="365125"/>
          </a:xfrm>
        </p:spPr>
        <p:txBody>
          <a:bodyPr/>
          <a:lstStyle>
            <a:lvl1pPr algn="l">
              <a:defRPr/>
            </a:lvl1pPr>
          </a:lstStyle>
          <a:p>
            <a:fld id="{B6F15528-21DE-4FAA-801E-634DDDAF4B2B}" type="slidenum">
              <a:rPr lang="en-US" smtClean="0"/>
              <a:pPr/>
              <a:t>‹#›</a:t>
            </a:fld>
            <a:endParaRPr lang="en-US"/>
          </a:p>
        </p:txBody>
      </p:sp>
      <p:pic>
        <p:nvPicPr>
          <p:cNvPr id="5" name="Picture 4" descr="A yellow circle with black letters and a black background&#10;&#10;Description automatically generated">
            <a:extLst>
              <a:ext uri="{FF2B5EF4-FFF2-40B4-BE49-F238E27FC236}">
                <a16:creationId xmlns:a16="http://schemas.microsoft.com/office/drawing/2014/main" id="{BFC459EA-C247-C5E7-6491-AEF2B5F94E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1873763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1092200"/>
            <a:ext cx="4010039" cy="1162051"/>
          </a:xfrm>
          <a:prstGeom prst="rect">
            <a:avLst/>
          </a:prstGeom>
        </p:spPr>
        <p:txBody>
          <a:bodyPr anchor="b"/>
          <a:lstStyle>
            <a:lvl1pPr algn="l">
              <a:defRPr sz="2666" b="1"/>
            </a:lvl1pPr>
          </a:lstStyle>
          <a:p>
            <a:r>
              <a:rPr lang="en-US"/>
              <a:t>Click to edit Master title style</a:t>
            </a:r>
          </a:p>
        </p:txBody>
      </p:sp>
      <p:sp>
        <p:nvSpPr>
          <p:cNvPr id="3" name="Content Placeholder 2"/>
          <p:cNvSpPr>
            <a:spLocks noGrp="1"/>
          </p:cNvSpPr>
          <p:nvPr>
            <p:ph idx="1"/>
          </p:nvPr>
        </p:nvSpPr>
        <p:spPr>
          <a:xfrm>
            <a:off x="4765492" y="1092201"/>
            <a:ext cx="6813892" cy="5033964"/>
          </a:xfrm>
        </p:spPr>
        <p:txBody>
          <a:bodyPr>
            <a:normAutofit/>
          </a:bodyPr>
          <a:lstStyle>
            <a:lvl1pPr>
              <a:defRPr sz="3199"/>
            </a:lvl1pPr>
            <a:lvl2pPr>
              <a:defRPr sz="2666"/>
            </a:lvl2pPr>
            <a:lvl3pPr>
              <a:defRPr sz="2399"/>
            </a:lvl3pPr>
            <a:lvl4pPr>
              <a:defRPr sz="2133"/>
            </a:lvl4pPr>
            <a:lvl5pPr>
              <a:defRPr sz="2133"/>
            </a:lvl5pPr>
            <a:lvl6pPr>
              <a:defRPr sz="2666"/>
            </a:lvl6pPr>
            <a:lvl7pPr>
              <a:defRPr sz="2666"/>
            </a:lvl7pPr>
            <a:lvl8pPr>
              <a:defRPr sz="2666"/>
            </a:lvl8pPr>
            <a:lvl9pPr>
              <a:defRPr sz="26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443" y="2311401"/>
            <a:ext cx="4010039" cy="3814764"/>
          </a:xfrm>
        </p:spPr>
        <p:txBody>
          <a:bodyPr/>
          <a:lstStyle>
            <a:lvl1pPr marL="0" indent="0">
              <a:buNone/>
              <a:defRPr sz="1866"/>
            </a:lvl1pPr>
            <a:lvl2pPr marL="609448" indent="0">
              <a:buNone/>
              <a:defRPr sz="1600"/>
            </a:lvl2pPr>
            <a:lvl3pPr marL="1218895" indent="0">
              <a:buNone/>
              <a:defRPr sz="1333"/>
            </a:lvl3pPr>
            <a:lvl4pPr marL="1828343" indent="0">
              <a:buNone/>
              <a:defRPr sz="1200"/>
            </a:lvl4pPr>
            <a:lvl5pPr marL="2437790" indent="0">
              <a:buNone/>
              <a:defRPr sz="1200"/>
            </a:lvl5pPr>
            <a:lvl6pPr marL="3047238" indent="0">
              <a:buNone/>
              <a:defRPr sz="1200"/>
            </a:lvl6pPr>
            <a:lvl7pPr marL="3656686" indent="0">
              <a:buNone/>
              <a:defRPr sz="1200"/>
            </a:lvl7pPr>
            <a:lvl8pPr marL="4266133" indent="0">
              <a:buNone/>
              <a:defRPr sz="1200"/>
            </a:lvl8pPr>
            <a:lvl9pPr marL="4875581"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40C7AE83-204E-A484-7237-A7EA3EBC4D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2403969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a:prstGeom prst="rect">
            <a:avLst/>
          </a:prstGeom>
        </p:spPr>
        <p:txBody>
          <a:bodyPr anchor="b"/>
          <a:lstStyle>
            <a:lvl1pPr algn="l">
              <a:defRPr sz="2666" b="1"/>
            </a:lvl1pPr>
          </a:lstStyle>
          <a:p>
            <a:r>
              <a:rPr lang="en-US"/>
              <a:t>Click to edit Master title style</a:t>
            </a:r>
          </a:p>
        </p:txBody>
      </p:sp>
      <p:sp>
        <p:nvSpPr>
          <p:cNvPr id="3" name="Picture Placeholder 2"/>
          <p:cNvSpPr>
            <a:spLocks noGrp="1"/>
          </p:cNvSpPr>
          <p:nvPr>
            <p:ph type="pic" idx="1"/>
          </p:nvPr>
        </p:nvSpPr>
        <p:spPr>
          <a:xfrm>
            <a:off x="2389095" y="1193799"/>
            <a:ext cx="7313295" cy="3533775"/>
          </a:xfrm>
        </p:spPr>
        <p:txBody>
          <a:bodyPr/>
          <a:lstStyle>
            <a:lvl1pPr marL="0" indent="0">
              <a:buNone/>
              <a:defRPr sz="4266"/>
            </a:lvl1pPr>
            <a:lvl2pPr marL="609448" indent="0">
              <a:buNone/>
              <a:defRPr sz="3732"/>
            </a:lvl2pPr>
            <a:lvl3pPr marL="1218895" indent="0">
              <a:buNone/>
              <a:defRPr sz="3199"/>
            </a:lvl3pPr>
            <a:lvl4pPr marL="1828343" indent="0">
              <a:buNone/>
              <a:defRPr sz="2666"/>
            </a:lvl4pPr>
            <a:lvl5pPr marL="2437790" indent="0">
              <a:buNone/>
              <a:defRPr sz="2666"/>
            </a:lvl5pPr>
            <a:lvl6pPr marL="3047238" indent="0">
              <a:buNone/>
              <a:defRPr sz="2666"/>
            </a:lvl6pPr>
            <a:lvl7pPr marL="3656686" indent="0">
              <a:buNone/>
              <a:defRPr sz="2666"/>
            </a:lvl7pPr>
            <a:lvl8pPr marL="4266133" indent="0">
              <a:buNone/>
              <a:defRPr sz="2666"/>
            </a:lvl8pPr>
            <a:lvl9pPr marL="4875581" indent="0">
              <a:buNone/>
              <a:defRPr sz="2666"/>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866"/>
            </a:lvl1pPr>
            <a:lvl2pPr marL="609448" indent="0">
              <a:buNone/>
              <a:defRPr sz="1600"/>
            </a:lvl2pPr>
            <a:lvl3pPr marL="1218895" indent="0">
              <a:buNone/>
              <a:defRPr sz="1333"/>
            </a:lvl3pPr>
            <a:lvl4pPr marL="1828343" indent="0">
              <a:buNone/>
              <a:defRPr sz="1200"/>
            </a:lvl4pPr>
            <a:lvl5pPr marL="2437790" indent="0">
              <a:buNone/>
              <a:defRPr sz="1200"/>
            </a:lvl5pPr>
            <a:lvl6pPr marL="3047238" indent="0">
              <a:buNone/>
              <a:defRPr sz="1200"/>
            </a:lvl6pPr>
            <a:lvl7pPr marL="3656686" indent="0">
              <a:buNone/>
              <a:defRPr sz="1200"/>
            </a:lvl7pPr>
            <a:lvl8pPr marL="4266133" indent="0">
              <a:buNone/>
              <a:defRPr sz="1200"/>
            </a:lvl8pPr>
            <a:lvl9pPr marL="4875581"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23DAEE89-C03B-1705-0782-CE3B90349A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7227919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FDBE062A-C013-A203-17DC-F9C61DBF2E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1865810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836898" y="1396999"/>
            <a:ext cx="2742486" cy="4729164"/>
          </a:xfrm>
          <a:prstGeom prst="rect">
            <a:avLst/>
          </a:prstGeom>
        </p:spPr>
        <p:txBody>
          <a:bodyPr vert="eaVert"/>
          <a:lstStyle/>
          <a:p>
            <a:r>
              <a:rPr lang="en-US" dirty="0"/>
              <a:t>Click to edit title style</a:t>
            </a:r>
          </a:p>
        </p:txBody>
      </p:sp>
      <p:sp>
        <p:nvSpPr>
          <p:cNvPr id="3" name="Vertical Text Placeholder 2"/>
          <p:cNvSpPr>
            <a:spLocks noGrp="1"/>
          </p:cNvSpPr>
          <p:nvPr>
            <p:ph type="body" orient="vert" idx="1"/>
          </p:nvPr>
        </p:nvSpPr>
        <p:spPr>
          <a:xfrm>
            <a:off x="609441" y="1396999"/>
            <a:ext cx="8024310" cy="47291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CA6DBE16-F08A-6A41-329C-56621EE53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2807409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3">
            <a:lum/>
          </a:blip>
          <a:srcRect/>
          <a:stretch>
            <a:fillRect b="-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441" y="1803400"/>
            <a:ext cx="10969943" cy="1727200"/>
          </a:xfrm>
          <a:prstGeom prst="rect">
            <a:avLst/>
          </a:prstGeom>
        </p:spPr>
        <p:txBody>
          <a:bodyPr/>
          <a:lstStyle>
            <a:lvl1pPr algn="l">
              <a:defRPr sz="7998" b="1">
                <a:gradFill flip="none" rotWithShape="1">
                  <a:gsLst>
                    <a:gs pos="0">
                      <a:srgbClr val="0070C0"/>
                    </a:gs>
                    <a:gs pos="100000">
                      <a:srgbClr val="00B0F0"/>
                    </a:gs>
                  </a:gsLst>
                  <a:lin ang="16200000" scaled="1"/>
                  <a:tileRect/>
                </a:gradFill>
                <a:effectLst/>
              </a:defRPr>
            </a:lvl1pPr>
          </a:lstStyle>
          <a:p>
            <a:r>
              <a:rPr lang="en-US"/>
              <a:t>Thank You</a:t>
            </a:r>
            <a:endParaRPr lang="en-US" dirty="0"/>
          </a:p>
        </p:txBody>
      </p:sp>
      <p:sp>
        <p:nvSpPr>
          <p:cNvPr id="3" name="Subtitle 2"/>
          <p:cNvSpPr>
            <a:spLocks noGrp="1"/>
          </p:cNvSpPr>
          <p:nvPr>
            <p:ph type="subTitle" idx="1" hasCustomPrompt="1"/>
          </p:nvPr>
        </p:nvSpPr>
        <p:spPr>
          <a:xfrm>
            <a:off x="609441" y="3530600"/>
            <a:ext cx="10969943" cy="1219200"/>
          </a:xfrm>
        </p:spPr>
        <p:txBody>
          <a:bodyPr/>
          <a:lstStyle>
            <a:lvl1pPr marL="0" indent="0" algn="l">
              <a:buNone/>
              <a:defRPr>
                <a:solidFill>
                  <a:schemeClr val="tx1">
                    <a:lumMod val="85000"/>
                    <a:lumOff val="15000"/>
                  </a:schemeClr>
                </a:solidFill>
                <a:effectLst/>
              </a:defRPr>
            </a:lvl1pPr>
            <a:lvl2pPr marL="609448" indent="0" algn="ctr">
              <a:buNone/>
              <a:defRPr>
                <a:solidFill>
                  <a:schemeClr val="tx1">
                    <a:tint val="75000"/>
                  </a:schemeClr>
                </a:solidFill>
              </a:defRPr>
            </a:lvl2pPr>
            <a:lvl3pPr marL="1218895" indent="0" algn="ctr">
              <a:buNone/>
              <a:defRPr>
                <a:solidFill>
                  <a:schemeClr val="tx1">
                    <a:tint val="75000"/>
                  </a:schemeClr>
                </a:solidFill>
              </a:defRPr>
            </a:lvl3pPr>
            <a:lvl4pPr marL="1828343" indent="0" algn="ctr">
              <a:buNone/>
              <a:defRPr>
                <a:solidFill>
                  <a:schemeClr val="tx1">
                    <a:tint val="75000"/>
                  </a:schemeClr>
                </a:solidFill>
              </a:defRPr>
            </a:lvl4pPr>
            <a:lvl5pPr marL="2437790"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a:t>Contact Information</a:t>
            </a:r>
            <a:endParaRPr lang="en-US" dirty="0"/>
          </a:p>
        </p:txBody>
      </p:sp>
      <p:pic>
        <p:nvPicPr>
          <p:cNvPr id="4" name="Picture 3" descr="A yellow circle with black letters and a black background&#10;&#10;Description automatically generated">
            <a:extLst>
              <a:ext uri="{FF2B5EF4-FFF2-40B4-BE49-F238E27FC236}">
                <a16:creationId xmlns:a16="http://schemas.microsoft.com/office/drawing/2014/main" id="{624E307F-BC23-D6AD-3DDE-45757A637AC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72386515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5/2/2025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5/2/2025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441" y="1295401"/>
            <a:ext cx="10969943" cy="483076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940CB006-912F-44E1-9560-9CBFEBE946EF}" type="datetime4">
              <a:rPr lang="en-US" smtClean="0"/>
              <a:t>May 2, 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US"/>
              <a:t>slidemodel.com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1284740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hdr="0"/>
  <p:txStyles>
    <p:titleStyle>
      <a:lvl1pPr algn="l" defTabSz="1218895" rtl="0" eaLnBrk="1" latinLnBrk="0" hangingPunct="1">
        <a:spcBef>
          <a:spcPct val="0"/>
        </a:spcBef>
        <a:buNone/>
        <a:defRPr lang="en-US" sz="3732" b="1" kern="1200" dirty="0">
          <a:gradFill flip="none" rotWithShape="1">
            <a:gsLst>
              <a:gs pos="0">
                <a:srgbClr val="26588D"/>
              </a:gs>
              <a:gs pos="100000">
                <a:srgbClr val="4197C6"/>
              </a:gs>
            </a:gsLst>
            <a:lin ang="16200000" scaled="1"/>
            <a:tileRect/>
          </a:gradFill>
          <a:latin typeface="Arial" pitchFamily="34" charset="0"/>
          <a:ea typeface="+mj-ea"/>
          <a:cs typeface="Arial" pitchFamily="34" charset="0"/>
        </a:defRPr>
      </a:lvl1pPr>
    </p:titleStyle>
    <p:bodyStyle>
      <a:lvl1pPr marL="457086" indent="-457086" algn="l" defTabSz="1218895" rtl="0" eaLnBrk="1" latinLnBrk="0" hangingPunct="1">
        <a:spcBef>
          <a:spcPct val="20000"/>
        </a:spcBef>
        <a:buFont typeface="Arial" pitchFamily="34" charset="0"/>
        <a:buChar char="•"/>
        <a:defRPr sz="3199" kern="1200">
          <a:solidFill>
            <a:schemeClr val="tx1"/>
          </a:solidFill>
          <a:latin typeface="+mn-lt"/>
          <a:ea typeface="+mn-ea"/>
          <a:cs typeface="+mn-cs"/>
        </a:defRPr>
      </a:lvl1pPr>
      <a:lvl2pPr marL="990352" indent="-380905"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2pPr>
      <a:lvl3pPr marL="1523619" indent="-304724" algn="l" defTabSz="1218895" rtl="0" eaLnBrk="1" latinLnBrk="0" hangingPunct="1">
        <a:spcBef>
          <a:spcPct val="20000"/>
        </a:spcBef>
        <a:buFont typeface="Arial" pitchFamily="34" charset="0"/>
        <a:buChar char="•"/>
        <a:defRPr sz="2399" kern="1200">
          <a:solidFill>
            <a:schemeClr val="tx1"/>
          </a:solidFill>
          <a:latin typeface="+mn-lt"/>
          <a:ea typeface="+mn-ea"/>
          <a:cs typeface="+mn-cs"/>
        </a:defRPr>
      </a:lvl3pPr>
      <a:lvl4pPr marL="2133067" indent="-304724" algn="l" defTabSz="1218895" rtl="0" eaLnBrk="1" latinLnBrk="0" hangingPunct="1">
        <a:spcBef>
          <a:spcPct val="20000"/>
        </a:spcBef>
        <a:buFont typeface="Arial" pitchFamily="34" charset="0"/>
        <a:buChar char="–"/>
        <a:defRPr sz="2133" kern="1200">
          <a:solidFill>
            <a:schemeClr val="tx1"/>
          </a:solidFill>
          <a:latin typeface="+mn-lt"/>
          <a:ea typeface="+mn-ea"/>
          <a:cs typeface="+mn-cs"/>
        </a:defRPr>
      </a:lvl4pPr>
      <a:lvl5pPr marL="2742514" indent="-304724" algn="l" defTabSz="1218895" rtl="0" eaLnBrk="1" latinLnBrk="0" hangingPunct="1">
        <a:spcBef>
          <a:spcPct val="20000"/>
        </a:spcBef>
        <a:buFont typeface="Arial" pitchFamily="34" charset="0"/>
        <a:buChar char="»"/>
        <a:defRPr sz="2133" kern="1200">
          <a:solidFill>
            <a:schemeClr val="tx1"/>
          </a:solidFill>
          <a:latin typeface="+mn-lt"/>
          <a:ea typeface="+mn-ea"/>
          <a:cs typeface="+mn-cs"/>
        </a:defRPr>
      </a:lvl5pPr>
      <a:lvl6pPr marL="3351962"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409"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857"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305"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en-US"/>
      </a:defPPr>
      <a:lvl1pPr marL="0" algn="l" defTabSz="1218895" rtl="0" eaLnBrk="1" latinLnBrk="0" hangingPunct="1">
        <a:defRPr sz="2399" kern="1200">
          <a:solidFill>
            <a:schemeClr val="tx1"/>
          </a:solidFill>
          <a:latin typeface="+mn-lt"/>
          <a:ea typeface="+mn-ea"/>
          <a:cs typeface="+mn-cs"/>
        </a:defRPr>
      </a:lvl1pPr>
      <a:lvl2pPr marL="609448" algn="l" defTabSz="1218895" rtl="0" eaLnBrk="1" latinLnBrk="0" hangingPunct="1">
        <a:defRPr sz="2399" kern="1200">
          <a:solidFill>
            <a:schemeClr val="tx1"/>
          </a:solidFill>
          <a:latin typeface="+mn-lt"/>
          <a:ea typeface="+mn-ea"/>
          <a:cs typeface="+mn-cs"/>
        </a:defRPr>
      </a:lvl2pPr>
      <a:lvl3pPr marL="1218895" algn="l" defTabSz="1218895" rtl="0" eaLnBrk="1" latinLnBrk="0" hangingPunct="1">
        <a:defRPr sz="2399" kern="1200">
          <a:solidFill>
            <a:schemeClr val="tx1"/>
          </a:solidFill>
          <a:latin typeface="+mn-lt"/>
          <a:ea typeface="+mn-ea"/>
          <a:cs typeface="+mn-cs"/>
        </a:defRPr>
      </a:lvl3pPr>
      <a:lvl4pPr marL="1828343" algn="l" defTabSz="1218895" rtl="0" eaLnBrk="1" latinLnBrk="0" hangingPunct="1">
        <a:defRPr sz="2399" kern="1200">
          <a:solidFill>
            <a:schemeClr val="tx1"/>
          </a:solidFill>
          <a:latin typeface="+mn-lt"/>
          <a:ea typeface="+mn-ea"/>
          <a:cs typeface="+mn-cs"/>
        </a:defRPr>
      </a:lvl4pPr>
      <a:lvl5pPr marL="2437790" algn="l" defTabSz="1218895" rtl="0" eaLnBrk="1" latinLnBrk="0" hangingPunct="1">
        <a:defRPr sz="2399" kern="1200">
          <a:solidFill>
            <a:schemeClr val="tx1"/>
          </a:solidFill>
          <a:latin typeface="+mn-lt"/>
          <a:ea typeface="+mn-ea"/>
          <a:cs typeface="+mn-cs"/>
        </a:defRPr>
      </a:lvl5pPr>
      <a:lvl6pPr marL="3047238" algn="l" defTabSz="1218895" rtl="0" eaLnBrk="1" latinLnBrk="0" hangingPunct="1">
        <a:defRPr sz="2399" kern="1200">
          <a:solidFill>
            <a:schemeClr val="tx1"/>
          </a:solidFill>
          <a:latin typeface="+mn-lt"/>
          <a:ea typeface="+mn-ea"/>
          <a:cs typeface="+mn-cs"/>
        </a:defRPr>
      </a:lvl6pPr>
      <a:lvl7pPr marL="3656686" algn="l" defTabSz="1218895" rtl="0" eaLnBrk="1" latinLnBrk="0" hangingPunct="1">
        <a:defRPr sz="2399" kern="1200">
          <a:solidFill>
            <a:schemeClr val="tx1"/>
          </a:solidFill>
          <a:latin typeface="+mn-lt"/>
          <a:ea typeface="+mn-ea"/>
          <a:cs typeface="+mn-cs"/>
        </a:defRPr>
      </a:lvl7pPr>
      <a:lvl8pPr marL="4266133" algn="l" defTabSz="1218895" rtl="0" eaLnBrk="1" latinLnBrk="0" hangingPunct="1">
        <a:defRPr sz="2399" kern="1200">
          <a:solidFill>
            <a:schemeClr val="tx1"/>
          </a:solidFill>
          <a:latin typeface="+mn-lt"/>
          <a:ea typeface="+mn-ea"/>
          <a:cs typeface="+mn-cs"/>
        </a:defRPr>
      </a:lvl8pPr>
      <a:lvl9pPr marL="4875581" algn="l" defTabSz="1218895"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hyperlink" Target="https://ui5.sap.com/test-resources/sap/m/demokit/cart/webapp/localService/mockdata/images/HT-1020.jpg" TargetMode="External"/><Relationship Id="rId2" Type="http://schemas.openxmlformats.org/officeDocument/2006/relationships/hyperlink" Target="https://orderscapapp.cfapps.eu10.hana.ondemand.com/service/OrderManagement" TargetMode="Externa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hyperlink" Target="http://www.dribbble.com/"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jpeg"/><Relationship Id="rId7" Type="http://schemas.openxmlformats.org/officeDocument/2006/relationships/image" Target="../media/image21.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20.tiff"/><Relationship Id="rId5" Type="http://schemas.openxmlformats.org/officeDocument/2006/relationships/image" Target="../media/image19.tiff"/><Relationship Id="rId4" Type="http://schemas.openxmlformats.org/officeDocument/2006/relationships/image" Target="../media/image18.tiff"/><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hyperlink" Target="https://world.openfoodfacts.net/api/0/product/8904004400083?fields=product_name,nutriments,image_front_url" TargetMode="Externa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t>
            </a:r>
            <a:br>
              <a:rPr lang="en-US" sz="4800" dirty="0">
                <a:solidFill>
                  <a:schemeClr val="bg1"/>
                </a:solidFill>
                <a:latin typeface="Arial Black" panose="020B0A04020102020204" pitchFamily="34" charset="0"/>
              </a:rPr>
            </a:br>
            <a:r>
              <a:rPr lang="en-US" sz="4800" dirty="0">
                <a:solidFill>
                  <a:schemeClr val="bg1"/>
                </a:solidFill>
                <a:latin typeface="Arial Black" panose="020B0A04020102020204" pitchFamily="34" charset="0"/>
              </a:rPr>
              <a:t>Build Apps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4</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107DAA-A604-4CA3-25E9-4A31518EA13A}"/>
              </a:ext>
            </a:extLst>
          </p:cNvPr>
          <p:cNvSpPr>
            <a:spLocks noGrp="1"/>
          </p:cNvSpPr>
          <p:nvPr>
            <p:ph type="ftr" sz="quarter" idx="11"/>
          </p:nvPr>
        </p:nvSpPr>
        <p:spPr/>
        <p:txBody>
          <a:bodyPr/>
          <a:lstStyle/>
          <a:p>
            <a:r>
              <a:rPr lang="en-US"/>
              <a:t>www.anubhavtrainings.com</a:t>
            </a:r>
            <a:endParaRPr lang="en-US" dirty="0"/>
          </a:p>
        </p:txBody>
      </p:sp>
      <p:sp>
        <p:nvSpPr>
          <p:cNvPr id="3" name="Slide Number Placeholder 2">
            <a:extLst>
              <a:ext uri="{FF2B5EF4-FFF2-40B4-BE49-F238E27FC236}">
                <a16:creationId xmlns:a16="http://schemas.microsoft.com/office/drawing/2014/main" id="{E6F1078C-B81D-88CA-ECED-4646BEC63B2D}"/>
              </a:ext>
            </a:extLst>
          </p:cNvPr>
          <p:cNvSpPr>
            <a:spLocks noGrp="1"/>
          </p:cNvSpPr>
          <p:nvPr>
            <p:ph type="sldNum" sz="quarter" idx="12"/>
          </p:nvPr>
        </p:nvSpPr>
        <p:spPr/>
        <p:txBody>
          <a:bodyPr/>
          <a:lstStyle/>
          <a:p>
            <a:fld id="{B6F15528-21DE-4FAA-801E-634DDDAF4B2B}" type="slidenum">
              <a:rPr lang="en-US" smtClean="0"/>
              <a:pPr/>
              <a:t>10</a:t>
            </a:fld>
            <a:endParaRPr lang="en-US"/>
          </a:p>
        </p:txBody>
      </p:sp>
      <p:sp>
        <p:nvSpPr>
          <p:cNvPr id="4" name="Title 3">
            <a:extLst>
              <a:ext uri="{FF2B5EF4-FFF2-40B4-BE49-F238E27FC236}">
                <a16:creationId xmlns:a16="http://schemas.microsoft.com/office/drawing/2014/main" id="{8B1464A0-AD07-82CA-5396-946C55AF2D7E}"/>
              </a:ext>
            </a:extLst>
          </p:cNvPr>
          <p:cNvSpPr>
            <a:spLocks noGrp="1"/>
          </p:cNvSpPr>
          <p:nvPr>
            <p:ph type="title"/>
          </p:nvPr>
        </p:nvSpPr>
        <p:spPr/>
        <p:txBody>
          <a:bodyPr/>
          <a:lstStyle/>
          <a:p>
            <a:r>
              <a:rPr lang="en-IN" dirty="0"/>
              <a:t>Parts</a:t>
            </a:r>
          </a:p>
        </p:txBody>
      </p:sp>
      <p:sp>
        <p:nvSpPr>
          <p:cNvPr id="6" name="TextBox 5">
            <a:extLst>
              <a:ext uri="{FF2B5EF4-FFF2-40B4-BE49-F238E27FC236}">
                <a16:creationId xmlns:a16="http://schemas.microsoft.com/office/drawing/2014/main" id="{13398EFE-8771-D284-97C8-787A12006F8F}"/>
              </a:ext>
            </a:extLst>
          </p:cNvPr>
          <p:cNvSpPr txBox="1"/>
          <p:nvPr/>
        </p:nvSpPr>
        <p:spPr>
          <a:xfrm>
            <a:off x="304720" y="1499103"/>
            <a:ext cx="11579384" cy="1076961"/>
          </a:xfrm>
          <a:prstGeom prst="rect">
            <a:avLst/>
          </a:prstGeom>
          <a:noFill/>
        </p:spPr>
        <p:txBody>
          <a:bodyPr wrap="square">
            <a:spAutoFit/>
          </a:bodyPr>
          <a:lstStyle/>
          <a:p>
            <a:r>
              <a:rPr lang="en-IN" sz="3199" dirty="0">
                <a:highlight>
                  <a:srgbClr val="FFFF00"/>
                </a:highlight>
              </a:rPr>
              <a:t>https://world.openfoodfacts.net/api/0</a:t>
            </a:r>
            <a:r>
              <a:rPr lang="en-IN" sz="3199" dirty="0">
                <a:highlight>
                  <a:srgbClr val="057CFF"/>
                </a:highlight>
              </a:rPr>
              <a:t>/product/</a:t>
            </a:r>
            <a:r>
              <a:rPr lang="en-IN" sz="3199" dirty="0">
                <a:highlight>
                  <a:srgbClr val="FF00FF"/>
                </a:highlight>
              </a:rPr>
              <a:t>8901063029279</a:t>
            </a:r>
            <a:r>
              <a:rPr lang="en-IN" sz="3199" dirty="0">
                <a:highlight>
                  <a:srgbClr val="057CFF"/>
                </a:highlight>
              </a:rPr>
              <a:t>?fields=product_name,nutriments,image_front_url</a:t>
            </a:r>
          </a:p>
        </p:txBody>
      </p:sp>
    </p:spTree>
    <p:extLst>
      <p:ext uri="{BB962C8B-B14F-4D97-AF65-F5344CB8AC3E}">
        <p14:creationId xmlns:p14="http://schemas.microsoft.com/office/powerpoint/2010/main" val="3693380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FF9CBE-1956-CFCE-33A3-DF31514FAB92}"/>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9BCBE29B-C6B5-8B28-4747-C180306A826D}"/>
              </a:ext>
            </a:extLst>
          </p:cNvPr>
          <p:cNvSpPr>
            <a:spLocks noGrp="1"/>
          </p:cNvSpPr>
          <p:nvPr>
            <p:ph type="ftr" sz="quarter" idx="11"/>
          </p:nvPr>
        </p:nvSpPr>
        <p:spPr/>
        <p:txBody>
          <a:bodyPr/>
          <a:lstStyle/>
          <a:p>
            <a:r>
              <a:rPr lang="en-US"/>
              <a:t>www.anubhavtrainings.com</a:t>
            </a:r>
            <a:endParaRPr lang="en-US" dirty="0"/>
          </a:p>
        </p:txBody>
      </p:sp>
      <p:sp>
        <p:nvSpPr>
          <p:cNvPr id="4" name="Slide Number Placeholder 3">
            <a:extLst>
              <a:ext uri="{FF2B5EF4-FFF2-40B4-BE49-F238E27FC236}">
                <a16:creationId xmlns:a16="http://schemas.microsoft.com/office/drawing/2014/main" id="{C22A6721-6777-9D9D-A918-5A6F50600445}"/>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11</a:t>
            </a:fld>
            <a:endParaRPr lang="en-US" dirty="0"/>
          </a:p>
        </p:txBody>
      </p:sp>
      <p:sp>
        <p:nvSpPr>
          <p:cNvPr id="5" name="Title 4">
            <a:extLst>
              <a:ext uri="{FF2B5EF4-FFF2-40B4-BE49-F238E27FC236}">
                <a16:creationId xmlns:a16="http://schemas.microsoft.com/office/drawing/2014/main" id="{23041EC8-7056-9002-BEEC-27ED8054030E}"/>
              </a:ext>
            </a:extLst>
          </p:cNvPr>
          <p:cNvSpPr>
            <a:spLocks noGrp="1"/>
          </p:cNvSpPr>
          <p:nvPr>
            <p:ph type="title"/>
          </p:nvPr>
        </p:nvSpPr>
        <p:spPr>
          <a:xfrm>
            <a:off x="101573" y="178647"/>
            <a:ext cx="10969943" cy="711016"/>
          </a:xfrm>
        </p:spPr>
        <p:txBody>
          <a:bodyPr/>
          <a:lstStyle/>
          <a:p>
            <a:r>
              <a:rPr lang="en-IN" sz="3333"/>
              <a:t>App State in SAP Build Apps</a:t>
            </a:r>
            <a:endParaRPr lang="en-IN" sz="3333" dirty="0"/>
          </a:p>
        </p:txBody>
      </p:sp>
      <p:sp>
        <p:nvSpPr>
          <p:cNvPr id="2" name="TextBox 1">
            <a:extLst>
              <a:ext uri="{FF2B5EF4-FFF2-40B4-BE49-F238E27FC236}">
                <a16:creationId xmlns:a16="http://schemas.microsoft.com/office/drawing/2014/main" id="{D3C1BA34-155C-B67F-C178-1A0262358121}"/>
              </a:ext>
            </a:extLst>
          </p:cNvPr>
          <p:cNvSpPr txBox="1"/>
          <p:nvPr/>
        </p:nvSpPr>
        <p:spPr>
          <a:xfrm>
            <a:off x="203147" y="1056009"/>
            <a:ext cx="11782531" cy="812590"/>
          </a:xfrm>
          <a:prstGeom prst="rect">
            <a:avLst/>
          </a:prstGeom>
        </p:spPr>
        <p:txBody>
          <a:bodyPr vert="horz" lIns="121888" tIns="60944" rIns="121888" bIns="60944" rtlCol="0">
            <a:normAutofit/>
          </a:bodyPr>
          <a:lstStyle/>
          <a:p>
            <a:pPr>
              <a:spcBef>
                <a:spcPct val="20000"/>
              </a:spcBef>
              <a:buFont typeface="Arial" pitchFamily="34" charset="0"/>
            </a:pPr>
            <a:r>
              <a:rPr lang="en-US" sz="1866" dirty="0">
                <a:solidFill>
                  <a:srgbClr val="333333"/>
                </a:solidFill>
                <a:latin typeface="72" panose="020B0503030000000003" pitchFamily="34" charset="0"/>
              </a:rPr>
              <a:t>Every SAP Build Apps app that is running has what is called </a:t>
            </a:r>
            <a:r>
              <a:rPr lang="en-US" sz="1866" b="1" dirty="0">
                <a:solidFill>
                  <a:srgbClr val="333333"/>
                </a:solidFill>
                <a:latin typeface="72" panose="020B0503030000000003" pitchFamily="34" charset="0"/>
              </a:rPr>
              <a:t>app state</a:t>
            </a:r>
            <a:r>
              <a:rPr lang="en-US" sz="1866" dirty="0">
                <a:solidFill>
                  <a:srgbClr val="333333"/>
                </a:solidFill>
                <a:latin typeface="72" panose="020B0503030000000003" pitchFamily="34" charset="0"/>
              </a:rPr>
              <a:t>. It consists of two interlinked concepts: </a:t>
            </a:r>
            <a:r>
              <a:rPr lang="en-US" sz="1866" b="1" dirty="0">
                <a:solidFill>
                  <a:srgbClr val="333333"/>
                </a:solidFill>
                <a:latin typeface="72" panose="020B0503030000000003" pitchFamily="34" charset="0"/>
              </a:rPr>
              <a:t>variables state</a:t>
            </a:r>
            <a:r>
              <a:rPr lang="en-US" sz="1866" dirty="0">
                <a:solidFill>
                  <a:srgbClr val="333333"/>
                </a:solidFill>
                <a:latin typeface="72" panose="020B0503030000000003" pitchFamily="34" charset="0"/>
              </a:rPr>
              <a:t> and </a:t>
            </a:r>
            <a:r>
              <a:rPr lang="en-US" sz="1866" b="1" dirty="0">
                <a:solidFill>
                  <a:srgbClr val="333333"/>
                </a:solidFill>
                <a:latin typeface="72" panose="020B0503030000000003" pitchFamily="34" charset="0"/>
              </a:rPr>
              <a:t>component state</a:t>
            </a:r>
            <a:r>
              <a:rPr lang="en-US" sz="1866" dirty="0">
                <a:solidFill>
                  <a:srgbClr val="333333"/>
                </a:solidFill>
                <a:latin typeface="72" panose="020B0503030000000003" pitchFamily="34" charset="0"/>
              </a:rPr>
              <a:t>.</a:t>
            </a:r>
            <a:endParaRPr lang="en-US" sz="1866" dirty="0"/>
          </a:p>
        </p:txBody>
      </p:sp>
      <p:pic>
        <p:nvPicPr>
          <p:cNvPr id="12" name="Picture 11">
            <a:extLst>
              <a:ext uri="{FF2B5EF4-FFF2-40B4-BE49-F238E27FC236}">
                <a16:creationId xmlns:a16="http://schemas.microsoft.com/office/drawing/2014/main" id="{CA2992CB-ACDB-9F1F-2D73-604DC967E8E6}"/>
              </a:ext>
            </a:extLst>
          </p:cNvPr>
          <p:cNvPicPr>
            <a:picLocks noChangeAspect="1"/>
          </p:cNvPicPr>
          <p:nvPr/>
        </p:nvPicPr>
        <p:blipFill>
          <a:blip r:embed="rId2"/>
          <a:stretch>
            <a:fillRect/>
          </a:stretch>
        </p:blipFill>
        <p:spPr>
          <a:xfrm>
            <a:off x="3312333" y="1751102"/>
            <a:ext cx="5564159" cy="4646990"/>
          </a:xfrm>
          <a:prstGeom prst="rect">
            <a:avLst/>
          </a:prstGeom>
        </p:spPr>
      </p:pic>
    </p:spTree>
    <p:extLst>
      <p:ext uri="{BB962C8B-B14F-4D97-AF65-F5344CB8AC3E}">
        <p14:creationId xmlns:p14="http://schemas.microsoft.com/office/powerpoint/2010/main" val="3814733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267E1-D0D6-2AEF-4CBD-3FB5C659320A}"/>
            </a:ext>
          </a:extLst>
        </p:cNvPr>
        <p:cNvGrpSpPr/>
        <p:nvPr/>
      </p:nvGrpSpPr>
      <p:grpSpPr>
        <a:xfrm>
          <a:off x="0" y="0"/>
          <a:ext cx="0" cy="0"/>
          <a:chOff x="0" y="0"/>
          <a:chExt cx="0" cy="0"/>
        </a:xfrm>
      </p:grpSpPr>
      <p:sp>
        <p:nvSpPr>
          <p:cNvPr id="219" name="TextBox 218">
            <a:extLst>
              <a:ext uri="{FF2B5EF4-FFF2-40B4-BE49-F238E27FC236}">
                <a16:creationId xmlns:a16="http://schemas.microsoft.com/office/drawing/2014/main" id="{5D8BD4D4-962A-698E-8ED0-DBB85695A5F3}"/>
              </a:ext>
            </a:extLst>
          </p:cNvPr>
          <p:cNvSpPr txBox="1"/>
          <p:nvPr/>
        </p:nvSpPr>
        <p:spPr>
          <a:xfrm>
            <a:off x="145105" y="3300518"/>
            <a:ext cx="7008574" cy="1035796"/>
          </a:xfrm>
          <a:prstGeom prst="rect">
            <a:avLst/>
          </a:prstGeom>
          <a:solidFill>
            <a:schemeClr val="bg2">
              <a:lumMod val="90000"/>
            </a:schemeClr>
          </a:solidFill>
        </p:spPr>
        <p:txBody>
          <a:bodyPr wrap="square" rtlCol="0">
            <a:spAutoFit/>
          </a:bodyPr>
          <a:lstStyle/>
          <a:p>
            <a:r>
              <a:rPr lang="en-US" sz="3199" b="1" dirty="0"/>
              <a:t>App variables</a:t>
            </a:r>
          </a:p>
          <a:p>
            <a:pPr algn="l">
              <a:buNone/>
            </a:pPr>
            <a:r>
              <a:rPr lang="en-US" sz="1466" dirty="0">
                <a:solidFill>
                  <a:srgbClr val="333333"/>
                </a:solidFill>
                <a:latin typeface="72" panose="020B0503030000000003" pitchFamily="34" charset="0"/>
              </a:rPr>
              <a:t>App variables exist in the global context of the app. When the app opens for the first time, or is closed and reopened, app variables are reset.</a:t>
            </a:r>
          </a:p>
        </p:txBody>
      </p:sp>
      <p:sp>
        <p:nvSpPr>
          <p:cNvPr id="221" name="TextBox 220">
            <a:extLst>
              <a:ext uri="{FF2B5EF4-FFF2-40B4-BE49-F238E27FC236}">
                <a16:creationId xmlns:a16="http://schemas.microsoft.com/office/drawing/2014/main" id="{6E3AF881-1C3F-04F3-653E-B00C19201D34}"/>
              </a:ext>
            </a:extLst>
          </p:cNvPr>
          <p:cNvSpPr txBox="1"/>
          <p:nvPr/>
        </p:nvSpPr>
        <p:spPr>
          <a:xfrm>
            <a:off x="145105" y="4816235"/>
            <a:ext cx="7008574" cy="1035796"/>
          </a:xfrm>
          <a:prstGeom prst="rect">
            <a:avLst/>
          </a:prstGeom>
          <a:solidFill>
            <a:schemeClr val="tx2">
              <a:lumMod val="20000"/>
              <a:lumOff val="80000"/>
            </a:schemeClr>
          </a:solidFill>
        </p:spPr>
        <p:txBody>
          <a:bodyPr wrap="square" rtlCol="0">
            <a:spAutoFit/>
          </a:bodyPr>
          <a:lstStyle/>
          <a:p>
            <a:r>
              <a:rPr lang="en-US" sz="3199" b="1" dirty="0"/>
              <a:t>Theme variables</a:t>
            </a:r>
          </a:p>
          <a:p>
            <a:pPr algn="l">
              <a:buNone/>
            </a:pPr>
            <a:r>
              <a:rPr lang="en-US" sz="1466" dirty="0">
                <a:solidFill>
                  <a:srgbClr val="333333"/>
                </a:solidFill>
                <a:latin typeface="72" panose="020B0503030000000003" pitchFamily="34" charset="0"/>
              </a:rPr>
              <a:t>Theme variables define how the various view components look, giving you an easy way to change the whole look-and-feel of your app.</a:t>
            </a:r>
          </a:p>
        </p:txBody>
      </p:sp>
      <p:sp>
        <p:nvSpPr>
          <p:cNvPr id="3" name="Footer Placeholder 2">
            <a:extLst>
              <a:ext uri="{FF2B5EF4-FFF2-40B4-BE49-F238E27FC236}">
                <a16:creationId xmlns:a16="http://schemas.microsoft.com/office/drawing/2014/main" id="{53DEF2BE-D5CA-8FF4-57F5-05FD0F8B6F80}"/>
              </a:ext>
            </a:extLst>
          </p:cNvPr>
          <p:cNvSpPr>
            <a:spLocks noGrp="1"/>
          </p:cNvSpPr>
          <p:nvPr>
            <p:ph type="ftr" sz="quarter" idx="11"/>
          </p:nvPr>
        </p:nvSpPr>
        <p:spPr>
          <a:xfrm>
            <a:off x="-42416" y="6376063"/>
            <a:ext cx="3859795" cy="365030"/>
          </a:xfrm>
        </p:spPr>
        <p:txBody>
          <a:bodyPr/>
          <a:lstStyle/>
          <a:p>
            <a:r>
              <a:rPr lang="en-US" dirty="0"/>
              <a:t>www.anubhavtrainings.com</a:t>
            </a:r>
          </a:p>
        </p:txBody>
      </p:sp>
      <p:sp>
        <p:nvSpPr>
          <p:cNvPr id="4" name="Slide Number Placeholder 3">
            <a:extLst>
              <a:ext uri="{FF2B5EF4-FFF2-40B4-BE49-F238E27FC236}">
                <a16:creationId xmlns:a16="http://schemas.microsoft.com/office/drawing/2014/main" id="{0621D399-FFA3-7B61-4F5E-9279553C9BD0}"/>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12</a:t>
            </a:fld>
            <a:endParaRPr lang="en-US" dirty="0"/>
          </a:p>
        </p:txBody>
      </p:sp>
      <p:sp>
        <p:nvSpPr>
          <p:cNvPr id="5" name="Title 4">
            <a:extLst>
              <a:ext uri="{FF2B5EF4-FFF2-40B4-BE49-F238E27FC236}">
                <a16:creationId xmlns:a16="http://schemas.microsoft.com/office/drawing/2014/main" id="{1F79BD5A-386D-C9E3-5CFB-40FA142B267D}"/>
              </a:ext>
            </a:extLst>
          </p:cNvPr>
          <p:cNvSpPr>
            <a:spLocks noGrp="1"/>
          </p:cNvSpPr>
          <p:nvPr>
            <p:ph type="title"/>
          </p:nvPr>
        </p:nvSpPr>
        <p:spPr>
          <a:xfrm>
            <a:off x="101573" y="178647"/>
            <a:ext cx="10969943" cy="711016"/>
          </a:xfrm>
        </p:spPr>
        <p:txBody>
          <a:bodyPr/>
          <a:lstStyle/>
          <a:p>
            <a:r>
              <a:rPr lang="en-IN" sz="3333" dirty="0"/>
              <a:t>Types of Dynamic variables</a:t>
            </a:r>
          </a:p>
        </p:txBody>
      </p:sp>
      <p:sp>
        <p:nvSpPr>
          <p:cNvPr id="2" name="TextBox 1">
            <a:extLst>
              <a:ext uri="{FF2B5EF4-FFF2-40B4-BE49-F238E27FC236}">
                <a16:creationId xmlns:a16="http://schemas.microsoft.com/office/drawing/2014/main" id="{4BAEC777-929F-7ADE-8D90-B437968ABBE2}"/>
              </a:ext>
            </a:extLst>
          </p:cNvPr>
          <p:cNvSpPr txBox="1"/>
          <p:nvPr/>
        </p:nvSpPr>
        <p:spPr>
          <a:xfrm>
            <a:off x="101573" y="898501"/>
            <a:ext cx="11782531" cy="711016"/>
          </a:xfrm>
          <a:prstGeom prst="rect">
            <a:avLst/>
          </a:prstGeom>
        </p:spPr>
        <p:txBody>
          <a:bodyPr vert="horz" lIns="121888" tIns="60944" rIns="121888" bIns="60944" rtlCol="0">
            <a:normAutofit/>
          </a:bodyPr>
          <a:lstStyle/>
          <a:p>
            <a:pPr algn="l">
              <a:buNone/>
            </a:pPr>
            <a:r>
              <a:rPr lang="en-US" sz="1866" dirty="0">
                <a:solidFill>
                  <a:srgbClr val="333333"/>
                </a:solidFill>
                <a:latin typeface="72" panose="020B0503030000000003" pitchFamily="34" charset="0"/>
              </a:rPr>
              <a:t>Dynamic variables are the backbone of your app logic. For the most part, the data they contain at any given time is determined by what flow functions have been called during the app runtime so far.</a:t>
            </a:r>
          </a:p>
        </p:txBody>
      </p:sp>
      <p:sp>
        <p:nvSpPr>
          <p:cNvPr id="216" name="TextBox 215">
            <a:extLst>
              <a:ext uri="{FF2B5EF4-FFF2-40B4-BE49-F238E27FC236}">
                <a16:creationId xmlns:a16="http://schemas.microsoft.com/office/drawing/2014/main" id="{AAA76539-235D-B265-10F6-4EF3E30DF09F}"/>
              </a:ext>
            </a:extLst>
          </p:cNvPr>
          <p:cNvSpPr txBox="1"/>
          <p:nvPr/>
        </p:nvSpPr>
        <p:spPr>
          <a:xfrm>
            <a:off x="101573" y="1618355"/>
            <a:ext cx="7008574" cy="1077090"/>
          </a:xfrm>
          <a:prstGeom prst="rect">
            <a:avLst/>
          </a:prstGeom>
          <a:solidFill>
            <a:schemeClr val="accent5">
              <a:lumMod val="40000"/>
              <a:lumOff val="60000"/>
            </a:schemeClr>
          </a:solidFill>
        </p:spPr>
        <p:txBody>
          <a:bodyPr wrap="square" rtlCol="0">
            <a:spAutoFit/>
          </a:bodyPr>
          <a:lstStyle/>
          <a:p>
            <a:r>
              <a:rPr lang="en-US" sz="3199" b="1" dirty="0"/>
              <a:t>Page variables</a:t>
            </a:r>
          </a:p>
          <a:p>
            <a:r>
              <a:rPr lang="en-US" sz="1600" dirty="0"/>
              <a:t>Page variables exist in the context of a single page. When a page is removed from the navigation stack, its page variables are reset.</a:t>
            </a:r>
            <a:endParaRPr lang="en-IN" sz="1600" dirty="0"/>
          </a:p>
        </p:txBody>
      </p:sp>
      <p:sp>
        <p:nvSpPr>
          <p:cNvPr id="218" name="TextBox 217">
            <a:extLst>
              <a:ext uri="{FF2B5EF4-FFF2-40B4-BE49-F238E27FC236}">
                <a16:creationId xmlns:a16="http://schemas.microsoft.com/office/drawing/2014/main" id="{1B710DCE-3F10-AE24-FB03-7AF150D7D4CA}"/>
              </a:ext>
            </a:extLst>
          </p:cNvPr>
          <p:cNvSpPr txBox="1"/>
          <p:nvPr/>
        </p:nvSpPr>
        <p:spPr>
          <a:xfrm>
            <a:off x="5281824" y="2553043"/>
            <a:ext cx="7008574" cy="1261371"/>
          </a:xfrm>
          <a:prstGeom prst="rect">
            <a:avLst/>
          </a:prstGeom>
          <a:solidFill>
            <a:schemeClr val="accent4">
              <a:lumMod val="40000"/>
              <a:lumOff val="60000"/>
            </a:schemeClr>
          </a:solidFill>
        </p:spPr>
        <p:txBody>
          <a:bodyPr wrap="square" rtlCol="0">
            <a:spAutoFit/>
          </a:bodyPr>
          <a:lstStyle/>
          <a:p>
            <a:r>
              <a:rPr lang="en-US" sz="3199" b="1" dirty="0"/>
              <a:t>Data variables</a:t>
            </a:r>
          </a:p>
          <a:p>
            <a:pPr algn="l">
              <a:buNone/>
            </a:pPr>
            <a:r>
              <a:rPr lang="en-US" sz="1466" dirty="0">
                <a:solidFill>
                  <a:srgbClr val="333333"/>
                </a:solidFill>
                <a:latin typeface="72" panose="020B0503030000000003" pitchFamily="34" charset="0"/>
              </a:rPr>
              <a:t>Data variables are like page variables, but their schema is defined by the data resource they are linked to. They also come with default logic that loads the associated data from the backend and stores it in the data variable.</a:t>
            </a:r>
          </a:p>
        </p:txBody>
      </p:sp>
      <p:sp>
        <p:nvSpPr>
          <p:cNvPr id="220" name="TextBox 219">
            <a:extLst>
              <a:ext uri="{FF2B5EF4-FFF2-40B4-BE49-F238E27FC236}">
                <a16:creationId xmlns:a16="http://schemas.microsoft.com/office/drawing/2014/main" id="{8B464AAF-CAB4-CA37-FFF7-A6FA5C9CF14D}"/>
              </a:ext>
            </a:extLst>
          </p:cNvPr>
          <p:cNvSpPr txBox="1"/>
          <p:nvPr/>
        </p:nvSpPr>
        <p:spPr>
          <a:xfrm>
            <a:off x="5281824" y="3978593"/>
            <a:ext cx="7008574" cy="1261371"/>
          </a:xfrm>
          <a:prstGeom prst="rect">
            <a:avLst/>
          </a:prstGeom>
          <a:solidFill>
            <a:schemeClr val="accent6">
              <a:lumMod val="40000"/>
              <a:lumOff val="60000"/>
            </a:schemeClr>
          </a:solidFill>
        </p:spPr>
        <p:txBody>
          <a:bodyPr wrap="square" rtlCol="0">
            <a:spAutoFit/>
          </a:bodyPr>
          <a:lstStyle/>
          <a:p>
            <a:r>
              <a:rPr lang="en-US" sz="3199" b="1" dirty="0"/>
              <a:t>Page Parameters</a:t>
            </a:r>
          </a:p>
          <a:p>
            <a:pPr algn="l">
              <a:buNone/>
            </a:pPr>
            <a:r>
              <a:rPr lang="en-US" sz="1466" dirty="0">
                <a:solidFill>
                  <a:srgbClr val="333333"/>
                </a:solidFill>
                <a:latin typeface="72" panose="020B0503030000000003" pitchFamily="34" charset="0"/>
              </a:rPr>
              <a:t>Page parameters can only be of the </a:t>
            </a:r>
            <a:r>
              <a:rPr lang="en-US" sz="1466" b="1" dirty="0">
                <a:solidFill>
                  <a:srgbClr val="333333"/>
                </a:solidFill>
                <a:latin typeface="72" panose="020B0503030000000003" pitchFamily="34" charset="0"/>
              </a:rPr>
              <a:t>text</a:t>
            </a:r>
            <a:r>
              <a:rPr lang="en-US" sz="1466" dirty="0">
                <a:solidFill>
                  <a:srgbClr val="333333"/>
                </a:solidFill>
                <a:latin typeface="72" panose="020B0503030000000003" pitchFamily="34" charset="0"/>
              </a:rPr>
              <a:t> type. Page parameters are read-only variables that can be set with the </a:t>
            </a:r>
            <a:r>
              <a:rPr lang="en-US" sz="1466" b="1" dirty="0">
                <a:solidFill>
                  <a:srgbClr val="333333"/>
                </a:solidFill>
                <a:latin typeface="72" panose="020B0503030000000003" pitchFamily="34" charset="0"/>
              </a:rPr>
              <a:t>Open page</a:t>
            </a:r>
            <a:r>
              <a:rPr lang="en-US" sz="1466" dirty="0">
                <a:solidFill>
                  <a:srgbClr val="333333"/>
                </a:solidFill>
                <a:latin typeface="72" panose="020B0503030000000003" pitchFamily="34" charset="0"/>
              </a:rPr>
              <a:t> flow function for the new page, e.g. ID of a product for a product details page. </a:t>
            </a:r>
          </a:p>
        </p:txBody>
      </p:sp>
      <p:sp>
        <p:nvSpPr>
          <p:cNvPr id="222" name="TextBox 221">
            <a:extLst>
              <a:ext uri="{FF2B5EF4-FFF2-40B4-BE49-F238E27FC236}">
                <a16:creationId xmlns:a16="http://schemas.microsoft.com/office/drawing/2014/main" id="{0FED470A-4F22-0AD0-96C7-A6E8B0E0589E}"/>
              </a:ext>
            </a:extLst>
          </p:cNvPr>
          <p:cNvSpPr txBox="1"/>
          <p:nvPr/>
        </p:nvSpPr>
        <p:spPr>
          <a:xfrm>
            <a:off x="5180250" y="5583201"/>
            <a:ext cx="7008574" cy="1261371"/>
          </a:xfrm>
          <a:prstGeom prst="rect">
            <a:avLst/>
          </a:prstGeom>
          <a:solidFill>
            <a:schemeClr val="accent4">
              <a:lumMod val="40000"/>
              <a:lumOff val="60000"/>
            </a:schemeClr>
          </a:solidFill>
        </p:spPr>
        <p:txBody>
          <a:bodyPr wrap="square" rtlCol="0">
            <a:spAutoFit/>
          </a:bodyPr>
          <a:lstStyle/>
          <a:p>
            <a:r>
              <a:rPr lang="en-US" sz="3199" b="1" dirty="0"/>
              <a:t>System variables</a:t>
            </a:r>
          </a:p>
          <a:p>
            <a:pPr algn="l">
              <a:buNone/>
            </a:pPr>
            <a:r>
              <a:rPr lang="en-US" sz="1466" dirty="0">
                <a:solidFill>
                  <a:srgbClr val="333333"/>
                </a:solidFill>
                <a:latin typeface="72" panose="020B0503030000000003" pitchFamily="34" charset="0"/>
              </a:rPr>
              <a:t>System variables define properties of the current app and the device its running on. They cannot be affected by the user directly, but change when the underlying property changes.</a:t>
            </a:r>
          </a:p>
        </p:txBody>
      </p:sp>
    </p:spTree>
    <p:extLst>
      <p:ext uri="{BB962C8B-B14F-4D97-AF65-F5344CB8AC3E}">
        <p14:creationId xmlns:p14="http://schemas.microsoft.com/office/powerpoint/2010/main" val="840941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7295B-D009-F32E-A01A-8A8CC18FEA22}"/>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D5B543E2-7625-ECE1-C46E-CFB3659168B8}"/>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7F90F182-D2C5-A02D-2F2A-729242AD767F}"/>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13</a:t>
            </a:fld>
            <a:endParaRPr lang="en-US" dirty="0"/>
          </a:p>
        </p:txBody>
      </p:sp>
      <p:sp>
        <p:nvSpPr>
          <p:cNvPr id="5" name="Title 4">
            <a:extLst>
              <a:ext uri="{FF2B5EF4-FFF2-40B4-BE49-F238E27FC236}">
                <a16:creationId xmlns:a16="http://schemas.microsoft.com/office/drawing/2014/main" id="{73CD0C1D-D299-3852-9908-404039141507}"/>
              </a:ext>
            </a:extLst>
          </p:cNvPr>
          <p:cNvSpPr>
            <a:spLocks noGrp="1"/>
          </p:cNvSpPr>
          <p:nvPr>
            <p:ph type="title"/>
          </p:nvPr>
        </p:nvSpPr>
        <p:spPr>
          <a:xfrm>
            <a:off x="101573" y="178647"/>
            <a:ext cx="10969943" cy="711016"/>
          </a:xfrm>
        </p:spPr>
        <p:txBody>
          <a:bodyPr/>
          <a:lstStyle/>
          <a:p>
            <a:r>
              <a:rPr lang="en-IN" sz="3333" dirty="0"/>
              <a:t>Test data</a:t>
            </a:r>
          </a:p>
        </p:txBody>
      </p:sp>
      <p:pic>
        <p:nvPicPr>
          <p:cNvPr id="7" name="Picture 6" descr="A bar code with numbers and letters&#10;&#10;AI-generated content may be incorrect.">
            <a:extLst>
              <a:ext uri="{FF2B5EF4-FFF2-40B4-BE49-F238E27FC236}">
                <a16:creationId xmlns:a16="http://schemas.microsoft.com/office/drawing/2014/main" id="{7556EEE3-534B-1B06-A14F-6B9FC16C6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8221" y="1092809"/>
            <a:ext cx="6107205" cy="5152499"/>
          </a:xfrm>
          <a:prstGeom prst="rect">
            <a:avLst/>
          </a:prstGeom>
        </p:spPr>
      </p:pic>
      <p:pic>
        <p:nvPicPr>
          <p:cNvPr id="9" name="Picture 8" descr="A yellow circle with black letters and a black background&#10;&#10;AI-generated content may be incorrect.">
            <a:extLst>
              <a:ext uri="{FF2B5EF4-FFF2-40B4-BE49-F238E27FC236}">
                <a16:creationId xmlns:a16="http://schemas.microsoft.com/office/drawing/2014/main" id="{31CCE318-4A30-F05D-613B-E2B8EC5C97C3}"/>
              </a:ext>
            </a:extLst>
          </p:cNvPr>
          <p:cNvPicPr>
            <a:picLocks noChangeAspect="1"/>
          </p:cNvPicPr>
          <p:nvPr/>
        </p:nvPicPr>
        <p:blipFill>
          <a:blip r:embed="rId3">
            <a:alphaModFix amt="31000"/>
            <a:extLst>
              <a:ext uri="{28A0092B-C50C-407E-A947-70E740481C1C}">
                <a14:useLocalDpi xmlns:a14="http://schemas.microsoft.com/office/drawing/2010/main" val="0"/>
              </a:ext>
            </a:extLst>
          </a:blip>
          <a:stretch>
            <a:fillRect/>
          </a:stretch>
        </p:blipFill>
        <p:spPr>
          <a:xfrm>
            <a:off x="4579641" y="2006971"/>
            <a:ext cx="3453500" cy="3411039"/>
          </a:xfrm>
          <a:prstGeom prst="rect">
            <a:avLst/>
          </a:prstGeom>
        </p:spPr>
      </p:pic>
    </p:spTree>
    <p:extLst>
      <p:ext uri="{BB962C8B-B14F-4D97-AF65-F5344CB8AC3E}">
        <p14:creationId xmlns:p14="http://schemas.microsoft.com/office/powerpoint/2010/main" val="854278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7352A4-AF02-298C-E10F-F941D116812D}"/>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1EE35A68-E986-3DFC-7C04-90BD44F2DFFA}"/>
              </a:ext>
            </a:extLst>
          </p:cNvPr>
          <p:cNvSpPr>
            <a:spLocks noGrp="1"/>
          </p:cNvSpPr>
          <p:nvPr>
            <p:ph type="ftr" sz="quarter" idx="11"/>
          </p:nvPr>
        </p:nvSpPr>
        <p:spPr/>
        <p:txBody>
          <a:bodyPr/>
          <a:lstStyle/>
          <a:p>
            <a:r>
              <a:rPr lang="en-US"/>
              <a:t>www.anubhavtrainings.com</a:t>
            </a:r>
            <a:endParaRPr lang="en-US" dirty="0"/>
          </a:p>
        </p:txBody>
      </p:sp>
      <p:sp>
        <p:nvSpPr>
          <p:cNvPr id="4" name="Slide Number Placeholder 3">
            <a:extLst>
              <a:ext uri="{FF2B5EF4-FFF2-40B4-BE49-F238E27FC236}">
                <a16:creationId xmlns:a16="http://schemas.microsoft.com/office/drawing/2014/main" id="{64B99C69-E55B-FAD2-2909-3E5A4413295F}"/>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14</a:t>
            </a:fld>
            <a:endParaRPr lang="en-US" dirty="0"/>
          </a:p>
        </p:txBody>
      </p:sp>
      <p:sp>
        <p:nvSpPr>
          <p:cNvPr id="5" name="Title 4">
            <a:extLst>
              <a:ext uri="{FF2B5EF4-FFF2-40B4-BE49-F238E27FC236}">
                <a16:creationId xmlns:a16="http://schemas.microsoft.com/office/drawing/2014/main" id="{53DB0368-9E3C-CAE8-A8A2-E73CBBBE65E9}"/>
              </a:ext>
            </a:extLst>
          </p:cNvPr>
          <p:cNvSpPr>
            <a:spLocks noGrp="1"/>
          </p:cNvSpPr>
          <p:nvPr>
            <p:ph type="title"/>
          </p:nvPr>
        </p:nvSpPr>
        <p:spPr>
          <a:xfrm>
            <a:off x="101573" y="280217"/>
            <a:ext cx="10969943" cy="711016"/>
          </a:xfrm>
        </p:spPr>
        <p:txBody>
          <a:bodyPr/>
          <a:lstStyle/>
          <a:p>
            <a:r>
              <a:rPr lang="en-US" sz="3333" dirty="0"/>
              <a:t>Data Resources in BTP</a:t>
            </a:r>
            <a:endParaRPr lang="en-IN" sz="3333" dirty="0"/>
          </a:p>
        </p:txBody>
      </p:sp>
      <p:pic>
        <p:nvPicPr>
          <p:cNvPr id="1026" name="Picture 2" descr="Types of Data Storage">
            <a:extLst>
              <a:ext uri="{FF2B5EF4-FFF2-40B4-BE49-F238E27FC236}">
                <a16:creationId xmlns:a16="http://schemas.microsoft.com/office/drawing/2014/main" id="{110CA9D8-8091-6E26-AF53-84D08A99E36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96601" y="2210118"/>
            <a:ext cx="6092280" cy="301969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6897851-95FA-FAA0-5701-0FCFB2B58086}"/>
              </a:ext>
            </a:extLst>
          </p:cNvPr>
          <p:cNvSpPr txBox="1"/>
          <p:nvPr/>
        </p:nvSpPr>
        <p:spPr>
          <a:xfrm>
            <a:off x="203146" y="1295955"/>
            <a:ext cx="5693454" cy="5424663"/>
          </a:xfrm>
          <a:prstGeom prst="rect">
            <a:avLst/>
          </a:prstGeom>
        </p:spPr>
        <p:txBody>
          <a:bodyPr vert="horz" lIns="121888" tIns="60944" rIns="121888" bIns="60944" rtlCol="0">
            <a:normAutofit/>
          </a:bodyPr>
          <a:lstStyle/>
          <a:p>
            <a:pPr algn="l" latinLnBrk="0">
              <a:buNone/>
            </a:pPr>
            <a:r>
              <a:rPr lang="en-US" sz="1866" dirty="0">
                <a:solidFill>
                  <a:srgbClr val="223548"/>
                </a:solidFill>
                <a:latin typeface="72 Brand Variable"/>
              </a:rPr>
              <a:t>Applications live and die on their data, and without some form of data, an app wouldn’t be able to do much.</a:t>
            </a:r>
          </a:p>
          <a:p>
            <a:pPr algn="l" latinLnBrk="0">
              <a:buNone/>
            </a:pPr>
            <a:r>
              <a:rPr lang="en-US" sz="1866" dirty="0">
                <a:solidFill>
                  <a:srgbClr val="223548"/>
                </a:solidFill>
                <a:latin typeface="72 Brand Variable"/>
              </a:rPr>
              <a:t>Some data is merely temporary and is stored while the app is running, such as:</a:t>
            </a:r>
          </a:p>
          <a:p>
            <a:pPr algn="l" latinLnBrk="0">
              <a:buNone/>
            </a:pPr>
            <a:endParaRPr lang="en-US" sz="1866" dirty="0">
              <a:solidFill>
                <a:srgbClr val="223548"/>
              </a:solidFill>
              <a:latin typeface="72 Brand Variable"/>
            </a:endParaRPr>
          </a:p>
          <a:p>
            <a:pPr algn="l">
              <a:buFont typeface="Arial" panose="020B0604020202020204" pitchFamily="34" charset="0"/>
              <a:buChar char="•"/>
            </a:pPr>
            <a:r>
              <a:rPr lang="en-US" sz="1600" dirty="0">
                <a:solidFill>
                  <a:srgbClr val="223548"/>
                </a:solidFill>
                <a:latin typeface="72 Brand Variable"/>
              </a:rPr>
              <a:t> Data entered by the user.</a:t>
            </a:r>
          </a:p>
          <a:p>
            <a:pPr algn="l">
              <a:buFont typeface="Arial" panose="020B0604020202020204" pitchFamily="34" charset="0"/>
              <a:buChar char="•"/>
            </a:pPr>
            <a:r>
              <a:rPr lang="en-US" sz="1600" dirty="0">
                <a:solidFill>
                  <a:srgbClr val="223548"/>
                </a:solidFill>
                <a:latin typeface="72 Brand Variable"/>
              </a:rPr>
              <a:t> Data related to the state of the app; for example, while a user is playing a game, the app would need to store their score, name, and the current state of the board</a:t>
            </a:r>
          </a:p>
          <a:p>
            <a:pPr algn="l">
              <a:buFont typeface="Arial" panose="020B0604020202020204" pitchFamily="34" charset="0"/>
              <a:buChar char="•"/>
            </a:pPr>
            <a:endParaRPr lang="en-US" sz="1866" dirty="0">
              <a:solidFill>
                <a:srgbClr val="223548"/>
              </a:solidFill>
              <a:latin typeface="72 Brand Variable"/>
            </a:endParaRPr>
          </a:p>
          <a:p>
            <a:pPr algn="l" latinLnBrk="0">
              <a:buNone/>
            </a:pPr>
            <a:r>
              <a:rPr lang="en-US" sz="1866" dirty="0">
                <a:solidFill>
                  <a:srgbClr val="223548"/>
                </a:solidFill>
                <a:latin typeface="72 Brand Variable"/>
              </a:rPr>
              <a:t>Some data is stored in data stores or databases for use with other users, for example:</a:t>
            </a:r>
          </a:p>
          <a:p>
            <a:pPr algn="l" latinLnBrk="0">
              <a:buNone/>
            </a:pPr>
            <a:endParaRPr lang="en-US" sz="1866" dirty="0">
              <a:solidFill>
                <a:srgbClr val="223548"/>
              </a:solidFill>
              <a:latin typeface="72 Brand Variable"/>
            </a:endParaRPr>
          </a:p>
          <a:p>
            <a:pPr algn="l">
              <a:buFont typeface="Arial" panose="020B0604020202020204" pitchFamily="34" charset="0"/>
              <a:buChar char="•"/>
            </a:pPr>
            <a:r>
              <a:rPr lang="en-US" sz="1600" dirty="0">
                <a:solidFill>
                  <a:srgbClr val="223548"/>
                </a:solidFill>
                <a:latin typeface="72 Brand Variable"/>
              </a:rPr>
              <a:t> Business data, such as invoices and sales orders.</a:t>
            </a:r>
          </a:p>
          <a:p>
            <a:pPr algn="l">
              <a:buFont typeface="Arial" panose="020B0604020202020204" pitchFamily="34" charset="0"/>
              <a:buChar char="•"/>
            </a:pPr>
            <a:r>
              <a:rPr lang="en-US" sz="1600" dirty="0">
                <a:solidFill>
                  <a:srgbClr val="223548"/>
                </a:solidFill>
                <a:latin typeface="72 Brand Variable"/>
              </a:rPr>
              <a:t> Sports data, such as teams and players and their statistics.</a:t>
            </a:r>
          </a:p>
          <a:p>
            <a:pPr algn="l">
              <a:buFont typeface="Arial" panose="020B0604020202020204" pitchFamily="34" charset="0"/>
              <a:buChar char="•"/>
            </a:pPr>
            <a:r>
              <a:rPr lang="en-US" sz="1600" dirty="0">
                <a:solidFill>
                  <a:srgbClr val="223548"/>
                </a:solidFill>
                <a:latin typeface="72 Brand Variable"/>
              </a:rPr>
              <a:t> Geological data, such as earthquakes, their magnitude, and locations.</a:t>
            </a:r>
          </a:p>
        </p:txBody>
      </p:sp>
    </p:spTree>
    <p:extLst>
      <p:ext uri="{BB962C8B-B14F-4D97-AF65-F5344CB8AC3E}">
        <p14:creationId xmlns:p14="http://schemas.microsoft.com/office/powerpoint/2010/main" val="2175305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6666B-914E-3754-94F9-A705B165CD0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3F8F893F-1FD4-73A7-2695-9D85A564819C}"/>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3C200A29-874B-FDCB-974E-F5966128D57B}"/>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15</a:t>
            </a:fld>
            <a:endParaRPr lang="en-US" dirty="0"/>
          </a:p>
        </p:txBody>
      </p:sp>
      <p:sp>
        <p:nvSpPr>
          <p:cNvPr id="5" name="Title 4">
            <a:extLst>
              <a:ext uri="{FF2B5EF4-FFF2-40B4-BE49-F238E27FC236}">
                <a16:creationId xmlns:a16="http://schemas.microsoft.com/office/drawing/2014/main" id="{DC4ADDD1-38B4-DFFF-B3ED-B161F42D9E3E}"/>
              </a:ext>
            </a:extLst>
          </p:cNvPr>
          <p:cNvSpPr>
            <a:spLocks noGrp="1"/>
          </p:cNvSpPr>
          <p:nvPr>
            <p:ph type="title"/>
          </p:nvPr>
        </p:nvSpPr>
        <p:spPr>
          <a:xfrm>
            <a:off x="101573" y="178647"/>
            <a:ext cx="10969943" cy="711016"/>
          </a:xfrm>
        </p:spPr>
        <p:txBody>
          <a:bodyPr/>
          <a:lstStyle/>
          <a:p>
            <a:r>
              <a:rPr lang="en-US" sz="3333" dirty="0"/>
              <a:t>Types of Data Sources</a:t>
            </a:r>
            <a:endParaRPr lang="en-IN" sz="3333" dirty="0"/>
          </a:p>
        </p:txBody>
      </p:sp>
      <p:sp>
        <p:nvSpPr>
          <p:cNvPr id="2" name="TextBox 1">
            <a:extLst>
              <a:ext uri="{FF2B5EF4-FFF2-40B4-BE49-F238E27FC236}">
                <a16:creationId xmlns:a16="http://schemas.microsoft.com/office/drawing/2014/main" id="{47A6B9BA-8A19-8158-3BEB-2A13CBB32D77}"/>
              </a:ext>
            </a:extLst>
          </p:cNvPr>
          <p:cNvSpPr txBox="1"/>
          <p:nvPr/>
        </p:nvSpPr>
        <p:spPr>
          <a:xfrm>
            <a:off x="203147" y="1097859"/>
            <a:ext cx="11782531" cy="5424663"/>
          </a:xfrm>
          <a:prstGeom prst="rect">
            <a:avLst/>
          </a:prstGeom>
        </p:spPr>
        <p:txBody>
          <a:bodyPr vert="horz" lIns="121888" tIns="60944" rIns="121888" bIns="60944" rtlCol="0">
            <a:normAutofit lnSpcReduction="10000"/>
          </a:bodyPr>
          <a:lstStyle/>
          <a:p>
            <a:pPr algn="l" latinLnBrk="0">
              <a:buNone/>
            </a:pPr>
            <a:r>
              <a:rPr lang="en-US" sz="1866" dirty="0">
                <a:solidFill>
                  <a:srgbClr val="223548"/>
                </a:solidFill>
                <a:latin typeface="72 Brand Variable"/>
              </a:rPr>
              <a:t>There are different types of back-end systems from which you can retrieve data</a:t>
            </a:r>
          </a:p>
          <a:p>
            <a:pPr algn="l" latinLnBrk="0">
              <a:buNone/>
            </a:pPr>
            <a:endParaRPr lang="en-US" sz="1866" dirty="0">
              <a:solidFill>
                <a:srgbClr val="223548"/>
              </a:solidFill>
              <a:latin typeface="72 Brand Variable"/>
            </a:endParaRPr>
          </a:p>
          <a:p>
            <a:pPr algn="l" latinLnBrk="0">
              <a:buNone/>
            </a:pPr>
            <a:r>
              <a:rPr lang="en-US" sz="1866" dirty="0">
                <a:solidFill>
                  <a:srgbClr val="223548"/>
                </a:solidFill>
                <a:latin typeface="72 Brand Variable"/>
              </a:rPr>
              <a:t>SAP Build Apps lets you connect to the following:</a:t>
            </a:r>
          </a:p>
          <a:p>
            <a:pPr algn="l" latinLnBrk="0">
              <a:buNone/>
            </a:pPr>
            <a:endParaRPr lang="en-US" sz="1866" dirty="0">
              <a:solidFill>
                <a:srgbClr val="223548"/>
              </a:solidFill>
              <a:latin typeface="72 Brand Variable"/>
            </a:endParaRPr>
          </a:p>
          <a:p>
            <a:pPr algn="l">
              <a:buFont typeface="Arial" panose="020B0604020202020204" pitchFamily="34" charset="0"/>
              <a:buChar char="•"/>
            </a:pPr>
            <a:r>
              <a:rPr lang="en-US" sz="1866" b="1" dirty="0">
                <a:solidFill>
                  <a:srgbClr val="223548"/>
                </a:solidFill>
                <a:latin typeface="72 Brand Variable"/>
              </a:rPr>
              <a:t> OData Integration </a:t>
            </a:r>
            <a:r>
              <a:rPr lang="en-US" sz="1866" dirty="0">
                <a:solidFill>
                  <a:srgbClr val="223548"/>
                </a:solidFill>
                <a:latin typeface="72 Brand Variable"/>
              </a:rPr>
              <a:t>- This type of data resource lets you connect to OData services. OData services are services you reach with a URL and are designed for supplying business data. OData services conform to a rigid set of rules for defining the format of the URLs and of the returned data.</a:t>
            </a:r>
          </a:p>
          <a:p>
            <a:pPr algn="l"/>
            <a:endParaRPr lang="en-US" sz="1866" dirty="0">
              <a:solidFill>
                <a:srgbClr val="223548"/>
              </a:solidFill>
              <a:latin typeface="72 Brand Variable"/>
            </a:endParaRPr>
          </a:p>
          <a:p>
            <a:pPr algn="l">
              <a:buFont typeface="Arial" panose="020B0604020202020204" pitchFamily="34" charset="0"/>
              <a:buChar char="•"/>
            </a:pPr>
            <a:r>
              <a:rPr lang="en-US" sz="1866" b="1" dirty="0">
                <a:solidFill>
                  <a:srgbClr val="223548"/>
                </a:solidFill>
                <a:latin typeface="72 Brand Variable"/>
              </a:rPr>
              <a:t> REST API Direct Integration </a:t>
            </a:r>
            <a:r>
              <a:rPr lang="en-US" sz="1866" dirty="0">
                <a:solidFill>
                  <a:srgbClr val="223548"/>
                </a:solidFill>
                <a:latin typeface="72 Brand Variable"/>
              </a:rPr>
              <a:t>- This type of data resource lets you connect to REST services. REST services do not need to conform to the same rigid rules for URLs and responses, as OData services do. This can make REST services require a little more work to understand, and to configure within SAP Build Apps.</a:t>
            </a:r>
          </a:p>
          <a:p>
            <a:pPr algn="l"/>
            <a:endParaRPr lang="en-US" sz="1866" b="1" dirty="0">
              <a:solidFill>
                <a:srgbClr val="223548"/>
              </a:solidFill>
              <a:latin typeface="72 Brand Variable"/>
            </a:endParaRPr>
          </a:p>
          <a:p>
            <a:pPr algn="l">
              <a:buFont typeface="Arial" panose="020B0604020202020204" pitchFamily="34" charset="0"/>
              <a:buChar char="•"/>
            </a:pPr>
            <a:r>
              <a:rPr lang="en-US" sz="1866" b="1" dirty="0">
                <a:solidFill>
                  <a:srgbClr val="223548"/>
                </a:solidFill>
                <a:latin typeface="72 Brand Variable"/>
              </a:rPr>
              <a:t> On-Device Storage </a:t>
            </a:r>
            <a:r>
              <a:rPr lang="en-US" sz="1866" dirty="0">
                <a:solidFill>
                  <a:srgbClr val="223548"/>
                </a:solidFill>
                <a:latin typeface="72 Brand Variable"/>
              </a:rPr>
              <a:t>- This data resource actually creates a data store on the device the user is using, as opposed to REST and OData data resources, which connect to existing data stores. Such data is only stored on the current user’s device, so it is used for data needed only by the current user and that does not have to be shared.</a:t>
            </a:r>
          </a:p>
          <a:p>
            <a:pPr algn="l"/>
            <a:endParaRPr lang="en-US" sz="1866" dirty="0">
              <a:solidFill>
                <a:srgbClr val="223548"/>
              </a:solidFill>
              <a:latin typeface="72 Brand Variable"/>
            </a:endParaRPr>
          </a:p>
          <a:p>
            <a:pPr algn="l">
              <a:buFont typeface="Arial" panose="020B0604020202020204" pitchFamily="34" charset="0"/>
              <a:buChar char="•"/>
            </a:pPr>
            <a:r>
              <a:rPr lang="en-US" sz="1866" b="1" dirty="0">
                <a:solidFill>
                  <a:srgbClr val="223548"/>
                </a:solidFill>
                <a:latin typeface="72 Brand Variable"/>
              </a:rPr>
              <a:t> Marketplace Data Resources </a:t>
            </a:r>
            <a:r>
              <a:rPr lang="en-US" sz="1866" dirty="0">
                <a:solidFill>
                  <a:srgbClr val="223548"/>
                </a:solidFill>
                <a:latin typeface="72 Brand Variable"/>
              </a:rPr>
              <a:t>- Marketplace data resources can be of any type. They are data resources that are defined and stored in the Marketplace and can be quickly installed from there. You may want to use the few data resources prebuilt for you, or you may want to create a data resource and be able to quickly reuse it in multiple projects.</a:t>
            </a:r>
          </a:p>
        </p:txBody>
      </p:sp>
    </p:spTree>
    <p:extLst>
      <p:ext uri="{BB962C8B-B14F-4D97-AF65-F5344CB8AC3E}">
        <p14:creationId xmlns:p14="http://schemas.microsoft.com/office/powerpoint/2010/main" val="219005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03BCA9-CFCD-597D-1DAB-C01F7566B41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9C1BF838-FFA3-8D49-497D-77D5661D7025}"/>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81648108-C9B3-B016-52FD-5090BB69C00F}"/>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16</a:t>
            </a:fld>
            <a:endParaRPr lang="en-US" dirty="0"/>
          </a:p>
        </p:txBody>
      </p:sp>
      <p:sp>
        <p:nvSpPr>
          <p:cNvPr id="5" name="Title 4">
            <a:extLst>
              <a:ext uri="{FF2B5EF4-FFF2-40B4-BE49-F238E27FC236}">
                <a16:creationId xmlns:a16="http://schemas.microsoft.com/office/drawing/2014/main" id="{98A2D139-4821-BFA6-161B-B1E8747D3BF1}"/>
              </a:ext>
            </a:extLst>
          </p:cNvPr>
          <p:cNvSpPr>
            <a:spLocks noGrp="1"/>
          </p:cNvSpPr>
          <p:nvPr>
            <p:ph type="title"/>
          </p:nvPr>
        </p:nvSpPr>
        <p:spPr>
          <a:xfrm>
            <a:off x="101573" y="178647"/>
            <a:ext cx="10969943" cy="711016"/>
          </a:xfrm>
        </p:spPr>
        <p:txBody>
          <a:bodyPr/>
          <a:lstStyle/>
          <a:p>
            <a:r>
              <a:rPr lang="en-US" sz="3333" dirty="0"/>
              <a:t>Additional Data Resource types</a:t>
            </a:r>
            <a:endParaRPr lang="en-IN" sz="3333" dirty="0"/>
          </a:p>
        </p:txBody>
      </p:sp>
      <p:sp>
        <p:nvSpPr>
          <p:cNvPr id="2" name="TextBox 1">
            <a:extLst>
              <a:ext uri="{FF2B5EF4-FFF2-40B4-BE49-F238E27FC236}">
                <a16:creationId xmlns:a16="http://schemas.microsoft.com/office/drawing/2014/main" id="{C565383F-0933-2687-340E-3CD0BC8BD04B}"/>
              </a:ext>
            </a:extLst>
          </p:cNvPr>
          <p:cNvSpPr txBox="1"/>
          <p:nvPr/>
        </p:nvSpPr>
        <p:spPr>
          <a:xfrm>
            <a:off x="203147" y="1295955"/>
            <a:ext cx="11782531" cy="5424663"/>
          </a:xfrm>
          <a:prstGeom prst="rect">
            <a:avLst/>
          </a:prstGeom>
        </p:spPr>
        <p:txBody>
          <a:bodyPr vert="horz" lIns="121888" tIns="60944" rIns="121888" bIns="60944" rtlCol="0">
            <a:normAutofit/>
          </a:bodyPr>
          <a:lstStyle/>
          <a:p>
            <a:pPr>
              <a:spcBef>
                <a:spcPct val="20000"/>
              </a:spcBef>
              <a:buFont typeface="Arial" pitchFamily="34" charset="0"/>
            </a:pPr>
            <a:r>
              <a:rPr lang="en-US" sz="1866" dirty="0">
                <a:solidFill>
                  <a:srgbClr val="223548"/>
                </a:solidFill>
                <a:latin typeface="72 Brand Variable"/>
              </a:rPr>
              <a:t>There are some additional and important data resource types – especially for use in connecting to SAP back-ends – that depend on users being authenticated via SAP BTP</a:t>
            </a:r>
          </a:p>
          <a:p>
            <a:pPr>
              <a:spcBef>
                <a:spcPct val="20000"/>
              </a:spcBef>
              <a:buFont typeface="Arial" pitchFamily="34" charset="0"/>
            </a:pPr>
            <a:endParaRPr lang="en-US" sz="1866" dirty="0">
              <a:solidFill>
                <a:srgbClr val="223548"/>
              </a:solidFill>
              <a:latin typeface="72 Brand Variable"/>
            </a:endParaRPr>
          </a:p>
          <a:p>
            <a:pPr>
              <a:spcBef>
                <a:spcPct val="20000"/>
              </a:spcBef>
              <a:buFont typeface="Arial" pitchFamily="34" charset="0"/>
            </a:pPr>
            <a:r>
              <a:rPr lang="en-US" sz="1866" b="1" dirty="0"/>
              <a:t>Visual Cloud Functions Integration</a:t>
            </a:r>
            <a:r>
              <a:rPr lang="en-US" sz="1866" dirty="0"/>
              <a:t> - Visual Cloud Functions lets you easily create your own data store, not just connect to an existing one, and let multiple apps access it and let you share the data among many users.</a:t>
            </a:r>
          </a:p>
          <a:p>
            <a:pPr>
              <a:spcBef>
                <a:spcPct val="20000"/>
              </a:spcBef>
              <a:buFont typeface="Arial" pitchFamily="34" charset="0"/>
            </a:pPr>
            <a:r>
              <a:rPr lang="en-US" sz="1866" b="1" dirty="0"/>
              <a:t>OData Integration with BTP Destination</a:t>
            </a:r>
            <a:r>
              <a:rPr lang="en-US" sz="1866" dirty="0"/>
              <a:t> - OData with a BTP destination is the same as without except that the URL and authentication is defined by an SAP BTP destination.</a:t>
            </a:r>
          </a:p>
          <a:p>
            <a:pPr>
              <a:spcBef>
                <a:spcPct val="20000"/>
              </a:spcBef>
              <a:buFont typeface="Arial" pitchFamily="34" charset="0"/>
            </a:pPr>
            <a:r>
              <a:rPr lang="en-US" sz="1866" b="1" dirty="0"/>
              <a:t>REST Integration with BTP Destinations</a:t>
            </a:r>
            <a:r>
              <a:rPr lang="en-US" sz="1866" dirty="0"/>
              <a:t> - REST with a BTP destination is the same as without except that the URL and authentication is defined by an SAP BTP destination.</a:t>
            </a:r>
          </a:p>
          <a:p>
            <a:pPr>
              <a:spcBef>
                <a:spcPct val="20000"/>
              </a:spcBef>
              <a:buFont typeface="Arial" pitchFamily="34" charset="0"/>
            </a:pPr>
            <a:endParaRPr lang="en-US" sz="1866" dirty="0"/>
          </a:p>
        </p:txBody>
      </p:sp>
    </p:spTree>
    <p:extLst>
      <p:ext uri="{BB962C8B-B14F-4D97-AF65-F5344CB8AC3E}">
        <p14:creationId xmlns:p14="http://schemas.microsoft.com/office/powerpoint/2010/main" val="2002470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D0D6BA-3567-668B-95CA-1594D6F9655D}"/>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74E58177-4A88-4D15-D620-7BD57D356997}"/>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BCAF5441-0C97-DF54-0FED-E24830EC8A76}"/>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17</a:t>
            </a:fld>
            <a:endParaRPr lang="en-US" dirty="0"/>
          </a:p>
        </p:txBody>
      </p:sp>
      <p:sp>
        <p:nvSpPr>
          <p:cNvPr id="5" name="Title 4">
            <a:extLst>
              <a:ext uri="{FF2B5EF4-FFF2-40B4-BE49-F238E27FC236}">
                <a16:creationId xmlns:a16="http://schemas.microsoft.com/office/drawing/2014/main" id="{3488BEF7-4195-D3AC-D899-F2F442A4BA80}"/>
              </a:ext>
            </a:extLst>
          </p:cNvPr>
          <p:cNvSpPr>
            <a:spLocks noGrp="1"/>
          </p:cNvSpPr>
          <p:nvPr>
            <p:ph type="title"/>
          </p:nvPr>
        </p:nvSpPr>
        <p:spPr>
          <a:xfrm>
            <a:off x="101573" y="178647"/>
            <a:ext cx="10969943" cy="711016"/>
          </a:xfrm>
        </p:spPr>
        <p:txBody>
          <a:bodyPr/>
          <a:lstStyle/>
          <a:p>
            <a:r>
              <a:rPr lang="en-US" sz="3333" dirty="0"/>
              <a:t>What is Destination in BTP</a:t>
            </a:r>
            <a:endParaRPr lang="en-IN" sz="3333" dirty="0"/>
          </a:p>
        </p:txBody>
      </p:sp>
      <p:sp>
        <p:nvSpPr>
          <p:cNvPr id="2" name="TextBox 1">
            <a:extLst>
              <a:ext uri="{FF2B5EF4-FFF2-40B4-BE49-F238E27FC236}">
                <a16:creationId xmlns:a16="http://schemas.microsoft.com/office/drawing/2014/main" id="{B8DAA500-1F14-B33A-76BA-60D0BB21A4B9}"/>
              </a:ext>
            </a:extLst>
          </p:cNvPr>
          <p:cNvSpPr txBox="1"/>
          <p:nvPr/>
        </p:nvSpPr>
        <p:spPr>
          <a:xfrm>
            <a:off x="203147" y="1295955"/>
            <a:ext cx="11782531" cy="5424663"/>
          </a:xfrm>
          <a:prstGeom prst="rect">
            <a:avLst/>
          </a:prstGeom>
        </p:spPr>
        <p:txBody>
          <a:bodyPr vert="horz" lIns="121888" tIns="60944" rIns="121888" bIns="60944" rtlCol="0">
            <a:normAutofit/>
          </a:bodyPr>
          <a:lstStyle/>
          <a:p>
            <a:pPr>
              <a:spcBef>
                <a:spcPct val="20000"/>
              </a:spcBef>
              <a:buFont typeface="Arial" pitchFamily="34" charset="0"/>
            </a:pPr>
            <a:r>
              <a:rPr lang="en-US" sz="1866" b="1" dirty="0"/>
              <a:t>SAP BTP Destination</a:t>
            </a:r>
            <a:r>
              <a:rPr lang="en-US" sz="1866" dirty="0"/>
              <a:t> is a configuration object within </a:t>
            </a:r>
            <a:r>
              <a:rPr lang="en-US" sz="1866" b="1" dirty="0"/>
              <a:t>SAP Business Technology Platform (BTP)</a:t>
            </a:r>
            <a:r>
              <a:rPr lang="en-US" sz="1866" dirty="0"/>
              <a:t> that allows applications to connect to external systems or services in a secure and managed way. </a:t>
            </a:r>
          </a:p>
          <a:p>
            <a:pPr>
              <a:spcBef>
                <a:spcPct val="20000"/>
              </a:spcBef>
              <a:buFont typeface="Arial" pitchFamily="34" charset="0"/>
            </a:pPr>
            <a:endParaRPr lang="en-US" sz="1866" dirty="0"/>
          </a:p>
          <a:p>
            <a:pPr>
              <a:spcBef>
                <a:spcPct val="20000"/>
              </a:spcBef>
              <a:buFont typeface="Arial" pitchFamily="34" charset="0"/>
            </a:pPr>
            <a:r>
              <a:rPr lang="en-US" sz="1866" dirty="0"/>
              <a:t>These destinations store connection settings like URLs, authentication, and proxy settings, enabling seamless communication between your BTP applications (like those running on SAP CAP, UI5, or Fiori) and other systems (such as on-premise SAP systems, third-party APIs, or cloud services).</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D9D41868-A5EA-FFF5-8BAF-40AB35C44263}"/>
                  </a:ext>
                </a:extLst>
              </p14:cNvPr>
              <p14:cNvContentPartPr/>
              <p14:nvPr/>
            </p14:nvContentPartPr>
            <p14:xfrm>
              <a:off x="1347489" y="3929150"/>
              <a:ext cx="6851655" cy="2390257"/>
            </p14:xfrm>
          </p:contentPart>
        </mc:Choice>
        <mc:Fallback>
          <p:pic>
            <p:nvPicPr>
              <p:cNvPr id="6" name="Ink 5">
                <a:extLst>
                  <a:ext uri="{FF2B5EF4-FFF2-40B4-BE49-F238E27FC236}">
                    <a16:creationId xmlns:a16="http://schemas.microsoft.com/office/drawing/2014/main" id="{D9D41868-A5EA-FFF5-8BAF-40AB35C44263}"/>
                  </a:ext>
                </a:extLst>
              </p:cNvPr>
              <p:cNvPicPr/>
              <p:nvPr/>
            </p:nvPicPr>
            <p:blipFill>
              <a:blip r:embed="rId3"/>
              <a:stretch>
                <a:fillRect/>
              </a:stretch>
            </p:blipFill>
            <p:spPr>
              <a:xfrm>
                <a:off x="1338129" y="3919789"/>
                <a:ext cx="6870375" cy="2408979"/>
              </a:xfrm>
              <a:prstGeom prst="rect">
                <a:avLst/>
              </a:prstGeom>
            </p:spPr>
          </p:pic>
        </mc:Fallback>
      </mc:AlternateContent>
    </p:spTree>
    <p:extLst>
      <p:ext uri="{BB962C8B-B14F-4D97-AF65-F5344CB8AC3E}">
        <p14:creationId xmlns:p14="http://schemas.microsoft.com/office/powerpoint/2010/main" val="4208077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40DC5E-1566-E826-C33E-B4CA0F39484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BAC4DF9-ACFD-D3D2-4F56-996E5762CF56}"/>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B6FA06D6-8319-957F-0D04-E0324493B6B1}"/>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18</a:t>
            </a:fld>
            <a:endParaRPr lang="en-US" dirty="0"/>
          </a:p>
        </p:txBody>
      </p:sp>
      <p:sp>
        <p:nvSpPr>
          <p:cNvPr id="5" name="Title 4">
            <a:extLst>
              <a:ext uri="{FF2B5EF4-FFF2-40B4-BE49-F238E27FC236}">
                <a16:creationId xmlns:a16="http://schemas.microsoft.com/office/drawing/2014/main" id="{B0FF04E6-98FF-21E1-876D-205651B06E0D}"/>
              </a:ext>
            </a:extLst>
          </p:cNvPr>
          <p:cNvSpPr>
            <a:spLocks noGrp="1"/>
          </p:cNvSpPr>
          <p:nvPr>
            <p:ph type="title"/>
          </p:nvPr>
        </p:nvSpPr>
        <p:spPr>
          <a:xfrm>
            <a:off x="101573" y="178647"/>
            <a:ext cx="10969943" cy="711016"/>
          </a:xfrm>
        </p:spPr>
        <p:txBody>
          <a:bodyPr/>
          <a:lstStyle/>
          <a:p>
            <a:r>
              <a:rPr lang="en-US" sz="3333" dirty="0"/>
              <a:t>Create destination to simple OData Service</a:t>
            </a:r>
            <a:endParaRPr lang="en-IN" sz="3333" dirty="0"/>
          </a:p>
        </p:txBody>
      </p:sp>
      <p:sp>
        <p:nvSpPr>
          <p:cNvPr id="2" name="TextBox 1">
            <a:extLst>
              <a:ext uri="{FF2B5EF4-FFF2-40B4-BE49-F238E27FC236}">
                <a16:creationId xmlns:a16="http://schemas.microsoft.com/office/drawing/2014/main" id="{92C3212D-7655-2215-3B4A-636791EA27F0}"/>
              </a:ext>
            </a:extLst>
          </p:cNvPr>
          <p:cNvSpPr txBox="1"/>
          <p:nvPr/>
        </p:nvSpPr>
        <p:spPr>
          <a:xfrm>
            <a:off x="203147" y="1295955"/>
            <a:ext cx="11782531" cy="5424663"/>
          </a:xfrm>
          <a:prstGeom prst="rect">
            <a:avLst/>
          </a:prstGeom>
        </p:spPr>
        <p:txBody>
          <a:bodyPr vert="horz" lIns="121888" tIns="60944" rIns="121888" bIns="60944" rtlCol="0">
            <a:normAutofit/>
          </a:bodyPr>
          <a:lstStyle/>
          <a:p>
            <a:pPr>
              <a:spcBef>
                <a:spcPct val="20000"/>
              </a:spcBef>
              <a:buFont typeface="Arial" pitchFamily="34" charset="0"/>
            </a:pPr>
            <a:r>
              <a:rPr lang="en-US" sz="1866" dirty="0"/>
              <a:t>Type=HTTP</a:t>
            </a:r>
          </a:p>
          <a:p>
            <a:pPr>
              <a:spcBef>
                <a:spcPct val="20000"/>
              </a:spcBef>
              <a:buFont typeface="Arial" pitchFamily="34" charset="0"/>
            </a:pPr>
            <a:r>
              <a:rPr lang="en-US" sz="1866" dirty="0"/>
              <a:t>HTML5.DynamicDestination=true</a:t>
            </a:r>
          </a:p>
          <a:p>
            <a:pPr>
              <a:spcBef>
                <a:spcPct val="20000"/>
              </a:spcBef>
              <a:buFont typeface="Arial" pitchFamily="34" charset="0"/>
            </a:pPr>
            <a:r>
              <a:rPr lang="en-US" sz="1866" dirty="0"/>
              <a:t>Authentication=</a:t>
            </a:r>
            <a:r>
              <a:rPr lang="en-US" sz="1866" dirty="0" err="1"/>
              <a:t>NoAuthentication</a:t>
            </a:r>
            <a:endParaRPr lang="en-US" sz="1866" dirty="0"/>
          </a:p>
          <a:p>
            <a:pPr>
              <a:spcBef>
                <a:spcPct val="20000"/>
              </a:spcBef>
              <a:buFont typeface="Arial" pitchFamily="34" charset="0"/>
            </a:pPr>
            <a:r>
              <a:rPr lang="en-US" sz="1866" dirty="0"/>
              <a:t>Name=</a:t>
            </a:r>
            <a:r>
              <a:rPr lang="en-US" sz="1866" dirty="0" err="1"/>
              <a:t>AnubhavOData</a:t>
            </a:r>
            <a:endParaRPr lang="en-US" sz="1866" dirty="0"/>
          </a:p>
          <a:p>
            <a:pPr>
              <a:spcBef>
                <a:spcPct val="20000"/>
              </a:spcBef>
              <a:buFont typeface="Arial" pitchFamily="34" charset="0"/>
            </a:pPr>
            <a:r>
              <a:rPr lang="en-US" sz="1866" dirty="0" err="1"/>
              <a:t>WebIDEEnabled</a:t>
            </a:r>
            <a:r>
              <a:rPr lang="en-US" sz="1866" dirty="0"/>
              <a:t>=true</a:t>
            </a:r>
          </a:p>
          <a:p>
            <a:pPr>
              <a:spcBef>
                <a:spcPct val="20000"/>
              </a:spcBef>
              <a:buFont typeface="Arial" pitchFamily="34" charset="0"/>
            </a:pPr>
            <a:r>
              <a:rPr lang="en-US" sz="1866" dirty="0" err="1"/>
              <a:t>sap.processautomation.enabled</a:t>
            </a:r>
            <a:r>
              <a:rPr lang="en-US" sz="1866" dirty="0"/>
              <a:t>=true</a:t>
            </a:r>
          </a:p>
          <a:p>
            <a:pPr>
              <a:spcBef>
                <a:spcPct val="20000"/>
              </a:spcBef>
              <a:buFont typeface="Arial" pitchFamily="34" charset="0"/>
            </a:pPr>
            <a:r>
              <a:rPr lang="en-US" sz="1866" dirty="0" err="1"/>
              <a:t>sap.build.usage</a:t>
            </a:r>
            <a:r>
              <a:rPr lang="en-US" sz="1866" dirty="0"/>
              <a:t>=</a:t>
            </a:r>
            <a:r>
              <a:rPr lang="en-US" sz="1866" dirty="0" err="1"/>
              <a:t>odata_gen</a:t>
            </a:r>
            <a:endParaRPr lang="en-US" sz="1866" dirty="0"/>
          </a:p>
          <a:p>
            <a:pPr>
              <a:spcBef>
                <a:spcPct val="20000"/>
              </a:spcBef>
              <a:buFont typeface="Arial" pitchFamily="34" charset="0"/>
            </a:pPr>
            <a:r>
              <a:rPr lang="en-US" sz="1866" dirty="0" err="1"/>
              <a:t>ProxyType</a:t>
            </a:r>
            <a:r>
              <a:rPr lang="en-US" sz="1866" dirty="0"/>
              <a:t>=Internet</a:t>
            </a:r>
          </a:p>
          <a:p>
            <a:pPr>
              <a:spcBef>
                <a:spcPct val="20000"/>
              </a:spcBef>
              <a:buFont typeface="Arial" pitchFamily="34" charset="0"/>
            </a:pPr>
            <a:r>
              <a:rPr lang="en-US" sz="1866" dirty="0"/>
              <a:t>URL=</a:t>
            </a:r>
            <a:r>
              <a:rPr lang="en-US" sz="1866" dirty="0">
                <a:hlinkClick r:id="rId2"/>
              </a:rPr>
              <a:t>https://orderscapapp.cfapps.eu10.hana.ondemand.com/service/OrderManagement</a:t>
            </a:r>
            <a:endParaRPr lang="en-US" sz="1866" dirty="0"/>
          </a:p>
          <a:p>
            <a:pPr>
              <a:spcBef>
                <a:spcPct val="20000"/>
              </a:spcBef>
              <a:buFont typeface="Arial" pitchFamily="34" charset="0"/>
            </a:pPr>
            <a:r>
              <a:rPr lang="en-US" sz="1866" dirty="0" err="1"/>
              <a:t>Appgyver.Enabled</a:t>
            </a:r>
            <a:r>
              <a:rPr lang="en-US" sz="1866" dirty="0"/>
              <a:t>=true</a:t>
            </a:r>
          </a:p>
          <a:p>
            <a:pPr>
              <a:spcBef>
                <a:spcPct val="20000"/>
              </a:spcBef>
              <a:buFont typeface="Arial" pitchFamily="34" charset="0"/>
            </a:pPr>
            <a:r>
              <a:rPr lang="en-US" sz="1866" dirty="0" err="1"/>
              <a:t>sap.applicationdevelopment.actions.enabled</a:t>
            </a:r>
            <a:r>
              <a:rPr lang="en-US" sz="1866" dirty="0"/>
              <a:t>=true</a:t>
            </a:r>
          </a:p>
          <a:p>
            <a:pPr>
              <a:spcBef>
                <a:spcPct val="20000"/>
              </a:spcBef>
              <a:buFont typeface="Arial" pitchFamily="34" charset="0"/>
            </a:pPr>
            <a:endParaRPr lang="en-US" sz="1866" dirty="0"/>
          </a:p>
          <a:p>
            <a:pPr>
              <a:spcBef>
                <a:spcPct val="20000"/>
              </a:spcBef>
              <a:buFont typeface="Arial" pitchFamily="34" charset="0"/>
            </a:pPr>
            <a:r>
              <a:rPr lang="en-US" sz="1866" dirty="0"/>
              <a:t>Images:</a:t>
            </a:r>
          </a:p>
          <a:p>
            <a:pPr>
              <a:spcBef>
                <a:spcPct val="20000"/>
              </a:spcBef>
              <a:buFont typeface="Arial" pitchFamily="34" charset="0"/>
            </a:pPr>
            <a:r>
              <a:rPr lang="en-US" sz="1866" dirty="0">
                <a:hlinkClick r:id="rId3"/>
              </a:rPr>
              <a:t>https://ui5.sap.com/test-resources/sap/m/demokit/cart/webapp/localService/mockdata/images/HT-1020.jpg</a:t>
            </a:r>
            <a:endParaRPr lang="en-US" sz="1866" dirty="0"/>
          </a:p>
          <a:p>
            <a:pPr>
              <a:spcBef>
                <a:spcPct val="20000"/>
              </a:spcBef>
              <a:buFont typeface="Arial" pitchFamily="34" charset="0"/>
            </a:pPr>
            <a:endParaRPr lang="en-US" sz="1866" dirty="0"/>
          </a:p>
        </p:txBody>
      </p:sp>
    </p:spTree>
    <p:extLst>
      <p:ext uri="{BB962C8B-B14F-4D97-AF65-F5344CB8AC3E}">
        <p14:creationId xmlns:p14="http://schemas.microsoft.com/office/powerpoint/2010/main" val="207855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a:t>
            </a:r>
            <a:r>
              <a:rPr lang="en-US" sz="5400" b="1" kern="0">
                <a:solidFill>
                  <a:schemeClr val="accent2"/>
                </a:solidFill>
                <a:latin typeface="Segoe UI" panose="020B0502040204020203" pitchFamily="34" charset="0"/>
                <a:ea typeface="Calibri Light" charset="0"/>
                <a:cs typeface="Segoe UI" panose="020B0502040204020203" pitchFamily="34" charset="0"/>
              </a:rPr>
              <a:t>Day 4</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30,000+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3257403" y="1320729"/>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3257403" y="307645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3257403" y="4832174"/>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3922089" y="1573742"/>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Scanner App use case</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3922089" y="3329461"/>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243565"/>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JSON and APIs</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3922089" y="5085184"/>
            <a:ext cx="4344645" cy="922336"/>
            <a:chOff x="1395616" y="871285"/>
            <a:chExt cx="4206175"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243563"/>
              <a:ext cx="2617371"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Consume Web API</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4</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E52AFA-C446-5BE7-B83D-63482A5E941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B0A43DAE-E2E0-F6CD-71C7-BA610274A331}"/>
              </a:ext>
            </a:extLst>
          </p:cNvPr>
          <p:cNvSpPr>
            <a:spLocks noGrp="1"/>
          </p:cNvSpPr>
          <p:nvPr>
            <p:ph type="ftr" sz="quarter" idx="11"/>
          </p:nvPr>
        </p:nvSpPr>
        <p:spPr/>
        <p:txBody>
          <a:bodyPr/>
          <a:lstStyle/>
          <a:p>
            <a:r>
              <a:rPr lang="en-US"/>
              <a:t>www.anubhavtrainings.com</a:t>
            </a:r>
            <a:endParaRPr lang="en-US" dirty="0"/>
          </a:p>
        </p:txBody>
      </p:sp>
      <p:sp>
        <p:nvSpPr>
          <p:cNvPr id="4" name="Slide Number Placeholder 3">
            <a:extLst>
              <a:ext uri="{FF2B5EF4-FFF2-40B4-BE49-F238E27FC236}">
                <a16:creationId xmlns:a16="http://schemas.microsoft.com/office/drawing/2014/main" id="{9CDEEF8E-8674-9FBE-8BF0-31B85F285D21}"/>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4</a:t>
            </a:fld>
            <a:endParaRPr lang="en-US" dirty="0"/>
          </a:p>
        </p:txBody>
      </p:sp>
      <p:sp>
        <p:nvSpPr>
          <p:cNvPr id="5" name="Title 4">
            <a:extLst>
              <a:ext uri="{FF2B5EF4-FFF2-40B4-BE49-F238E27FC236}">
                <a16:creationId xmlns:a16="http://schemas.microsoft.com/office/drawing/2014/main" id="{113EC6B7-FB16-FBE4-53BD-3AB03F949086}"/>
              </a:ext>
            </a:extLst>
          </p:cNvPr>
          <p:cNvSpPr>
            <a:spLocks noGrp="1"/>
          </p:cNvSpPr>
          <p:nvPr>
            <p:ph type="title"/>
          </p:nvPr>
        </p:nvSpPr>
        <p:spPr>
          <a:xfrm>
            <a:off x="101573" y="178647"/>
            <a:ext cx="10969943" cy="711016"/>
          </a:xfrm>
        </p:spPr>
        <p:txBody>
          <a:bodyPr/>
          <a:lstStyle/>
          <a:p>
            <a:r>
              <a:rPr lang="en-IN" sz="3333" dirty="0"/>
              <a:t>Use case 2</a:t>
            </a:r>
          </a:p>
        </p:txBody>
      </p:sp>
      <p:sp>
        <p:nvSpPr>
          <p:cNvPr id="2" name="TextBox 1">
            <a:extLst>
              <a:ext uri="{FF2B5EF4-FFF2-40B4-BE49-F238E27FC236}">
                <a16:creationId xmlns:a16="http://schemas.microsoft.com/office/drawing/2014/main" id="{BB01AD9F-6B2B-4DC0-66B7-5603F71A2C94}"/>
              </a:ext>
            </a:extLst>
          </p:cNvPr>
          <p:cNvSpPr txBox="1"/>
          <p:nvPr/>
        </p:nvSpPr>
        <p:spPr>
          <a:xfrm>
            <a:off x="101573" y="991236"/>
            <a:ext cx="7618016" cy="5424663"/>
          </a:xfrm>
          <a:prstGeom prst="rect">
            <a:avLst/>
          </a:prstGeom>
        </p:spPr>
        <p:txBody>
          <a:bodyPr vert="horz" lIns="121888" tIns="60944" rIns="121888" bIns="60944" rtlCol="0">
            <a:normAutofit fontScale="85000" lnSpcReduction="20000"/>
          </a:bodyPr>
          <a:lstStyle/>
          <a:p>
            <a:pPr>
              <a:spcBef>
                <a:spcPct val="20000"/>
              </a:spcBef>
              <a:buFont typeface="Arial" pitchFamily="34" charset="0"/>
            </a:pPr>
            <a:r>
              <a:rPr lang="en-US" sz="1866" b="1"/>
              <a:t>Persona:  </a:t>
            </a:r>
          </a:p>
          <a:p>
            <a:pPr>
              <a:spcBef>
                <a:spcPct val="20000"/>
              </a:spcBef>
              <a:buFont typeface="Arial" pitchFamily="34" charset="0"/>
            </a:pPr>
            <a:r>
              <a:rPr lang="en-US" sz="1866"/>
              <a:t>Name: Priya  </a:t>
            </a:r>
          </a:p>
          <a:p>
            <a:pPr>
              <a:spcBef>
                <a:spcPct val="20000"/>
              </a:spcBef>
              <a:buFont typeface="Arial" pitchFamily="34" charset="0"/>
            </a:pPr>
            <a:r>
              <a:rPr lang="en-US" sz="1866"/>
              <a:t>Age: 32  </a:t>
            </a:r>
          </a:p>
          <a:p>
            <a:pPr>
              <a:spcBef>
                <a:spcPct val="20000"/>
              </a:spcBef>
              <a:buFont typeface="Arial" pitchFamily="34" charset="0"/>
            </a:pPr>
            <a:r>
              <a:rPr lang="en-US" sz="1866"/>
              <a:t>Role: A health-conscious mother of a 6-year-old boy  </a:t>
            </a:r>
          </a:p>
          <a:p>
            <a:pPr>
              <a:spcBef>
                <a:spcPct val="20000"/>
              </a:spcBef>
              <a:buFont typeface="Arial" pitchFamily="34" charset="0"/>
            </a:pPr>
            <a:r>
              <a:rPr lang="en-US" sz="1866"/>
              <a:t>Goal: To ensure her son eats healthy snacks, avoiding high sugar, additives, or allergens</a:t>
            </a:r>
          </a:p>
          <a:p>
            <a:pPr>
              <a:spcBef>
                <a:spcPct val="20000"/>
              </a:spcBef>
              <a:buFont typeface="Arial" pitchFamily="34" charset="0"/>
            </a:pPr>
            <a:endParaRPr lang="en-US" sz="1866"/>
          </a:p>
          <a:p>
            <a:pPr>
              <a:spcBef>
                <a:spcPct val="20000"/>
              </a:spcBef>
              <a:buFont typeface="Arial" pitchFamily="34" charset="0"/>
            </a:pPr>
            <a:r>
              <a:rPr lang="en-US" sz="1866" b="1"/>
              <a:t>Scenario:  </a:t>
            </a:r>
          </a:p>
          <a:p>
            <a:pPr>
              <a:spcBef>
                <a:spcPct val="20000"/>
              </a:spcBef>
              <a:buFont typeface="Arial" pitchFamily="34" charset="0"/>
            </a:pPr>
            <a:r>
              <a:rPr lang="en-US" sz="1866"/>
              <a:t>Priya is grocery shopping on a busy weekday afternoon. Her son loves trying new snacks, but Priya is always worried about hidden sugars, preservatives, and allergy-triggering ingredients. Reading tiny labels on packaging is time-consuming and frustrating.</a:t>
            </a:r>
          </a:p>
          <a:p>
            <a:pPr>
              <a:spcBef>
                <a:spcPct val="20000"/>
              </a:spcBef>
              <a:buFont typeface="Arial" pitchFamily="34" charset="0"/>
            </a:pPr>
            <a:endParaRPr lang="en-US" sz="1866"/>
          </a:p>
          <a:p>
            <a:pPr>
              <a:spcBef>
                <a:spcPct val="20000"/>
              </a:spcBef>
              <a:buFont typeface="Arial" pitchFamily="34" charset="0"/>
            </a:pPr>
            <a:endParaRPr lang="en-US" sz="1866"/>
          </a:p>
          <a:p>
            <a:pPr>
              <a:spcBef>
                <a:spcPct val="20000"/>
              </a:spcBef>
              <a:buFont typeface="Arial" pitchFamily="34" charset="0"/>
            </a:pPr>
            <a:r>
              <a:rPr lang="en-US" sz="1866" b="1"/>
              <a:t>Key Features of the App:</a:t>
            </a:r>
          </a:p>
          <a:p>
            <a:pPr>
              <a:spcBef>
                <a:spcPct val="20000"/>
              </a:spcBef>
              <a:buFont typeface="Arial" pitchFamily="34" charset="0"/>
            </a:pPr>
            <a:r>
              <a:rPr lang="en-US" sz="1866"/>
              <a:t>- Barcode scanning  </a:t>
            </a:r>
          </a:p>
          <a:p>
            <a:pPr>
              <a:spcBef>
                <a:spcPct val="20000"/>
              </a:spcBef>
              <a:buFont typeface="Arial" pitchFamily="34" charset="0"/>
            </a:pPr>
            <a:r>
              <a:rPr lang="en-US" sz="1866"/>
              <a:t>- Instant nutrition info from Open Food Facts  </a:t>
            </a:r>
          </a:p>
          <a:p>
            <a:pPr>
              <a:spcBef>
                <a:spcPct val="20000"/>
              </a:spcBef>
              <a:buFont typeface="Arial" pitchFamily="34" charset="0"/>
            </a:pPr>
            <a:r>
              <a:rPr lang="en-US" sz="1866"/>
              <a:t>- Allergen warnings  </a:t>
            </a:r>
          </a:p>
          <a:p>
            <a:pPr>
              <a:spcBef>
                <a:spcPct val="20000"/>
              </a:spcBef>
              <a:buFont typeface="Arial" pitchFamily="34" charset="0"/>
            </a:pPr>
            <a:r>
              <a:rPr lang="en-US" sz="1866"/>
              <a:t>- Healthy alternatives  </a:t>
            </a:r>
          </a:p>
          <a:p>
            <a:pPr>
              <a:spcBef>
                <a:spcPct val="20000"/>
              </a:spcBef>
              <a:buFont typeface="Arial" pitchFamily="34" charset="0"/>
            </a:pPr>
            <a:r>
              <a:rPr lang="en-US" sz="1866"/>
              <a:t>- Kid-focused nutritional grading</a:t>
            </a:r>
          </a:p>
          <a:p>
            <a:pPr>
              <a:spcBef>
                <a:spcPct val="20000"/>
              </a:spcBef>
              <a:buFont typeface="Arial" pitchFamily="34" charset="0"/>
            </a:pPr>
            <a:endParaRPr lang="en-US" sz="1866"/>
          </a:p>
          <a:p>
            <a:pPr>
              <a:spcBef>
                <a:spcPct val="20000"/>
              </a:spcBef>
              <a:buFont typeface="Arial" pitchFamily="34" charset="0"/>
            </a:pPr>
            <a:r>
              <a:rPr lang="en-US" sz="1866" b="1"/>
              <a:t>Benefit:</a:t>
            </a:r>
          </a:p>
          <a:p>
            <a:pPr>
              <a:spcBef>
                <a:spcPct val="20000"/>
              </a:spcBef>
              <a:buFont typeface="Arial" pitchFamily="34" charset="0"/>
            </a:pPr>
            <a:r>
              <a:rPr lang="en-US" sz="1866"/>
              <a:t>Priya saves time and makes informed decisions, ensuring her son enjoys tasty snacks without compromising health.</a:t>
            </a:r>
          </a:p>
          <a:p>
            <a:pPr>
              <a:spcBef>
                <a:spcPct val="20000"/>
              </a:spcBef>
              <a:buFont typeface="Arial" pitchFamily="34" charset="0"/>
            </a:pPr>
            <a:endParaRPr lang="en-US" sz="1866" dirty="0"/>
          </a:p>
        </p:txBody>
      </p:sp>
      <p:pic>
        <p:nvPicPr>
          <p:cNvPr id="2063" name="Picture 15" descr="Father Daughter Shopping: Over 3,796 Royalty-Free Licensable Stock  Illustrations &amp; Drawings | Shutterstock">
            <a:extLst>
              <a:ext uri="{FF2B5EF4-FFF2-40B4-BE49-F238E27FC236}">
                <a16:creationId xmlns:a16="http://schemas.microsoft.com/office/drawing/2014/main" id="{31DA6A43-EB06-3D18-0442-D8D629F8CA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143"/>
          <a:stretch/>
        </p:blipFill>
        <p:spPr bwMode="auto">
          <a:xfrm>
            <a:off x="7719589" y="2052996"/>
            <a:ext cx="4354966" cy="3301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003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D073C7-A573-8D10-EE6B-98ADA6998A4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CAF07877-8E4A-FEBB-EB60-ED28BA66CDF1}"/>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30993EE6-DBFE-DD31-4388-A2CF11CE39EC}"/>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5</a:t>
            </a:fld>
            <a:endParaRPr lang="en-US" dirty="0"/>
          </a:p>
        </p:txBody>
      </p:sp>
      <p:sp>
        <p:nvSpPr>
          <p:cNvPr id="5" name="Title 4">
            <a:extLst>
              <a:ext uri="{FF2B5EF4-FFF2-40B4-BE49-F238E27FC236}">
                <a16:creationId xmlns:a16="http://schemas.microsoft.com/office/drawing/2014/main" id="{139016E8-3F3A-555F-6F42-8BB0377D4F8C}"/>
              </a:ext>
            </a:extLst>
          </p:cNvPr>
          <p:cNvSpPr>
            <a:spLocks noGrp="1"/>
          </p:cNvSpPr>
          <p:nvPr>
            <p:ph type="title"/>
          </p:nvPr>
        </p:nvSpPr>
        <p:spPr>
          <a:xfrm>
            <a:off x="101573" y="178647"/>
            <a:ext cx="10969943" cy="711016"/>
          </a:xfrm>
        </p:spPr>
        <p:txBody>
          <a:bodyPr/>
          <a:lstStyle/>
          <a:p>
            <a:r>
              <a:rPr lang="en-IN" sz="3333" dirty="0"/>
              <a:t>What is JSON – Java Script Object Notation</a:t>
            </a:r>
          </a:p>
        </p:txBody>
      </p:sp>
      <p:sp>
        <p:nvSpPr>
          <p:cNvPr id="2" name="TextBox 1">
            <a:extLst>
              <a:ext uri="{FF2B5EF4-FFF2-40B4-BE49-F238E27FC236}">
                <a16:creationId xmlns:a16="http://schemas.microsoft.com/office/drawing/2014/main" id="{5ACFC16C-C5A5-4074-4A90-1378D71E5FA9}"/>
              </a:ext>
            </a:extLst>
          </p:cNvPr>
          <p:cNvSpPr txBox="1"/>
          <p:nvPr/>
        </p:nvSpPr>
        <p:spPr>
          <a:xfrm>
            <a:off x="304720" y="1052736"/>
            <a:ext cx="6703854" cy="2553904"/>
          </a:xfrm>
          <a:prstGeom prst="rect">
            <a:avLst/>
          </a:prstGeom>
          <a:noFill/>
        </p:spPr>
        <p:txBody>
          <a:bodyPr wrap="square" rtlCol="0">
            <a:spAutoFit/>
          </a:bodyPr>
          <a:lstStyle/>
          <a:p>
            <a:r>
              <a:rPr lang="en-IN" sz="3199" b="1" dirty="0"/>
              <a:t>{</a:t>
            </a:r>
          </a:p>
          <a:p>
            <a:r>
              <a:rPr lang="en-IN" sz="3199" b="1" dirty="0"/>
              <a:t>    key: ‘value’,</a:t>
            </a:r>
          </a:p>
          <a:p>
            <a:r>
              <a:rPr lang="en-IN" sz="3199" b="1" dirty="0"/>
              <a:t>    key: ‘value’,</a:t>
            </a:r>
          </a:p>
          <a:p>
            <a:r>
              <a:rPr lang="en-IN" sz="3199" b="1" dirty="0"/>
              <a:t>    key: ‘value’</a:t>
            </a:r>
          </a:p>
          <a:p>
            <a:r>
              <a:rPr lang="en-IN" sz="3199" b="1" dirty="0"/>
              <a:t>}</a:t>
            </a:r>
          </a:p>
        </p:txBody>
      </p:sp>
      <p:graphicFrame>
        <p:nvGraphicFramePr>
          <p:cNvPr id="6" name="Table 5">
            <a:extLst>
              <a:ext uri="{FF2B5EF4-FFF2-40B4-BE49-F238E27FC236}">
                <a16:creationId xmlns:a16="http://schemas.microsoft.com/office/drawing/2014/main" id="{EA203EF2-5312-8232-B3E8-316965C6EDAC}"/>
              </a:ext>
            </a:extLst>
          </p:cNvPr>
          <p:cNvGraphicFramePr>
            <a:graphicFrameLocks noGrp="1"/>
          </p:cNvGraphicFramePr>
          <p:nvPr>
            <p:extLst>
              <p:ext uri="{D42A27DB-BD31-4B8C-83A1-F6EECF244321}">
                <p14:modId xmlns:p14="http://schemas.microsoft.com/office/powerpoint/2010/main" val="2021479150"/>
              </p:ext>
            </p:extLst>
          </p:nvPr>
        </p:nvGraphicFramePr>
        <p:xfrm>
          <a:off x="3668445" y="2036349"/>
          <a:ext cx="8125885" cy="396208"/>
        </p:xfrm>
        <a:graphic>
          <a:graphicData uri="http://schemas.openxmlformats.org/drawingml/2006/table">
            <a:tbl>
              <a:tblPr firstRow="1" bandRow="1">
                <a:tableStyleId>{5C22544A-7EE6-4342-B048-85BDC9FD1C3A}</a:tableStyleId>
              </a:tblPr>
              <a:tblGrid>
                <a:gridCol w="1625177">
                  <a:extLst>
                    <a:ext uri="{9D8B030D-6E8A-4147-A177-3AD203B41FA5}">
                      <a16:colId xmlns:a16="http://schemas.microsoft.com/office/drawing/2014/main" val="4165643659"/>
                    </a:ext>
                  </a:extLst>
                </a:gridCol>
                <a:gridCol w="1625177">
                  <a:extLst>
                    <a:ext uri="{9D8B030D-6E8A-4147-A177-3AD203B41FA5}">
                      <a16:colId xmlns:a16="http://schemas.microsoft.com/office/drawing/2014/main" val="4136994743"/>
                    </a:ext>
                  </a:extLst>
                </a:gridCol>
                <a:gridCol w="1625177">
                  <a:extLst>
                    <a:ext uri="{9D8B030D-6E8A-4147-A177-3AD203B41FA5}">
                      <a16:colId xmlns:a16="http://schemas.microsoft.com/office/drawing/2014/main" val="3350471309"/>
                    </a:ext>
                  </a:extLst>
                </a:gridCol>
                <a:gridCol w="1625177">
                  <a:extLst>
                    <a:ext uri="{9D8B030D-6E8A-4147-A177-3AD203B41FA5}">
                      <a16:colId xmlns:a16="http://schemas.microsoft.com/office/drawing/2014/main" val="994915914"/>
                    </a:ext>
                  </a:extLst>
                </a:gridCol>
                <a:gridCol w="1625177">
                  <a:extLst>
                    <a:ext uri="{9D8B030D-6E8A-4147-A177-3AD203B41FA5}">
                      <a16:colId xmlns:a16="http://schemas.microsoft.com/office/drawing/2014/main" val="3972085618"/>
                    </a:ext>
                  </a:extLst>
                </a:gridCol>
              </a:tblGrid>
              <a:tr h="365125">
                <a:tc>
                  <a:txBody>
                    <a:bodyPr/>
                    <a:lstStyle/>
                    <a:p>
                      <a:r>
                        <a:rPr lang="en-IN" sz="1800" dirty="0"/>
                        <a:t>101</a:t>
                      </a:r>
                    </a:p>
                  </a:txBody>
                  <a:tcPr marL="121888" marR="121888" marT="60944" marB="60944"/>
                </a:tc>
                <a:tc>
                  <a:txBody>
                    <a:bodyPr/>
                    <a:lstStyle/>
                    <a:p>
                      <a:r>
                        <a:rPr lang="en-IN" sz="1800" dirty="0"/>
                        <a:t>SHIP1</a:t>
                      </a:r>
                    </a:p>
                  </a:txBody>
                  <a:tcPr marL="121888" marR="121888" marT="60944" marB="60944"/>
                </a:tc>
                <a:tc>
                  <a:txBody>
                    <a:bodyPr/>
                    <a:lstStyle/>
                    <a:p>
                      <a:r>
                        <a:rPr lang="en-IN" sz="1800" dirty="0"/>
                        <a:t>20251212</a:t>
                      </a:r>
                    </a:p>
                  </a:txBody>
                  <a:tcPr marL="121888" marR="121888" marT="60944" marB="60944"/>
                </a:tc>
                <a:tc>
                  <a:txBody>
                    <a:bodyPr/>
                    <a:lstStyle/>
                    <a:p>
                      <a:endParaRPr lang="en-IN" sz="1800" dirty="0"/>
                    </a:p>
                  </a:txBody>
                  <a:tcPr marL="121888" marR="121888" marT="60944" marB="60944"/>
                </a:tc>
                <a:tc>
                  <a:txBody>
                    <a:bodyPr/>
                    <a:lstStyle/>
                    <a:p>
                      <a:endParaRPr lang="en-IN" sz="1800" dirty="0"/>
                    </a:p>
                  </a:txBody>
                  <a:tcPr marL="121888" marR="121888" marT="60944" marB="60944"/>
                </a:tc>
                <a:extLst>
                  <a:ext uri="{0D108BD9-81ED-4DB2-BD59-A6C34878D82A}">
                    <a16:rowId xmlns:a16="http://schemas.microsoft.com/office/drawing/2014/main" val="652445291"/>
                  </a:ext>
                </a:extLst>
              </a:tr>
            </a:tbl>
          </a:graphicData>
        </a:graphic>
      </p:graphicFrame>
      <p:sp>
        <p:nvSpPr>
          <p:cNvPr id="7" name="TextBox 6">
            <a:extLst>
              <a:ext uri="{FF2B5EF4-FFF2-40B4-BE49-F238E27FC236}">
                <a16:creationId xmlns:a16="http://schemas.microsoft.com/office/drawing/2014/main" id="{9A76F90A-2C3E-B771-3C93-C94451E49989}"/>
              </a:ext>
            </a:extLst>
          </p:cNvPr>
          <p:cNvSpPr txBox="1"/>
          <p:nvPr/>
        </p:nvSpPr>
        <p:spPr>
          <a:xfrm>
            <a:off x="3758220" y="1499104"/>
            <a:ext cx="8024310" cy="461665"/>
          </a:xfrm>
          <a:prstGeom prst="rect">
            <a:avLst/>
          </a:prstGeom>
          <a:noFill/>
        </p:spPr>
        <p:txBody>
          <a:bodyPr wrap="square" rtlCol="0">
            <a:spAutoFit/>
          </a:bodyPr>
          <a:lstStyle/>
          <a:p>
            <a:r>
              <a:rPr lang="en-IN" dirty="0" err="1"/>
              <a:t>orderNo</a:t>
            </a:r>
            <a:r>
              <a:rPr lang="en-IN" dirty="0"/>
              <a:t>       </a:t>
            </a:r>
            <a:r>
              <a:rPr lang="en-IN" dirty="0" err="1"/>
              <a:t>shipTo</a:t>
            </a:r>
            <a:r>
              <a:rPr lang="en-IN" dirty="0"/>
              <a:t>             date</a:t>
            </a:r>
          </a:p>
        </p:txBody>
      </p:sp>
    </p:spTree>
    <p:extLst>
      <p:ext uri="{BB962C8B-B14F-4D97-AF65-F5344CB8AC3E}">
        <p14:creationId xmlns:p14="http://schemas.microsoft.com/office/powerpoint/2010/main" val="54256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374D4-0C5E-2AF6-9B47-A0506958AAA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8ABD81D-2A1A-B36C-45DB-9C7102EC7C4D}"/>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EF28E9CA-016B-704A-E18B-F9871644A8F1}"/>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6</a:t>
            </a:fld>
            <a:endParaRPr lang="en-US" dirty="0"/>
          </a:p>
        </p:txBody>
      </p:sp>
      <p:sp>
        <p:nvSpPr>
          <p:cNvPr id="5" name="Title 4">
            <a:extLst>
              <a:ext uri="{FF2B5EF4-FFF2-40B4-BE49-F238E27FC236}">
                <a16:creationId xmlns:a16="http://schemas.microsoft.com/office/drawing/2014/main" id="{7BC9EBA1-EE78-4CC2-59DC-111940676180}"/>
              </a:ext>
            </a:extLst>
          </p:cNvPr>
          <p:cNvSpPr>
            <a:spLocks noGrp="1"/>
          </p:cNvSpPr>
          <p:nvPr>
            <p:ph type="title"/>
          </p:nvPr>
        </p:nvSpPr>
        <p:spPr>
          <a:xfrm>
            <a:off x="101573" y="178647"/>
            <a:ext cx="10969943" cy="711016"/>
          </a:xfrm>
        </p:spPr>
        <p:txBody>
          <a:bodyPr/>
          <a:lstStyle/>
          <a:p>
            <a:r>
              <a:rPr lang="en-IN" sz="3333" dirty="0"/>
              <a:t>What is API?</a:t>
            </a:r>
          </a:p>
        </p:txBody>
      </p:sp>
      <p:sp>
        <p:nvSpPr>
          <p:cNvPr id="2" name="TextBox 1">
            <a:extLst>
              <a:ext uri="{FF2B5EF4-FFF2-40B4-BE49-F238E27FC236}">
                <a16:creationId xmlns:a16="http://schemas.microsoft.com/office/drawing/2014/main" id="{EA33CFD6-0483-9FAA-7E99-65E92BAAF2EF}"/>
              </a:ext>
            </a:extLst>
          </p:cNvPr>
          <p:cNvSpPr txBox="1"/>
          <p:nvPr/>
        </p:nvSpPr>
        <p:spPr>
          <a:xfrm>
            <a:off x="304720" y="991235"/>
            <a:ext cx="11579384" cy="1815112"/>
          </a:xfrm>
          <a:prstGeom prst="rect">
            <a:avLst/>
          </a:prstGeom>
          <a:noFill/>
        </p:spPr>
        <p:txBody>
          <a:bodyPr wrap="square" rtlCol="0">
            <a:spAutoFit/>
          </a:bodyPr>
          <a:lstStyle/>
          <a:p>
            <a:r>
              <a:rPr lang="en-IN" sz="1866" dirty="0"/>
              <a:t>API stands for application programming interface, it is a contract between our system and a system which is trying to connect with us.</a:t>
            </a:r>
          </a:p>
          <a:p>
            <a:pPr marL="380905" indent="-380905">
              <a:buFont typeface="Arial" panose="020B0604020202020204" pitchFamily="34" charset="0"/>
              <a:buChar char="•"/>
            </a:pPr>
            <a:r>
              <a:rPr lang="en-IN" sz="1866" dirty="0"/>
              <a:t>API gives a contract between caller and called party</a:t>
            </a:r>
          </a:p>
          <a:p>
            <a:pPr marL="380905" indent="-380905">
              <a:buFont typeface="Arial" panose="020B0604020202020204" pitchFamily="34" charset="0"/>
              <a:buChar char="•"/>
            </a:pPr>
            <a:r>
              <a:rPr lang="en-IN" sz="1866" dirty="0"/>
              <a:t>That makes integration possible w/o knowing internal functionality of system</a:t>
            </a:r>
          </a:p>
          <a:p>
            <a:pPr marL="380905" indent="-380905">
              <a:buFont typeface="Arial" panose="020B0604020202020204" pitchFamily="34" charset="0"/>
              <a:buChar char="•"/>
            </a:pPr>
            <a:r>
              <a:rPr lang="en-IN" sz="1866" dirty="0"/>
              <a:t>Critical role in integration and exchange of data between systems</a:t>
            </a:r>
          </a:p>
          <a:p>
            <a:pPr marL="380905" indent="-380905">
              <a:buFont typeface="Arial" panose="020B0604020202020204" pitchFamily="34" charset="0"/>
              <a:buChar char="•"/>
            </a:pPr>
            <a:r>
              <a:rPr lang="en-IN" sz="1866" dirty="0"/>
              <a:t>Servers as single entry point for different business objects (</a:t>
            </a:r>
            <a:r>
              <a:rPr lang="en-IN" sz="1866" dirty="0" err="1"/>
              <a:t>so,po,material</a:t>
            </a:r>
            <a:r>
              <a:rPr lang="en-IN" sz="1866" dirty="0"/>
              <a:t>)</a:t>
            </a:r>
          </a:p>
        </p:txBody>
      </p:sp>
    </p:spTree>
    <p:extLst>
      <p:ext uri="{BB962C8B-B14F-4D97-AF65-F5344CB8AC3E}">
        <p14:creationId xmlns:p14="http://schemas.microsoft.com/office/powerpoint/2010/main" val="3495256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A48CC4-9692-1294-C1A1-6A75635E8827}"/>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BC2A108D-E504-1630-4E3F-CD877CA5BFD4}"/>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B180D053-857E-A921-C3BC-4313323F980C}"/>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7</a:t>
            </a:fld>
            <a:endParaRPr lang="en-US" dirty="0"/>
          </a:p>
        </p:txBody>
      </p:sp>
      <p:sp>
        <p:nvSpPr>
          <p:cNvPr id="5" name="Title 4">
            <a:extLst>
              <a:ext uri="{FF2B5EF4-FFF2-40B4-BE49-F238E27FC236}">
                <a16:creationId xmlns:a16="http://schemas.microsoft.com/office/drawing/2014/main" id="{A2BBE0C0-3517-1663-B2E4-10AA9E863417}"/>
              </a:ext>
            </a:extLst>
          </p:cNvPr>
          <p:cNvSpPr>
            <a:spLocks noGrp="1"/>
          </p:cNvSpPr>
          <p:nvPr>
            <p:ph type="title"/>
          </p:nvPr>
        </p:nvSpPr>
        <p:spPr>
          <a:xfrm>
            <a:off x="101573" y="178647"/>
            <a:ext cx="10969943" cy="711016"/>
          </a:xfrm>
        </p:spPr>
        <p:txBody>
          <a:bodyPr/>
          <a:lstStyle/>
          <a:p>
            <a:r>
              <a:rPr lang="en-IN" sz="3333" dirty="0"/>
              <a:t>Open APIs</a:t>
            </a:r>
          </a:p>
        </p:txBody>
      </p:sp>
      <p:sp>
        <p:nvSpPr>
          <p:cNvPr id="2" name="TextBox 1">
            <a:extLst>
              <a:ext uri="{FF2B5EF4-FFF2-40B4-BE49-F238E27FC236}">
                <a16:creationId xmlns:a16="http://schemas.microsoft.com/office/drawing/2014/main" id="{6A26D79C-4A6A-0BDA-3E3F-85AB5A86CD80}"/>
              </a:ext>
            </a:extLst>
          </p:cNvPr>
          <p:cNvSpPr txBox="1"/>
          <p:nvPr/>
        </p:nvSpPr>
        <p:spPr>
          <a:xfrm>
            <a:off x="125472" y="910294"/>
            <a:ext cx="11782531" cy="5424663"/>
          </a:xfrm>
          <a:prstGeom prst="rect">
            <a:avLst/>
          </a:prstGeom>
        </p:spPr>
        <p:txBody>
          <a:bodyPr vert="horz" lIns="121888" tIns="60944" rIns="121888" bIns="60944" rtlCol="0">
            <a:normAutofit/>
          </a:bodyPr>
          <a:lstStyle/>
          <a:p>
            <a:pPr>
              <a:spcBef>
                <a:spcPct val="20000"/>
              </a:spcBef>
              <a:buFont typeface="Arial" pitchFamily="34" charset="0"/>
            </a:pPr>
            <a:r>
              <a:rPr lang="en-US" sz="1600" dirty="0"/>
              <a:t>Open Food Facts offers a comprehensive API that allows developers to access a vast database of food product information, including details such as ingredients, nutritional content, allergens, and labels. This open-source database is continually enriched by contributors worldwide, making it an invaluable resource for applications focused on health, diet tracking, food research, and consumer information. citeturn0search0</a:t>
            </a:r>
          </a:p>
          <a:p>
            <a:pPr>
              <a:spcBef>
                <a:spcPct val="20000"/>
              </a:spcBef>
              <a:buFont typeface="Arial" pitchFamily="34" charset="0"/>
            </a:pPr>
            <a:endParaRPr lang="en-US" sz="1600" dirty="0"/>
          </a:p>
          <a:p>
            <a:pPr>
              <a:spcBef>
                <a:spcPct val="20000"/>
              </a:spcBef>
              <a:buFont typeface="Arial" pitchFamily="34" charset="0"/>
            </a:pPr>
            <a:r>
              <a:rPr lang="en-US" sz="1600" b="1" dirty="0"/>
              <a:t>Key Features of the Open Food Facts API:</a:t>
            </a:r>
          </a:p>
          <a:p>
            <a:pPr>
              <a:spcBef>
                <a:spcPct val="20000"/>
              </a:spcBef>
              <a:buFont typeface="Arial" pitchFamily="34" charset="0"/>
            </a:pPr>
            <a:endParaRPr lang="en-US" sz="1600" dirty="0"/>
          </a:p>
          <a:p>
            <a:pPr>
              <a:buFont typeface="Arial" pitchFamily="34" charset="0"/>
            </a:pPr>
            <a:r>
              <a:rPr lang="en-US" sz="1600" dirty="0"/>
              <a:t>- Extensive Data Access: Retrieve detailed information about food products, including ingredients, nutritional facts, allergens, and more.</a:t>
            </a:r>
          </a:p>
          <a:p>
            <a:pPr>
              <a:buFont typeface="Arial" pitchFamily="34" charset="0"/>
            </a:pPr>
            <a:r>
              <a:rPr lang="en-US" sz="1600" dirty="0"/>
              <a:t>- Global Coverage: Access data from a wide range of products sourced from various countries, providing a diverse and comprehensive dataset.</a:t>
            </a:r>
          </a:p>
          <a:p>
            <a:pPr>
              <a:buFont typeface="Arial" pitchFamily="34" charset="0"/>
            </a:pPr>
            <a:r>
              <a:rPr lang="en-US" sz="1600" dirty="0"/>
              <a:t>- User Contributions: Benefit from a continually growing database, as users worldwide contribute by adding new products and updating existing information.</a:t>
            </a:r>
          </a:p>
          <a:p>
            <a:pPr>
              <a:buFont typeface="Arial" pitchFamily="34" charset="0"/>
            </a:pPr>
            <a:r>
              <a:rPr lang="en-US" sz="1600" dirty="0"/>
              <a:t>- Integration Flexibility: Utilize the RESTful API to seamlessly integrate food product data into mobile apps, research projects, software, or diet-based web services.</a:t>
            </a:r>
          </a:p>
          <a:p>
            <a:pPr>
              <a:spcBef>
                <a:spcPct val="20000"/>
              </a:spcBef>
              <a:buFont typeface="Arial" pitchFamily="34" charset="0"/>
            </a:pPr>
            <a:endParaRPr lang="en-US" sz="1866" dirty="0"/>
          </a:p>
          <a:p>
            <a:pPr>
              <a:spcBef>
                <a:spcPct val="20000"/>
              </a:spcBef>
              <a:buFont typeface="Arial" pitchFamily="34" charset="0"/>
            </a:pPr>
            <a:r>
              <a:rPr lang="en-US" sz="1866" dirty="0">
                <a:hlinkClick r:id="rId2"/>
              </a:rPr>
              <a:t>https://world.openfoodfacts.net/api/0/product/</a:t>
            </a:r>
            <a:r>
              <a:rPr lang="en-US" sz="1866" dirty="0">
                <a:highlight>
                  <a:srgbClr val="FFFF00"/>
                </a:highlight>
                <a:hlinkClick r:id="rId2"/>
              </a:rPr>
              <a:t>8904004400083</a:t>
            </a:r>
            <a:r>
              <a:rPr lang="en-US" sz="1866" dirty="0">
                <a:hlinkClick r:id="rId2"/>
              </a:rPr>
              <a:t>?fields=product_name,nutriments,image_front_url</a:t>
            </a:r>
            <a:endParaRPr lang="en-US" sz="1866" dirty="0"/>
          </a:p>
          <a:p>
            <a:pPr>
              <a:spcBef>
                <a:spcPct val="20000"/>
              </a:spcBef>
              <a:buFont typeface="Arial" pitchFamily="34" charset="0"/>
            </a:pPr>
            <a:r>
              <a:rPr lang="en-US" sz="1866" dirty="0"/>
              <a:t>Sample products – </a:t>
            </a:r>
          </a:p>
          <a:p>
            <a:pPr>
              <a:spcBef>
                <a:spcPct val="20000"/>
              </a:spcBef>
              <a:buFont typeface="Arial" pitchFamily="34" charset="0"/>
            </a:pPr>
            <a:r>
              <a:rPr lang="en-US" sz="933" dirty="0">
                <a:latin typeface="Kristen ITC" panose="03050502040202030202" pitchFamily="66" charset="0"/>
              </a:rPr>
              <a:t>8901764061257</a:t>
            </a:r>
          </a:p>
          <a:p>
            <a:pPr>
              <a:spcBef>
                <a:spcPct val="20000"/>
              </a:spcBef>
              <a:buFont typeface="Arial" pitchFamily="34" charset="0"/>
            </a:pPr>
            <a:r>
              <a:rPr lang="en-US" sz="933" dirty="0">
                <a:latin typeface="Kristen ITC" panose="03050502040202030202" pitchFamily="66" charset="0"/>
              </a:rPr>
              <a:t>8901262200189</a:t>
            </a:r>
          </a:p>
          <a:p>
            <a:pPr>
              <a:spcBef>
                <a:spcPct val="20000"/>
              </a:spcBef>
              <a:buFont typeface="Arial" pitchFamily="34" charset="0"/>
            </a:pPr>
            <a:r>
              <a:rPr lang="en-US" sz="933" dirty="0">
                <a:latin typeface="Kristen ITC" panose="03050502040202030202" pitchFamily="66" charset="0"/>
              </a:rPr>
              <a:t>8901063029279</a:t>
            </a:r>
          </a:p>
          <a:p>
            <a:pPr>
              <a:spcBef>
                <a:spcPct val="20000"/>
              </a:spcBef>
              <a:buFont typeface="Arial" pitchFamily="34" charset="0"/>
            </a:pPr>
            <a:r>
              <a:rPr lang="en-US" sz="933" dirty="0">
                <a:latin typeface="Kristen ITC" panose="03050502040202030202" pitchFamily="66" charset="0"/>
              </a:rPr>
              <a:t>8904004400083</a:t>
            </a:r>
          </a:p>
        </p:txBody>
      </p:sp>
    </p:spTree>
    <p:extLst>
      <p:ext uri="{BB962C8B-B14F-4D97-AF65-F5344CB8AC3E}">
        <p14:creationId xmlns:p14="http://schemas.microsoft.com/office/powerpoint/2010/main" val="1311840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C9E7ED-A116-A655-C400-35D2E13FB94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3472C7F1-7AD2-91C0-E86D-572222A3D37C}"/>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1082F64B-4FB9-C61D-3D9F-7F48BB02D33F}"/>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8</a:t>
            </a:fld>
            <a:endParaRPr lang="en-US" dirty="0"/>
          </a:p>
        </p:txBody>
      </p:sp>
      <p:sp>
        <p:nvSpPr>
          <p:cNvPr id="5" name="Title 4">
            <a:extLst>
              <a:ext uri="{FF2B5EF4-FFF2-40B4-BE49-F238E27FC236}">
                <a16:creationId xmlns:a16="http://schemas.microsoft.com/office/drawing/2014/main" id="{ED8AC571-918C-A8EF-C993-D0FEF5426669}"/>
              </a:ext>
            </a:extLst>
          </p:cNvPr>
          <p:cNvSpPr>
            <a:spLocks noGrp="1"/>
          </p:cNvSpPr>
          <p:nvPr>
            <p:ph type="title"/>
          </p:nvPr>
        </p:nvSpPr>
        <p:spPr>
          <a:xfrm>
            <a:off x="101573" y="178647"/>
            <a:ext cx="10969943" cy="711016"/>
          </a:xfrm>
        </p:spPr>
        <p:txBody>
          <a:bodyPr/>
          <a:lstStyle/>
          <a:p>
            <a:r>
              <a:rPr lang="en-IN" sz="3333" dirty="0"/>
              <a:t>Build Apps – REST API integration</a:t>
            </a:r>
          </a:p>
        </p:txBody>
      </p:sp>
      <p:sp>
        <p:nvSpPr>
          <p:cNvPr id="2" name="TextBox 1">
            <a:extLst>
              <a:ext uri="{FF2B5EF4-FFF2-40B4-BE49-F238E27FC236}">
                <a16:creationId xmlns:a16="http://schemas.microsoft.com/office/drawing/2014/main" id="{44F768F1-F72E-F097-9A9E-2C1BF089993D}"/>
              </a:ext>
            </a:extLst>
          </p:cNvPr>
          <p:cNvSpPr txBox="1"/>
          <p:nvPr/>
        </p:nvSpPr>
        <p:spPr>
          <a:xfrm>
            <a:off x="203147" y="1295955"/>
            <a:ext cx="11782531" cy="1625178"/>
          </a:xfrm>
          <a:prstGeom prst="rect">
            <a:avLst/>
          </a:prstGeom>
        </p:spPr>
        <p:txBody>
          <a:bodyPr vert="horz" lIns="121888" tIns="60944" rIns="121888" bIns="60944" rtlCol="0">
            <a:normAutofit/>
          </a:bodyPr>
          <a:lstStyle/>
          <a:p>
            <a:pPr algn="just">
              <a:spcBef>
                <a:spcPct val="20000"/>
              </a:spcBef>
              <a:buFont typeface="Arial" pitchFamily="34" charset="0"/>
            </a:pPr>
            <a:r>
              <a:rPr lang="en-US" sz="1600" dirty="0">
                <a:solidFill>
                  <a:srgbClr val="333333"/>
                </a:solidFill>
                <a:latin typeface="72" panose="020B0503030000000003" pitchFamily="34" charset="0"/>
              </a:rPr>
              <a:t>SAP Build Apps enables you to create applications on multiple platforms such as iOS, Android, and Web. Most apps need some way to store data when the app isn't running. The data can be stored on the device itself or in an external back end, accessible over the Internet. A common architecture for Internet services is a </a:t>
            </a:r>
            <a:r>
              <a:rPr lang="en-US" sz="1600" b="1" dirty="0">
                <a:solidFill>
                  <a:srgbClr val="333333"/>
                </a:solidFill>
                <a:latin typeface="72" panose="020B0503030000000003" pitchFamily="34" charset="0"/>
              </a:rPr>
              <a:t>front end - back end</a:t>
            </a:r>
            <a:r>
              <a:rPr lang="en-US" sz="1600" dirty="0">
                <a:solidFill>
                  <a:srgbClr val="333333"/>
                </a:solidFill>
                <a:latin typeface="72" panose="020B0503030000000003" pitchFamily="34" charset="0"/>
              </a:rPr>
              <a:t> model, in which an app acts as the front end handling user interactions, while a back end stores and processes data. As it's typical that a front end (or multiple front ends) will use a different technology stack from that of the back end, there needs to be an easy standard way to communicate between the two. </a:t>
            </a:r>
            <a:endParaRPr lang="en-US" sz="1600" dirty="0"/>
          </a:p>
        </p:txBody>
      </p:sp>
      <p:pic>
        <p:nvPicPr>
          <p:cNvPr id="4098" name="Picture 2" descr="Rest Api Diagram">
            <a:extLst>
              <a:ext uri="{FF2B5EF4-FFF2-40B4-BE49-F238E27FC236}">
                <a16:creationId xmlns:a16="http://schemas.microsoft.com/office/drawing/2014/main" id="{85A74C13-4D39-0D78-E43E-CACC41CE57F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50353" y="3225853"/>
            <a:ext cx="5992839" cy="2605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70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F44CD-B86A-9140-70B1-8DF4FDEB8D34}"/>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53904CF2-7567-9A1E-4C94-AF6E35D7E866}"/>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C9796B93-1BE7-7B84-9250-4820B11A3ACE}"/>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9</a:t>
            </a:fld>
            <a:endParaRPr lang="en-US" dirty="0"/>
          </a:p>
        </p:txBody>
      </p:sp>
      <p:sp>
        <p:nvSpPr>
          <p:cNvPr id="5" name="Title 4">
            <a:extLst>
              <a:ext uri="{FF2B5EF4-FFF2-40B4-BE49-F238E27FC236}">
                <a16:creationId xmlns:a16="http://schemas.microsoft.com/office/drawing/2014/main" id="{3898BAAC-2777-322F-7E03-324D5BA71520}"/>
              </a:ext>
            </a:extLst>
          </p:cNvPr>
          <p:cNvSpPr>
            <a:spLocks noGrp="1"/>
          </p:cNvSpPr>
          <p:nvPr>
            <p:ph type="title"/>
          </p:nvPr>
        </p:nvSpPr>
        <p:spPr>
          <a:xfrm>
            <a:off x="101573" y="178647"/>
            <a:ext cx="10969943" cy="711016"/>
          </a:xfrm>
        </p:spPr>
        <p:txBody>
          <a:bodyPr/>
          <a:lstStyle/>
          <a:p>
            <a:r>
              <a:rPr lang="en-IN" sz="3333" dirty="0"/>
              <a:t>Integrations – REST API</a:t>
            </a:r>
          </a:p>
        </p:txBody>
      </p:sp>
      <p:sp>
        <p:nvSpPr>
          <p:cNvPr id="2" name="TextBox 1">
            <a:extLst>
              <a:ext uri="{FF2B5EF4-FFF2-40B4-BE49-F238E27FC236}">
                <a16:creationId xmlns:a16="http://schemas.microsoft.com/office/drawing/2014/main" id="{F63BD8A7-F1AB-4DE4-649C-6504E390D0C2}"/>
              </a:ext>
            </a:extLst>
          </p:cNvPr>
          <p:cNvSpPr txBox="1"/>
          <p:nvPr/>
        </p:nvSpPr>
        <p:spPr>
          <a:xfrm>
            <a:off x="149118" y="1132486"/>
            <a:ext cx="11782531" cy="5424663"/>
          </a:xfrm>
          <a:prstGeom prst="rect">
            <a:avLst/>
          </a:prstGeom>
        </p:spPr>
        <p:txBody>
          <a:bodyPr vert="horz" lIns="121888" tIns="60944" rIns="121888" bIns="60944" rtlCol="0">
            <a:normAutofit/>
          </a:bodyPr>
          <a:lstStyle/>
          <a:p>
            <a:pPr>
              <a:spcBef>
                <a:spcPct val="20000"/>
              </a:spcBef>
              <a:buFont typeface="Arial" pitchFamily="34" charset="0"/>
            </a:pPr>
            <a:r>
              <a:rPr lang="en-US" sz="1866" dirty="0">
                <a:solidFill>
                  <a:srgbClr val="333333"/>
                </a:solidFill>
                <a:latin typeface="72" panose="020B0503030000000003" pitchFamily="34" charset="0"/>
              </a:rPr>
              <a:t>A </a:t>
            </a:r>
            <a:r>
              <a:rPr lang="en-US" sz="1866" dirty="0"/>
              <a:t>REST</a:t>
            </a:r>
            <a:r>
              <a:rPr lang="en-US" sz="1866" dirty="0">
                <a:solidFill>
                  <a:srgbClr val="333333"/>
                </a:solidFill>
                <a:latin typeface="72" panose="020B0503030000000003" pitchFamily="34" charset="0"/>
              </a:rPr>
              <a:t> API direct integration type data resource essentially tells SAP Build Apps how a specific, JSON-format HTTP </a:t>
            </a:r>
            <a:r>
              <a:rPr lang="en-US" sz="1866" dirty="0"/>
              <a:t>REST</a:t>
            </a:r>
            <a:r>
              <a:rPr lang="en-US" sz="1866" dirty="0">
                <a:solidFill>
                  <a:srgbClr val="333333"/>
                </a:solidFill>
                <a:latin typeface="72" panose="020B0503030000000003" pitchFamily="34" charset="0"/>
              </a:rPr>
              <a:t> API can be accessed. It defines things like a base URL, headers, query parameters, available methods, schemas, and so on. You can create new external data resources and edit existing ones via the </a:t>
            </a:r>
            <a:r>
              <a:rPr lang="en-US" sz="1866" b="1" dirty="0">
                <a:solidFill>
                  <a:srgbClr val="333333"/>
                </a:solidFill>
                <a:latin typeface="72" panose="020B0503030000000003" pitchFamily="34" charset="0"/>
              </a:rPr>
              <a:t>Data</a:t>
            </a:r>
            <a:r>
              <a:rPr lang="en-US" sz="1866" dirty="0">
                <a:solidFill>
                  <a:srgbClr val="333333"/>
                </a:solidFill>
                <a:latin typeface="72" panose="020B0503030000000003" pitchFamily="34" charset="0"/>
              </a:rPr>
              <a:t> button in the top toolbar. The resource configuration is split into </a:t>
            </a:r>
            <a:r>
              <a:rPr lang="en-US" sz="1866" b="1" dirty="0">
                <a:solidFill>
                  <a:srgbClr val="333333"/>
                </a:solidFill>
                <a:latin typeface="72" panose="020B0503030000000003" pitchFamily="34" charset="0"/>
              </a:rPr>
              <a:t>base configuration</a:t>
            </a:r>
            <a:r>
              <a:rPr lang="en-US" sz="1866" dirty="0">
                <a:solidFill>
                  <a:srgbClr val="333333"/>
                </a:solidFill>
                <a:latin typeface="72" panose="020B0503030000000003" pitchFamily="34" charset="0"/>
              </a:rPr>
              <a:t> and </a:t>
            </a:r>
            <a:r>
              <a:rPr lang="en-US" sz="1866" b="1" dirty="0">
                <a:solidFill>
                  <a:srgbClr val="333333"/>
                </a:solidFill>
                <a:latin typeface="72" panose="020B0503030000000003" pitchFamily="34" charset="0"/>
              </a:rPr>
              <a:t>method configurations</a:t>
            </a:r>
            <a:r>
              <a:rPr lang="en-US" sz="1866" dirty="0">
                <a:solidFill>
                  <a:srgbClr val="333333"/>
                </a:solidFill>
                <a:latin typeface="72" panose="020B0503030000000003" pitchFamily="34" charset="0"/>
              </a:rPr>
              <a:t> for GET collection, GET record, POST, PUT/PATCH, and DELETE.</a:t>
            </a:r>
            <a:endParaRPr lang="en-US" sz="1866" dirty="0"/>
          </a:p>
        </p:txBody>
      </p:sp>
      <p:pic>
        <p:nvPicPr>
          <p:cNvPr id="5122" name="Picture 2" descr="Rest API direct integration">
            <a:extLst>
              <a:ext uri="{FF2B5EF4-FFF2-40B4-BE49-F238E27FC236}">
                <a16:creationId xmlns:a16="http://schemas.microsoft.com/office/drawing/2014/main" id="{A2E22225-412B-055C-2B84-404C0716933A}"/>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7112" r="27500" b="12259"/>
          <a:stretch/>
        </p:blipFill>
        <p:spPr bwMode="auto">
          <a:xfrm>
            <a:off x="2844059" y="2921134"/>
            <a:ext cx="6392649" cy="345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004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7314</TotalTime>
  <Words>2002</Words>
  <Application>Microsoft Office PowerPoint</Application>
  <PresentationFormat>Custom</PresentationFormat>
  <Paragraphs>189</Paragraphs>
  <Slides>21</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21</vt:i4>
      </vt:variant>
    </vt:vector>
  </HeadingPairs>
  <TitlesOfParts>
    <vt:vector size="33" baseType="lpstr">
      <vt:lpstr>72</vt:lpstr>
      <vt:lpstr>72 Brand Variable</vt:lpstr>
      <vt:lpstr>Amasis MT Pro Black</vt:lpstr>
      <vt:lpstr>Arial</vt:lpstr>
      <vt:lpstr>Arial Black</vt:lpstr>
      <vt:lpstr>Calibri</vt:lpstr>
      <vt:lpstr>Cooper Black</vt:lpstr>
      <vt:lpstr>Kristen ITC</vt:lpstr>
      <vt:lpstr>Segoe UI</vt:lpstr>
      <vt:lpstr>Segoe UI Light</vt:lpstr>
      <vt:lpstr>Office Theme</vt:lpstr>
      <vt:lpstr>1_Office Theme</vt:lpstr>
      <vt:lpstr>SAP BTP  Build Apps Training</vt:lpstr>
      <vt:lpstr>PowerPoint Presentation</vt:lpstr>
      <vt:lpstr>Agenda – Day 4</vt:lpstr>
      <vt:lpstr>Use case 2</vt:lpstr>
      <vt:lpstr>What is JSON – Java Script Object Notation</vt:lpstr>
      <vt:lpstr>What is API?</vt:lpstr>
      <vt:lpstr>Open APIs</vt:lpstr>
      <vt:lpstr>Build Apps – REST API integration</vt:lpstr>
      <vt:lpstr>Integrations – REST API</vt:lpstr>
      <vt:lpstr>Parts</vt:lpstr>
      <vt:lpstr>App State in SAP Build Apps</vt:lpstr>
      <vt:lpstr>Types of Dynamic variables</vt:lpstr>
      <vt:lpstr>Test data</vt:lpstr>
      <vt:lpstr>Data Resources in BTP</vt:lpstr>
      <vt:lpstr>Types of Data Sources</vt:lpstr>
      <vt:lpstr>Additional Data Resource types</vt:lpstr>
      <vt:lpstr>What is Destination in BTP</vt:lpstr>
      <vt:lpstr>Create destination to simple OData Service</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220</cp:revision>
  <dcterms:created xsi:type="dcterms:W3CDTF">2013-09-12T13:05:01Z</dcterms:created>
  <dcterms:modified xsi:type="dcterms:W3CDTF">2025-05-02T13:31:06Z</dcterms:modified>
</cp:coreProperties>
</file>