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5"/>
  </p:notesMasterIdLst>
  <p:sldIdLst>
    <p:sldId id="276" r:id="rId3"/>
    <p:sldId id="4122" r:id="rId4"/>
    <p:sldId id="277" r:id="rId5"/>
    <p:sldId id="566" r:id="rId6"/>
    <p:sldId id="303" r:id="rId7"/>
    <p:sldId id="313" r:id="rId8"/>
    <p:sldId id="310" r:id="rId9"/>
    <p:sldId id="314" r:id="rId10"/>
    <p:sldId id="315" r:id="rId11"/>
    <p:sldId id="282" r:id="rId12"/>
    <p:sldId id="280" r:id="rId13"/>
    <p:sldId id="4711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6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848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9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6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0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19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4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96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91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810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7409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6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4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hyperlink" Target="http://www.dribbble.com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-de/foto/mann-zeigt-laptop-computer-2182981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pexels.com/video/call-center-agents-talking-to-customers-while-using-cellphone-and-laptop-7682761/" TargetMode="Externa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s/build-process-automation/sap-build-process-automation/configure-sap-build-process-automation-destinations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7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7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243563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BPA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083773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Design first Process and Deploy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243563"/>
              <a:ext cx="2617371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Setup </a:t>
              </a:r>
              <a:r>
                <a:rPr lang="en-US" sz="1800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My Inbox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7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6E87-7996-22E7-C8F4-3BB04C7C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2E6596-39B5-ACC3-D2CB-773BEA31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2F47D-F0A7-25E8-7A57-232EF1AC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F6E4FF-D8B1-F30D-AE81-FE5B4F6A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SAP BTP Build Process 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6F95A9-2EF3-6962-61B8-739B7A4F6D5F}"/>
              </a:ext>
            </a:extLst>
          </p:cNvPr>
          <p:cNvSpPr txBox="1"/>
          <p:nvPr/>
        </p:nvSpPr>
        <p:spPr>
          <a:xfrm>
            <a:off x="203146" y="1302293"/>
            <a:ext cx="1137623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SAP Build Process Automation is a citizen developer solution to adapt, improve, and innovate business processes with no-code workflow management and robotic process automation capabilities.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72" panose="020B0503030000000003" pitchFamily="34" charset="0"/>
            </a:endParaRPr>
          </a:p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SAP Build Process Automation enables business users and technologists to become citizen developers. With powerful yet intuitive low-code and no-code capabilities, the solution supports you in driving automation by tapping into the expertise of citizen developers.</a:t>
            </a:r>
          </a:p>
          <a:p>
            <a:pPr algn="l"/>
            <a:endParaRPr lang="en-US" sz="1600" dirty="0">
              <a:solidFill>
                <a:srgbClr val="333333"/>
              </a:solidFill>
              <a:latin typeface="72" panose="020B0503030000000003" pitchFamily="34" charset="0"/>
            </a:endParaRPr>
          </a:p>
          <a:p>
            <a:pPr algn="l"/>
            <a:r>
              <a:rPr lang="en-US" sz="1600" b="1" dirty="0">
                <a:solidFill>
                  <a:srgbClr val="333333"/>
                </a:solidFill>
                <a:latin typeface="72" panose="020B0503030000000003" pitchFamily="34" charset="0"/>
              </a:rPr>
              <a:t>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Build or adapt processes with an intuitive graphical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Create forms-based workflows using drag-and-drop functionality.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Develop and manage decision logic in tabular, spreadsheet-like decision tables.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Automate repetitive tasks within existing process flows using robotic process automation.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Create intelligent actions and recommendations using machine learning capabilities.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Work efficiently from a unified launchpad and task center.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Hand over projects to professional developers, who can embed actions and advanced workflows into projects initiated by citizen developers.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 Support real-time, event-driven transparency into comprehensive processes and process instances with process visibility dashboards.</a:t>
            </a:r>
          </a:p>
          <a:p>
            <a:pPr algn="l"/>
            <a:r>
              <a:rPr lang="en-US" sz="1600" dirty="0">
                <a:solidFill>
                  <a:srgbClr val="333333"/>
                </a:solidFill>
                <a:latin typeface="72" panose="020B0503030000000003" pitchFamily="34" charset="0"/>
              </a:rPr>
              <a:t>In addition, SAP Build Process Automation offers prebuilt content and features – such as bots, process steps, business rules, and workflow components.</a:t>
            </a:r>
          </a:p>
        </p:txBody>
      </p:sp>
    </p:spTree>
    <p:extLst>
      <p:ext uri="{BB962C8B-B14F-4D97-AF65-F5344CB8AC3E}">
        <p14:creationId xmlns:p14="http://schemas.microsoft.com/office/powerpoint/2010/main" val="212117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5B9C-880A-6C9C-5B1C-1CFAC6B5D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930A1-BFDC-7423-6F75-FDEB9B2A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0387-3DF0-F601-F19F-1AFDE247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16B7C2-D5F2-E63F-F090-68573DC2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46" y="362595"/>
            <a:ext cx="10969943" cy="711016"/>
          </a:xfrm>
        </p:spPr>
        <p:txBody>
          <a:bodyPr/>
          <a:lstStyle/>
          <a:p>
            <a:r>
              <a:rPr lang="en-IN" sz="3333" dirty="0"/>
              <a:t>Product Overview</a:t>
            </a:r>
          </a:p>
        </p:txBody>
      </p:sp>
      <p:pic>
        <p:nvPicPr>
          <p:cNvPr id="13314" name="Picture 2" descr="The figure illustrates the three components of SAP Build Process Automation">
            <a:extLst>
              <a:ext uri="{FF2B5EF4-FFF2-40B4-BE49-F238E27FC236}">
                <a16:creationId xmlns:a16="http://schemas.microsoft.com/office/drawing/2014/main" id="{8C1EE60A-53F8-997F-32A7-69F6EDE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095" y="1795610"/>
            <a:ext cx="5811477" cy="2455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A8FC7-8B78-937F-3D7A-E4D1B6E419C6}"/>
              </a:ext>
            </a:extLst>
          </p:cNvPr>
          <p:cNvSpPr txBox="1"/>
          <p:nvPr/>
        </p:nvSpPr>
        <p:spPr>
          <a:xfrm>
            <a:off x="228540" y="1702250"/>
            <a:ext cx="60944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23548"/>
                </a:solidFill>
                <a:latin typeface="72 Brand Variable"/>
              </a:rPr>
              <a:t>SAP Build Process Automation is a solution that evolved out of the former stand-alone SAP products - SAP Workflow Management and SAP Intelligent Robotic Process Automation. It provides a new citizen developer experience that didn't exist in either of the two former products.</a:t>
            </a:r>
          </a:p>
          <a:p>
            <a:endParaRPr lang="en-US" sz="1600" dirty="0">
              <a:solidFill>
                <a:srgbClr val="223548"/>
              </a:solidFill>
              <a:latin typeface="72 Brand Variable"/>
            </a:endParaRPr>
          </a:p>
          <a:p>
            <a:r>
              <a:rPr lang="en-US" sz="1600" dirty="0">
                <a:solidFill>
                  <a:srgbClr val="223548"/>
                </a:solidFill>
                <a:latin typeface="72 Brand Variable"/>
              </a:rPr>
              <a:t>As you or your company might have used SAP Workflow Management or SAP Intelligent Robotic Process Automation in the past, you are looking for a path into the joined solution. Fortunately, SAP Build Process Automation is fully compatible with all workflow and automation artifacts that you have created.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17043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9316-692D-A791-2544-C156E6FF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9CD8EE-722A-0000-D1D2-694EDFFF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61EE8-C3F5-02C0-EF3C-AE4CA21B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4A81A2-C67A-415E-5557-E4C837561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Deploy the BPA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EFD4D4-CCE1-186C-C9EF-BCBF8D5142C5}"/>
              </a:ext>
            </a:extLst>
          </p:cNvPr>
          <p:cNvSpPr/>
          <p:nvPr/>
        </p:nvSpPr>
        <p:spPr>
          <a:xfrm>
            <a:off x="914162" y="1600676"/>
            <a:ext cx="3250353" cy="10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Design time object</a:t>
            </a:r>
          </a:p>
          <a:p>
            <a:pPr algn="ctr"/>
            <a:r>
              <a:rPr lang="en-IN" dirty="0"/>
              <a:t>process</a:t>
            </a:r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C78B3EDE-DFE1-982E-8B45-5A331109E203}"/>
              </a:ext>
            </a:extLst>
          </p:cNvPr>
          <p:cNvSpPr/>
          <p:nvPr/>
        </p:nvSpPr>
        <p:spPr>
          <a:xfrm>
            <a:off x="2234618" y="3775610"/>
            <a:ext cx="609441" cy="507868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BB4DAA-A4A0-E765-621B-DC175103326D}"/>
              </a:ext>
            </a:extLst>
          </p:cNvPr>
          <p:cNvCxnSpPr>
            <a:stCxn id="6" idx="0"/>
            <a:endCxn id="2" idx="2"/>
          </p:cNvCxnSpPr>
          <p:nvPr/>
        </p:nvCxnSpPr>
        <p:spPr>
          <a:xfrm flipV="1">
            <a:off x="2539338" y="2616412"/>
            <a:ext cx="0" cy="115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79EA41-A632-C88F-AFBC-3D0CDDF1C37E}"/>
              </a:ext>
            </a:extLst>
          </p:cNvPr>
          <p:cNvSpPr/>
          <p:nvPr/>
        </p:nvSpPr>
        <p:spPr>
          <a:xfrm>
            <a:off x="4570809" y="1702251"/>
            <a:ext cx="1929897" cy="711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deploy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F5DAAC-AD02-5D1E-F09F-E13E12892A62}"/>
              </a:ext>
            </a:extLst>
          </p:cNvPr>
          <p:cNvSpPr/>
          <p:nvPr/>
        </p:nvSpPr>
        <p:spPr>
          <a:xfrm>
            <a:off x="7110148" y="1549890"/>
            <a:ext cx="3250353" cy="10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 object</a:t>
            </a:r>
          </a:p>
          <a:p>
            <a:pPr algn="ctr"/>
            <a:r>
              <a:rPr lang="en-IN" dirty="0"/>
              <a:t>process</a:t>
            </a:r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3B820A8C-101F-3B90-7E10-13934B4BE11E}"/>
              </a:ext>
            </a:extLst>
          </p:cNvPr>
          <p:cNvSpPr/>
          <p:nvPr/>
        </p:nvSpPr>
        <p:spPr>
          <a:xfrm>
            <a:off x="7160934" y="5462828"/>
            <a:ext cx="507868" cy="45708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3" name="Smiley Face 12">
            <a:extLst>
              <a:ext uri="{FF2B5EF4-FFF2-40B4-BE49-F238E27FC236}">
                <a16:creationId xmlns:a16="http://schemas.microsoft.com/office/drawing/2014/main" id="{18D9A497-FBE5-BE0D-C1C9-CC1714567B0E}"/>
              </a:ext>
            </a:extLst>
          </p:cNvPr>
          <p:cNvSpPr/>
          <p:nvPr/>
        </p:nvSpPr>
        <p:spPr>
          <a:xfrm>
            <a:off x="8129547" y="5462828"/>
            <a:ext cx="507868" cy="457081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7047C184-5F83-F716-ECD2-94909C5BB129}"/>
              </a:ext>
            </a:extLst>
          </p:cNvPr>
          <p:cNvSpPr/>
          <p:nvPr/>
        </p:nvSpPr>
        <p:spPr>
          <a:xfrm>
            <a:off x="9098160" y="5460471"/>
            <a:ext cx="507868" cy="457081"/>
          </a:xfrm>
          <a:prstGeom prst="smileyFac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EF75FBBC-8BD5-EFAF-53CF-EE0B5726898B}"/>
              </a:ext>
            </a:extLst>
          </p:cNvPr>
          <p:cNvSpPr/>
          <p:nvPr/>
        </p:nvSpPr>
        <p:spPr>
          <a:xfrm>
            <a:off x="10055780" y="5460471"/>
            <a:ext cx="507868" cy="457081"/>
          </a:xfrm>
          <a:prstGeom prst="smileyFac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66FAEF-E306-9A40-3DC1-ED9B9D841859}"/>
              </a:ext>
            </a:extLst>
          </p:cNvPr>
          <p:cNvSpPr txBox="1"/>
          <p:nvPr/>
        </p:nvSpPr>
        <p:spPr>
          <a:xfrm>
            <a:off x="711015" y="4400143"/>
            <a:ext cx="466871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33" dirty="0"/>
              <a:t>We can check the control tower &gt; environment,&gt; process &gt; triggers when open the same we can find the API and the context.</a:t>
            </a:r>
          </a:p>
        </p:txBody>
      </p:sp>
    </p:spTree>
    <p:extLst>
      <p:ext uri="{BB962C8B-B14F-4D97-AF65-F5344CB8AC3E}">
        <p14:creationId xmlns:p14="http://schemas.microsoft.com/office/powerpoint/2010/main" val="160942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49A91-9CCE-D194-2F1E-488EA18BA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FD143-0DF2-50BD-4070-A1616216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BDB00-DC60-80E6-04F5-6B41F4B8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B825DE-D275-21D9-5079-6B46978E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Scenario</a:t>
            </a:r>
          </a:p>
        </p:txBody>
      </p:sp>
      <p:pic>
        <p:nvPicPr>
          <p:cNvPr id="6" name="Picture 5" descr="A person pointing at a computer&#10;&#10;Description automatically generated">
            <a:extLst>
              <a:ext uri="{FF2B5EF4-FFF2-40B4-BE49-F238E27FC236}">
                <a16:creationId xmlns:a16="http://schemas.microsoft.com/office/drawing/2014/main" id="{6E25B006-F379-0963-9334-A18A5839D0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4685" y="1295956"/>
            <a:ext cx="2834095" cy="1933122"/>
          </a:xfrm>
          <a:prstGeom prst="rect">
            <a:avLst/>
          </a:prstGeom>
        </p:spPr>
      </p:pic>
      <p:pic>
        <p:nvPicPr>
          <p:cNvPr id="8" name="Picture 7" descr="A person wearing a headset and looking at a computer&#10;&#10;Description automatically generated">
            <a:extLst>
              <a:ext uri="{FF2B5EF4-FFF2-40B4-BE49-F238E27FC236}">
                <a16:creationId xmlns:a16="http://schemas.microsoft.com/office/drawing/2014/main" id="{CB379A3E-C337-0EF8-8937-7E680FAEC8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07879" y="955042"/>
            <a:ext cx="1746130" cy="19736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0B23B1-780E-AEA9-725D-C38C97CD7437}"/>
              </a:ext>
            </a:extLst>
          </p:cNvPr>
          <p:cNvSpPr txBox="1"/>
          <p:nvPr/>
        </p:nvSpPr>
        <p:spPr>
          <a:xfrm>
            <a:off x="314685" y="3327427"/>
            <a:ext cx="2834095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66" b="1" dirty="0"/>
              <a:t>Sales Representative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4F5F70-E8AA-D171-1092-2DDD578A9EA1}"/>
              </a:ext>
            </a:extLst>
          </p:cNvPr>
          <p:cNvSpPr/>
          <p:nvPr/>
        </p:nvSpPr>
        <p:spPr>
          <a:xfrm>
            <a:off x="3859794" y="1279889"/>
            <a:ext cx="1320456" cy="19298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Sales Order</a:t>
            </a:r>
          </a:p>
          <a:p>
            <a:pPr algn="ctr"/>
            <a:r>
              <a:rPr lang="en-IN" sz="2000" dirty="0"/>
              <a:t>(Build Apps)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60C656-96C5-CE72-3EDC-1CC0227806E4}"/>
              </a:ext>
            </a:extLst>
          </p:cNvPr>
          <p:cNvSpPr/>
          <p:nvPr/>
        </p:nvSpPr>
        <p:spPr>
          <a:xfrm>
            <a:off x="2747467" y="4490549"/>
            <a:ext cx="2834095" cy="91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S/4HANA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757AC3-0308-30BC-D283-5E6B2149DF90}"/>
              </a:ext>
            </a:extLst>
          </p:cNvPr>
          <p:cNvSpPr/>
          <p:nvPr/>
        </p:nvSpPr>
        <p:spPr>
          <a:xfrm>
            <a:off x="3148779" y="1905397"/>
            <a:ext cx="711015" cy="6974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1E64308-056C-8A45-3AEB-755540EBA7AE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5400000">
            <a:off x="3701887" y="3672414"/>
            <a:ext cx="1280762" cy="3555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A555106-A687-82CC-4F6D-60C560D2878C}"/>
              </a:ext>
            </a:extLst>
          </p:cNvPr>
          <p:cNvSpPr/>
          <p:nvPr/>
        </p:nvSpPr>
        <p:spPr>
          <a:xfrm>
            <a:off x="6500707" y="788088"/>
            <a:ext cx="3304026" cy="5180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Build Process Automation</a:t>
            </a:r>
          </a:p>
          <a:p>
            <a:pPr algn="ctr"/>
            <a:r>
              <a:rPr lang="en-IN" sz="2000" dirty="0"/>
              <a:t>BTP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1720-8547-A044-6E7F-012864CA47ED}"/>
              </a:ext>
            </a:extLst>
          </p:cNvPr>
          <p:cNvSpPr/>
          <p:nvPr/>
        </p:nvSpPr>
        <p:spPr>
          <a:xfrm>
            <a:off x="7746425" y="1535560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/>
              <a:t>approval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0BC323-2446-FCDE-0A01-2D53BF1587D0}"/>
              </a:ext>
            </a:extLst>
          </p:cNvPr>
          <p:cNvSpPr/>
          <p:nvPr/>
        </p:nvSpPr>
        <p:spPr>
          <a:xfrm>
            <a:off x="7949572" y="947510"/>
            <a:ext cx="406294" cy="329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46BD2C-AAF6-0157-E21E-E70F9BA07118}"/>
              </a:ext>
            </a:extLst>
          </p:cNvPr>
          <p:cNvSpPr/>
          <p:nvPr/>
        </p:nvSpPr>
        <p:spPr>
          <a:xfrm>
            <a:off x="6902031" y="2283812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app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E0D3B-5331-316A-F69D-5422BF9C3919}"/>
              </a:ext>
            </a:extLst>
          </p:cNvPr>
          <p:cNvSpPr/>
          <p:nvPr/>
        </p:nvSpPr>
        <p:spPr>
          <a:xfrm>
            <a:off x="8628781" y="2276144"/>
            <a:ext cx="812588" cy="406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rej</a:t>
            </a:r>
            <a:endParaRPr lang="en-IN" sz="20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E1B94AD-D938-4137-CC3B-99DA10F556CF}"/>
              </a:ext>
            </a:extLst>
          </p:cNvPr>
          <p:cNvSpPr/>
          <p:nvPr/>
        </p:nvSpPr>
        <p:spPr>
          <a:xfrm>
            <a:off x="8024309" y="3419479"/>
            <a:ext cx="331556" cy="3142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D5996196-E1BE-078D-5F96-3F59DC91C49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581561" y="3378214"/>
            <a:ext cx="919145" cy="1569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EA5F03-E228-AA1C-C8FC-18F680677EAB}"/>
              </a:ext>
            </a:extLst>
          </p:cNvPr>
          <p:cNvCxnSpPr>
            <a:stCxn id="10" idx="3"/>
          </p:cNvCxnSpPr>
          <p:nvPr/>
        </p:nvCxnSpPr>
        <p:spPr>
          <a:xfrm>
            <a:off x="5180251" y="2244838"/>
            <a:ext cx="1360487" cy="3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B04F91E-5EE1-3BA7-4F20-44FE53A88135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>
            <a:off x="8152719" y="1276913"/>
            <a:ext cx="0" cy="25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A563B2D-746A-9D23-D5DC-C1435D02EC5F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rot="5400000">
            <a:off x="7559544" y="1690636"/>
            <a:ext cx="341958" cy="844393"/>
          </a:xfrm>
          <a:prstGeom prst="bentConnector3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A87D117-BA17-069E-3F18-06FFA0282869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rot="16200000" flipH="1">
            <a:off x="8426753" y="1667820"/>
            <a:ext cx="334290" cy="8823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980469-6E05-7BC4-7D0D-3A22DF25AE8B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rot="16200000" flipH="1">
            <a:off x="7384520" y="2613911"/>
            <a:ext cx="729373" cy="881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6177CBC-1AF7-4F6D-159F-83A1D15F3CD5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8244061" y="2628464"/>
            <a:ext cx="737040" cy="844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8FB7C25-1FE6-1EB8-C456-F0EB8B3C060F}"/>
              </a:ext>
            </a:extLst>
          </p:cNvPr>
          <p:cNvSpPr txBox="1"/>
          <p:nvPr/>
        </p:nvSpPr>
        <p:spPr>
          <a:xfrm>
            <a:off x="10280200" y="2967952"/>
            <a:ext cx="1320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Manager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6E6C033-B265-371B-F138-560681CD348C}"/>
              </a:ext>
            </a:extLst>
          </p:cNvPr>
          <p:cNvSpPr txBox="1"/>
          <p:nvPr/>
        </p:nvSpPr>
        <p:spPr>
          <a:xfrm>
            <a:off x="5383398" y="1941853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&lt;data&gt;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3E11A3-A380-7F42-2D6A-966159D8F8B9}"/>
              </a:ext>
            </a:extLst>
          </p:cNvPr>
          <p:cNvSpPr txBox="1"/>
          <p:nvPr/>
        </p:nvSpPr>
        <p:spPr>
          <a:xfrm>
            <a:off x="5484705" y="3132614"/>
            <a:ext cx="104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&lt;data&gt;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0F370C-B5D8-27DE-1196-039DDEAEF283}"/>
              </a:ext>
            </a:extLst>
          </p:cNvPr>
          <p:cNvSpPr/>
          <p:nvPr/>
        </p:nvSpPr>
        <p:spPr>
          <a:xfrm>
            <a:off x="10157354" y="3733721"/>
            <a:ext cx="1625177" cy="13204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Build </a:t>
            </a:r>
            <a:r>
              <a:rPr lang="en-IN" sz="2000" dirty="0" err="1"/>
              <a:t>workzone</a:t>
            </a:r>
            <a:endParaRPr lang="en-IN" sz="2000" dirty="0"/>
          </a:p>
          <a:p>
            <a:pPr algn="ctr"/>
            <a:r>
              <a:rPr lang="en-IN" sz="2000" dirty="0"/>
              <a:t>My Inbox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D1C4534-5D93-6752-6081-B2FD57165929}"/>
              </a:ext>
            </a:extLst>
          </p:cNvPr>
          <p:cNvCxnSpPr>
            <a:stCxn id="2" idx="2"/>
          </p:cNvCxnSpPr>
          <p:nvPr/>
        </p:nvCxnSpPr>
        <p:spPr>
          <a:xfrm rot="5400000">
            <a:off x="10212072" y="4646839"/>
            <a:ext cx="350534" cy="1165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60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F478C-7688-4F9A-8B38-7F3E8368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884FA-5450-107C-E2F8-1FC6D745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08A88-730B-200D-E55D-E705349E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85B7B1-3DB4-8112-ABC5-38971552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My Inbox Fiori App</a:t>
            </a:r>
          </a:p>
        </p:txBody>
      </p:sp>
      <p:pic>
        <p:nvPicPr>
          <p:cNvPr id="2050" name="Picture 2" descr="S4HANA setup FIORI my Inbox app – Saptechnicalguru.com">
            <a:extLst>
              <a:ext uri="{FF2B5EF4-FFF2-40B4-BE49-F238E27FC236}">
                <a16:creationId xmlns:a16="http://schemas.microsoft.com/office/drawing/2014/main" id="{9BDD0A8C-BF7F-4082-DE5B-E7EE1B3E7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205" y="4546309"/>
            <a:ext cx="1460233" cy="14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 Life Experiences Extending Fiori My Inbox - SAP Community">
            <a:extLst>
              <a:ext uri="{FF2B5EF4-FFF2-40B4-BE49-F238E27FC236}">
                <a16:creationId xmlns:a16="http://schemas.microsoft.com/office/drawing/2014/main" id="{D9C5746B-6186-EBDB-D180-BBDC81697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48" y="3936868"/>
            <a:ext cx="4221651" cy="246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EE2FB89A-D054-D0D0-BA6F-7AF38B191470}"/>
              </a:ext>
            </a:extLst>
          </p:cNvPr>
          <p:cNvSpPr/>
          <p:nvPr/>
        </p:nvSpPr>
        <p:spPr>
          <a:xfrm>
            <a:off x="4164515" y="4952603"/>
            <a:ext cx="2031471" cy="50786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199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AB93A-BC73-A1B8-16C9-98506D172342}"/>
              </a:ext>
            </a:extLst>
          </p:cNvPr>
          <p:cNvSpPr txBox="1"/>
          <p:nvPr/>
        </p:nvSpPr>
        <p:spPr>
          <a:xfrm>
            <a:off x="203147" y="900921"/>
            <a:ext cx="11884104" cy="3024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6" dirty="0"/>
              <a:t>In SAP Business Technology Platform (BTP), the Inbox Fiori app typically refers to an application that provides a centralized view for managing tasks and notifications within the system. This app allows users to handle workflow tasks and process approvals directly from within the Fiori interface.</a:t>
            </a:r>
          </a:p>
          <a:p>
            <a:r>
              <a:rPr lang="en-US" sz="1466" b="1" dirty="0"/>
              <a:t>Here are some key points about the Inbox Fiori app:</a:t>
            </a:r>
          </a:p>
          <a:p>
            <a:r>
              <a:rPr lang="en-US" sz="1466" dirty="0"/>
              <a:t>1. Task Management: It provides an interface where users can view, manage, and act upon their tasks. These tasks can be related to business workflows, approvals, or notifications that need attention.</a:t>
            </a:r>
          </a:p>
          <a:p>
            <a:r>
              <a:rPr lang="en-US" sz="1466" dirty="0"/>
              <a:t>2. Integration with SAP Workflow: The Inbox app is often integrated with SAP Business Workflow, allowing users to interact with tasks that are part of larger business processes.</a:t>
            </a:r>
          </a:p>
          <a:p>
            <a:r>
              <a:rPr lang="en-US" sz="1466" dirty="0"/>
              <a:t>3. User-Friendly Interface: As part of the Fiori design principles, the app offers a simple, intuitive, and responsive user interface that can be accessed on desktop and mobile devices.</a:t>
            </a:r>
          </a:p>
          <a:p>
            <a:r>
              <a:rPr lang="en-US" sz="1466" dirty="0"/>
              <a:t>4. Real-Time Updates: Users are notified of new tasks, and updates to tasks are reflected in real-time, ensuring that users can stay on top of their workload.</a:t>
            </a:r>
          </a:p>
          <a:p>
            <a:r>
              <a:rPr lang="en-US" sz="1466" dirty="0"/>
              <a:t>6. Access Control: Only users with appropriate roles and permissions can access specific tasks, ensuring that the right people are notified and able to act on the tasks.</a:t>
            </a:r>
            <a:endParaRPr lang="en-IN" sz="1466" dirty="0"/>
          </a:p>
        </p:txBody>
      </p:sp>
    </p:spTree>
    <p:extLst>
      <p:ext uri="{BB962C8B-B14F-4D97-AF65-F5344CB8AC3E}">
        <p14:creationId xmlns:p14="http://schemas.microsoft.com/office/powerpoint/2010/main" val="314683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E66F-08B2-0C01-F003-9D6BA064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B625F-26BD-A032-8BF2-67EA48B4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2740B-D2FB-B6A2-C234-AA5D28C7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D77215-746B-14D3-1C16-DD54C6DA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The destination  </a:t>
            </a:r>
            <a:r>
              <a:rPr lang="en-IN" sz="3333" dirty="0" err="1"/>
              <a:t>sap_process_automation_service</a:t>
            </a:r>
            <a:br>
              <a:rPr lang="en-IN" sz="3333" dirty="0"/>
            </a:br>
            <a:br>
              <a:rPr lang="en-IN" sz="3333" dirty="0"/>
            </a:br>
            <a:endParaRPr lang="en-IN" sz="3333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306E2AB-0FF6-AC87-2763-6CA8691B8843}"/>
              </a:ext>
            </a:extLst>
          </p:cNvPr>
          <p:cNvSpPr txBox="1"/>
          <p:nvPr/>
        </p:nvSpPr>
        <p:spPr>
          <a:xfrm>
            <a:off x="203146" y="991236"/>
            <a:ext cx="11376237" cy="543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66" dirty="0">
                <a:hlinkClick r:id="rId2"/>
              </a:rPr>
              <a:t>https://help.sap.com/docs/build-process-automation/sap-build-process-automation/configure-sap-build-process-automation-destinations</a:t>
            </a:r>
            <a:endParaRPr lang="en-IN" sz="1466" dirty="0"/>
          </a:p>
          <a:p>
            <a:endParaRPr lang="en-IN" sz="1466" dirty="0"/>
          </a:p>
        </p:txBody>
      </p:sp>
    </p:spTree>
    <p:extLst>
      <p:ext uri="{BB962C8B-B14F-4D97-AF65-F5344CB8AC3E}">
        <p14:creationId xmlns:p14="http://schemas.microsoft.com/office/powerpoint/2010/main" val="36387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7322</TotalTime>
  <Words>814</Words>
  <Application>Microsoft Office PowerPoint</Application>
  <PresentationFormat>Custom</PresentationFormat>
  <Paragraphs>108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72</vt:lpstr>
      <vt:lpstr>72 Brand Variable</vt:lpstr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7</vt:lpstr>
      <vt:lpstr>SAP BTP Build Process Automation</vt:lpstr>
      <vt:lpstr>Product Overview</vt:lpstr>
      <vt:lpstr>Deploy the BPA process</vt:lpstr>
      <vt:lpstr>Scenario</vt:lpstr>
      <vt:lpstr>My Inbox Fiori App</vt:lpstr>
      <vt:lpstr>The destination  sap_process_automation_service 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231</cp:revision>
  <dcterms:created xsi:type="dcterms:W3CDTF">2013-09-12T13:05:01Z</dcterms:created>
  <dcterms:modified xsi:type="dcterms:W3CDTF">2025-05-02T13:40:52Z</dcterms:modified>
</cp:coreProperties>
</file>