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3" r:id="rId2"/>
  </p:sldMasterIdLst>
  <p:notesMasterIdLst>
    <p:notesMasterId r:id="rId19"/>
  </p:notesMasterIdLst>
  <p:sldIdLst>
    <p:sldId id="276" r:id="rId3"/>
    <p:sldId id="4122" r:id="rId4"/>
    <p:sldId id="277" r:id="rId5"/>
    <p:sldId id="333" r:id="rId6"/>
    <p:sldId id="4722" r:id="rId7"/>
    <p:sldId id="545" r:id="rId8"/>
    <p:sldId id="547" r:id="rId9"/>
    <p:sldId id="546" r:id="rId10"/>
    <p:sldId id="548" r:id="rId11"/>
    <p:sldId id="549" r:id="rId12"/>
    <p:sldId id="4729" r:id="rId13"/>
    <p:sldId id="4730" r:id="rId14"/>
    <p:sldId id="4731" r:id="rId15"/>
    <p:sldId id="282" r:id="rId16"/>
    <p:sldId id="280" r:id="rId17"/>
    <p:sldId id="4711" r:id="rId18"/>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4D92"/>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06" autoAdjust="0"/>
    <p:restoredTop sz="95250" autoAdjust="0"/>
  </p:normalViewPr>
  <p:slideViewPr>
    <p:cSldViewPr>
      <p:cViewPr varScale="1">
        <p:scale>
          <a:sx n="97" d="100"/>
          <a:sy n="97" d="100"/>
        </p:scale>
        <p:origin x="808" y="284"/>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5/15/2025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2.xml"/><Relationship Id="rId1" Type="http://schemas.openxmlformats.org/officeDocument/2006/relationships/themeOverride" Target="../theme/themeOverride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5/15/2025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7662" y="1498600"/>
            <a:ext cx="7008574" cy="711200"/>
          </a:xfrm>
          <a:prstGeom prst="rect">
            <a:avLst/>
          </a:prstGeom>
        </p:spPr>
        <p:txBody>
          <a:bodyPr vert="horz" lIns="91440" tIns="45720" rIns="91440" bIns="45720" rtlCol="0" anchor="ctr">
            <a:noAutofit/>
          </a:bodyPr>
          <a:lstStyle>
            <a:lvl1pPr algn="r">
              <a:defRPr lang="en-US" sz="4799" dirty="0"/>
            </a:lvl1pPr>
          </a:lstStyle>
          <a:p>
            <a:pPr lvl="0"/>
            <a:r>
              <a:rPr lang="en-US" dirty="0"/>
              <a:t>Click to edit title</a:t>
            </a:r>
          </a:p>
        </p:txBody>
      </p:sp>
      <p:sp>
        <p:nvSpPr>
          <p:cNvPr id="3" name="Subtitle 2"/>
          <p:cNvSpPr>
            <a:spLocks noGrp="1"/>
          </p:cNvSpPr>
          <p:nvPr>
            <p:ph type="subTitle" idx="1"/>
          </p:nvPr>
        </p:nvSpPr>
        <p:spPr>
          <a:xfrm>
            <a:off x="4367662" y="2209800"/>
            <a:ext cx="7008574" cy="1219200"/>
          </a:xfrm>
        </p:spPr>
        <p:txBody>
          <a:bodyPr/>
          <a:lstStyle>
            <a:lvl1pPr marL="0" indent="0" algn="r">
              <a:buNone/>
              <a:defRPr>
                <a:solidFill>
                  <a:schemeClr val="bg1">
                    <a:lumMod val="50000"/>
                  </a:schemeClr>
                </a:solidFill>
                <a:effectLst/>
              </a:defRPr>
            </a:lvl1pPr>
            <a:lvl2pPr marL="609448" indent="0" algn="ctr">
              <a:buNone/>
              <a:defRPr>
                <a:solidFill>
                  <a:schemeClr val="tx1">
                    <a:tint val="75000"/>
                  </a:schemeClr>
                </a:solidFill>
              </a:defRPr>
            </a:lvl2pPr>
            <a:lvl3pPr marL="1218895" indent="0" algn="ctr">
              <a:buNone/>
              <a:defRPr>
                <a:solidFill>
                  <a:schemeClr val="tx1">
                    <a:tint val="75000"/>
                  </a:schemeClr>
                </a:solidFill>
              </a:defRPr>
            </a:lvl3pPr>
            <a:lvl4pPr marL="1828343" indent="0" algn="ctr">
              <a:buNone/>
              <a:defRPr>
                <a:solidFill>
                  <a:schemeClr val="tx1">
                    <a:tint val="75000"/>
                  </a:schemeClr>
                </a:solidFill>
              </a:defRPr>
            </a:lvl4pPr>
            <a:lvl5pPr marL="2437790"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BA5CE939-B381-3A45-13A6-F58CC000B48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1378576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a:xfrm>
            <a:off x="609441" y="6356351"/>
            <a:ext cx="2844059" cy="365125"/>
          </a:xfrm>
        </p:spPr>
        <p:txBody>
          <a:bodyPr/>
          <a:lstStyle>
            <a:lvl1pPr algn="l">
              <a:defRPr/>
            </a:lvl1pPr>
          </a:lstStyle>
          <a:p>
            <a:fld id="{B6F15528-21DE-4FAA-801E-634DDDAF4B2B}" type="slidenum">
              <a:rPr lang="en-US" smtClean="0"/>
              <a:pPr/>
              <a:t>‹#›</a:t>
            </a:fld>
            <a:endParaRPr lang="en-US"/>
          </a:p>
        </p:txBody>
      </p:sp>
      <p:sp>
        <p:nvSpPr>
          <p:cNvPr id="8" name="Title 1"/>
          <p:cNvSpPr>
            <a:spLocks noGrp="1"/>
          </p:cNvSpPr>
          <p:nvPr>
            <p:ph type="title" hasCustomPrompt="1"/>
          </p:nvPr>
        </p:nvSpPr>
        <p:spPr>
          <a:xfrm>
            <a:off x="609441" y="584201"/>
            <a:ext cx="10969943" cy="711201"/>
          </a:xfrm>
          <a:prstGeom prst="rect">
            <a:avLst/>
          </a:prstGeom>
        </p:spPr>
        <p:txBody>
          <a:bodyPr/>
          <a:lstStyle>
            <a:lvl1pPr>
              <a:defRPr sz="3732">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BE9035D6-1EB0-67FD-788E-258B941A5BB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13262590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2833" y="4406901"/>
            <a:ext cx="10360501" cy="1362075"/>
          </a:xfrm>
          <a:prstGeom prst="rect">
            <a:avLst/>
          </a:prstGeom>
        </p:spPr>
        <p:txBody>
          <a:bodyPr anchor="t"/>
          <a:lstStyle>
            <a:lvl1pPr algn="l">
              <a:defRPr sz="4266" b="1" cap="none"/>
            </a:lvl1pPr>
          </a:lstStyle>
          <a:p>
            <a:r>
              <a:rPr lang="en-US"/>
              <a:t>Click to edit title style</a:t>
            </a:r>
            <a:endParaRPr lang="en-US" dirty="0"/>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666">
                <a:solidFill>
                  <a:schemeClr val="tx1">
                    <a:tint val="75000"/>
                  </a:schemeClr>
                </a:solidFill>
              </a:defRPr>
            </a:lvl1pPr>
            <a:lvl2pPr marL="609448" indent="0">
              <a:buNone/>
              <a:defRPr sz="2399">
                <a:solidFill>
                  <a:schemeClr val="tx1">
                    <a:tint val="75000"/>
                  </a:schemeClr>
                </a:solidFill>
              </a:defRPr>
            </a:lvl2pPr>
            <a:lvl3pPr marL="1218895" indent="0">
              <a:buNone/>
              <a:defRPr sz="2133">
                <a:solidFill>
                  <a:schemeClr val="tx1">
                    <a:tint val="75000"/>
                  </a:schemeClr>
                </a:solidFill>
              </a:defRPr>
            </a:lvl3pPr>
            <a:lvl4pPr marL="1828343" indent="0">
              <a:buNone/>
              <a:defRPr sz="1866">
                <a:solidFill>
                  <a:schemeClr val="tx1">
                    <a:tint val="75000"/>
                  </a:schemeClr>
                </a:solidFill>
              </a:defRPr>
            </a:lvl4pPr>
            <a:lvl5pPr marL="2437790" indent="0">
              <a:buNone/>
              <a:defRPr sz="1866">
                <a:solidFill>
                  <a:schemeClr val="tx1">
                    <a:tint val="75000"/>
                  </a:schemeClr>
                </a:solidFill>
              </a:defRPr>
            </a:lvl5pPr>
            <a:lvl6pPr marL="3047238" indent="0">
              <a:buNone/>
              <a:defRPr sz="1866">
                <a:solidFill>
                  <a:schemeClr val="tx1">
                    <a:tint val="75000"/>
                  </a:schemeClr>
                </a:solidFill>
              </a:defRPr>
            </a:lvl6pPr>
            <a:lvl7pPr marL="3656686" indent="0">
              <a:buNone/>
              <a:defRPr sz="1866">
                <a:solidFill>
                  <a:schemeClr val="tx1">
                    <a:tint val="75000"/>
                  </a:schemeClr>
                </a:solidFill>
              </a:defRPr>
            </a:lvl7pPr>
            <a:lvl8pPr marL="4266133" indent="0">
              <a:buNone/>
              <a:defRPr sz="1866">
                <a:solidFill>
                  <a:schemeClr val="tx1">
                    <a:tint val="75000"/>
                  </a:schemeClr>
                </a:solidFill>
              </a:defRPr>
            </a:lvl8pPr>
            <a:lvl9pPr marL="4875581" indent="0">
              <a:buNone/>
              <a:defRPr sz="1866">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a:xfrm>
            <a:off x="304721" y="6356351"/>
            <a:ext cx="2844059" cy="365125"/>
          </a:xfrm>
        </p:spPr>
        <p:txBody>
          <a:bodyPr/>
          <a:lstStyle>
            <a:lvl1pPr algn="l">
              <a:defRPr/>
            </a:lvl1p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19859E39-C1F4-F452-A609-81C93B9864E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36759699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76201"/>
            <a:ext cx="10969943" cy="812801"/>
          </a:xfrm>
          <a:prstGeom prst="rect">
            <a:avLst/>
          </a:prstGeom>
        </p:spPr>
        <p:txBody>
          <a:bodyPr/>
          <a:lstStyle/>
          <a:p>
            <a:r>
              <a:rPr lang="en-US" dirty="0"/>
              <a:t>Click to edit title style</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609441" y="1295400"/>
            <a:ext cx="5383398" cy="4876800"/>
          </a:xfrm>
        </p:spPr>
        <p:txBody>
          <a:bodyPr>
            <a:normAutofit/>
          </a:bodyPr>
          <a:lstStyle>
            <a:lvl1pPr marL="0" indent="0">
              <a:buFont typeface="Arial" pitchFamily="34" charse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8"/>
          <p:cNvSpPr>
            <a:spLocks noGrp="1"/>
          </p:cNvSpPr>
          <p:nvPr>
            <p:ph sz="quarter" idx="14"/>
          </p:nvPr>
        </p:nvSpPr>
        <p:spPr>
          <a:xfrm>
            <a:off x="6195986" y="1295400"/>
            <a:ext cx="5383398" cy="4876800"/>
          </a:xfrm>
        </p:spPr>
        <p:txBody>
          <a:bodyPr>
            <a:normAutofit/>
          </a:bodyPr>
          <a:lstStyle>
            <a:lvl1pPr marL="0" inden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 name="Picture 2" descr="A yellow circle with black letters and a black background&#10;&#10;Description automatically generated">
            <a:extLst>
              <a:ext uri="{FF2B5EF4-FFF2-40B4-BE49-F238E27FC236}">
                <a16:creationId xmlns:a16="http://schemas.microsoft.com/office/drawing/2014/main" id="{361F23F3-4276-7AC6-FA37-CDC6351B9F7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34001614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609441" y="1295400"/>
            <a:ext cx="3555074" cy="4876800"/>
          </a:xfrm>
        </p:spPr>
        <p:txBody>
          <a:bodyPr>
            <a:normAutofit/>
          </a:bodyPr>
          <a:lstStyle>
            <a:lvl1pPr marL="0" indent="0">
              <a:buFont typeface="Arial" pitchFamily="34" charse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8"/>
          <p:cNvSpPr>
            <a:spLocks noGrp="1"/>
          </p:cNvSpPr>
          <p:nvPr>
            <p:ph sz="quarter" idx="14"/>
          </p:nvPr>
        </p:nvSpPr>
        <p:spPr>
          <a:xfrm>
            <a:off x="4316876" y="1295400"/>
            <a:ext cx="3555074" cy="4876800"/>
          </a:xfrm>
        </p:spPr>
        <p:txBody>
          <a:bodyPr>
            <a:normAutofit/>
          </a:bodyPr>
          <a:lstStyle>
            <a:lvl1pPr marL="0" indent="0">
              <a:buFont typeface="Arial" pitchFamily="34" charse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8"/>
          <p:cNvSpPr>
            <a:spLocks noGrp="1"/>
          </p:cNvSpPr>
          <p:nvPr>
            <p:ph sz="quarter" idx="15"/>
          </p:nvPr>
        </p:nvSpPr>
        <p:spPr>
          <a:xfrm>
            <a:off x="8024310" y="1295400"/>
            <a:ext cx="3555074" cy="4876800"/>
          </a:xfrm>
        </p:spPr>
        <p:txBody>
          <a:bodyPr>
            <a:normAutofit/>
          </a:bodyPr>
          <a:lstStyle>
            <a:lvl1pPr marL="0" indent="0">
              <a:buFont typeface="Arial" pitchFamily="34" charse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hasCustomPrompt="1"/>
          </p:nvPr>
        </p:nvSpPr>
        <p:spPr>
          <a:xfrm>
            <a:off x="609441" y="584201"/>
            <a:ext cx="10969943" cy="711201"/>
          </a:xfrm>
          <a:prstGeom prst="rect">
            <a:avLst/>
          </a:prstGeom>
        </p:spPr>
        <p:txBody>
          <a:bodyPr/>
          <a:lstStyle>
            <a:lvl1pPr>
              <a:defRPr sz="3732">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5FDBF0D3-6CF9-4440-94E9-AA4A742169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41453288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609441" y="1295400"/>
            <a:ext cx="3555074" cy="4876800"/>
          </a:xfrm>
        </p:spPr>
        <p:txBody>
          <a:bodyPr>
            <a:normAutofit/>
          </a:bodyPr>
          <a:lstStyle>
            <a:lvl1pPr marL="0" indent="0">
              <a:buFont typeface="Arial" pitchFamily="34" charse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8"/>
          <p:cNvSpPr>
            <a:spLocks noGrp="1"/>
          </p:cNvSpPr>
          <p:nvPr>
            <p:ph sz="quarter" idx="14"/>
          </p:nvPr>
        </p:nvSpPr>
        <p:spPr>
          <a:xfrm>
            <a:off x="4316876" y="1295400"/>
            <a:ext cx="3555074" cy="4876800"/>
          </a:xfrm>
        </p:spPr>
        <p:txBody>
          <a:bodyPr>
            <a:normAutofit/>
          </a:bodyPr>
          <a:lstStyle>
            <a:lvl1pPr marL="0" indent="0">
              <a:buFont typeface="Arial" pitchFamily="34" charse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hasCustomPrompt="1"/>
          </p:nvPr>
        </p:nvSpPr>
        <p:spPr>
          <a:xfrm>
            <a:off x="609441" y="584201"/>
            <a:ext cx="10969943" cy="711201"/>
          </a:xfrm>
          <a:prstGeom prst="rect">
            <a:avLst/>
          </a:prstGeom>
        </p:spPr>
        <p:txBody>
          <a:bodyPr/>
          <a:lstStyle>
            <a:lvl1pPr>
              <a:defRPr sz="3732">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CB3935A3-C998-9B3D-079E-B7BC7E8C2A3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12458412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www.anubhavtrainings.com</a:t>
            </a:r>
          </a:p>
        </p:txBody>
      </p:sp>
      <p:sp>
        <p:nvSpPr>
          <p:cNvPr id="5" name="Slide Number Placeholder 4"/>
          <p:cNvSpPr>
            <a:spLocks noGrp="1"/>
          </p:cNvSpPr>
          <p:nvPr>
            <p:ph type="sldNum" sz="quarter" idx="12"/>
          </p:nvPr>
        </p:nvSpPr>
        <p:spPr>
          <a:xfrm>
            <a:off x="203147" y="6375400"/>
            <a:ext cx="2844059" cy="365125"/>
          </a:xfrm>
        </p:spPr>
        <p:txBody>
          <a:bodyPr/>
          <a:lstStyle>
            <a:lvl1pPr algn="l">
              <a:defRPr/>
            </a:lvl1pPr>
          </a:lstStyle>
          <a:p>
            <a:fld id="{B6F15528-21DE-4FAA-801E-634DDDAF4B2B}" type="slidenum">
              <a:rPr lang="en-US" smtClean="0"/>
              <a:pPr/>
              <a:t>‹#›</a:t>
            </a:fld>
            <a:endParaRPr lang="en-US"/>
          </a:p>
        </p:txBody>
      </p:sp>
      <p:sp>
        <p:nvSpPr>
          <p:cNvPr id="6" name="Title 1"/>
          <p:cNvSpPr>
            <a:spLocks noGrp="1"/>
          </p:cNvSpPr>
          <p:nvPr>
            <p:ph type="title" hasCustomPrompt="1"/>
          </p:nvPr>
        </p:nvSpPr>
        <p:spPr>
          <a:xfrm>
            <a:off x="222045" y="279401"/>
            <a:ext cx="10969943" cy="711201"/>
          </a:xfrm>
          <a:prstGeom prst="rect">
            <a:avLst/>
          </a:prstGeom>
        </p:spPr>
        <p:txBody>
          <a:bodyPr/>
          <a:lstStyle>
            <a:lvl1pPr>
              <a:defRPr sz="3466">
                <a:gradFill>
                  <a:gsLst>
                    <a:gs pos="0">
                      <a:srgbClr val="002060"/>
                    </a:gs>
                    <a:gs pos="100000">
                      <a:srgbClr val="0070C0"/>
                    </a:gs>
                  </a:gsLst>
                  <a:lin ang="5400000" scaled="0"/>
                </a:gradFill>
                <a:latin typeface="Cooper Black" panose="0208090404030B020404" pitchFamily="18" charset="0"/>
              </a:defRPr>
            </a:lvl1pPr>
          </a:lstStyle>
          <a:p>
            <a:r>
              <a:rPr lang="en-US" dirty="0"/>
              <a:t>Click to edit title style</a:t>
            </a:r>
          </a:p>
        </p:txBody>
      </p:sp>
      <p:pic>
        <p:nvPicPr>
          <p:cNvPr id="8" name="Picture 7" descr="A yellow circle with black letters and a black background&#10;&#10;Description automatically generated">
            <a:extLst>
              <a:ext uri="{FF2B5EF4-FFF2-40B4-BE49-F238E27FC236}">
                <a16:creationId xmlns:a16="http://schemas.microsoft.com/office/drawing/2014/main" id="{547D5447-D822-E114-D105-30608DBB5E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77810" y="76201"/>
            <a:ext cx="658210" cy="650287"/>
          </a:xfrm>
          <a:prstGeom prst="rect">
            <a:avLst/>
          </a:prstGeom>
        </p:spPr>
      </p:pic>
    </p:spTree>
    <p:extLst>
      <p:ext uri="{BB962C8B-B14F-4D97-AF65-F5344CB8AC3E}">
        <p14:creationId xmlns:p14="http://schemas.microsoft.com/office/powerpoint/2010/main" val="42619424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www.anubhavtrainings.com</a:t>
            </a:r>
          </a:p>
        </p:txBody>
      </p:sp>
      <p:sp>
        <p:nvSpPr>
          <p:cNvPr id="4" name="Slide Number Placeholder 3"/>
          <p:cNvSpPr>
            <a:spLocks noGrp="1"/>
          </p:cNvSpPr>
          <p:nvPr>
            <p:ph type="sldNum" sz="quarter" idx="12"/>
          </p:nvPr>
        </p:nvSpPr>
        <p:spPr>
          <a:xfrm>
            <a:off x="203147" y="6356351"/>
            <a:ext cx="2844059" cy="365125"/>
          </a:xfrm>
        </p:spPr>
        <p:txBody>
          <a:bodyPr/>
          <a:lstStyle>
            <a:lvl1pPr algn="l">
              <a:defRPr/>
            </a:lvl1pPr>
          </a:lstStyle>
          <a:p>
            <a:fld id="{B6F15528-21DE-4FAA-801E-634DDDAF4B2B}" type="slidenum">
              <a:rPr lang="en-US" smtClean="0"/>
              <a:pPr/>
              <a:t>‹#›</a:t>
            </a:fld>
            <a:endParaRPr lang="en-US"/>
          </a:p>
        </p:txBody>
      </p:sp>
      <p:pic>
        <p:nvPicPr>
          <p:cNvPr id="5" name="Picture 4" descr="A yellow circle with black letters and a black background&#10;&#10;Description automatically generated">
            <a:extLst>
              <a:ext uri="{FF2B5EF4-FFF2-40B4-BE49-F238E27FC236}">
                <a16:creationId xmlns:a16="http://schemas.microsoft.com/office/drawing/2014/main" id="{BFC459EA-C247-C5E7-6491-AEF2B5F94E2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1764899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5/15/2025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1092200"/>
            <a:ext cx="4010039" cy="1162051"/>
          </a:xfrm>
          <a:prstGeom prst="rect">
            <a:avLst/>
          </a:prstGeom>
        </p:spPr>
        <p:txBody>
          <a:bodyPr anchor="b"/>
          <a:lstStyle>
            <a:lvl1pPr algn="l">
              <a:defRPr sz="2666" b="1"/>
            </a:lvl1pPr>
          </a:lstStyle>
          <a:p>
            <a:r>
              <a:rPr lang="en-US"/>
              <a:t>Click to edit Master title style</a:t>
            </a:r>
          </a:p>
        </p:txBody>
      </p:sp>
      <p:sp>
        <p:nvSpPr>
          <p:cNvPr id="3" name="Content Placeholder 2"/>
          <p:cNvSpPr>
            <a:spLocks noGrp="1"/>
          </p:cNvSpPr>
          <p:nvPr>
            <p:ph idx="1"/>
          </p:nvPr>
        </p:nvSpPr>
        <p:spPr>
          <a:xfrm>
            <a:off x="4765492" y="1092201"/>
            <a:ext cx="6813892" cy="5033964"/>
          </a:xfrm>
        </p:spPr>
        <p:txBody>
          <a:bodyPr>
            <a:normAutofit/>
          </a:bodyPr>
          <a:lstStyle>
            <a:lvl1pPr>
              <a:defRPr sz="3199"/>
            </a:lvl1pPr>
            <a:lvl2pPr>
              <a:defRPr sz="2666"/>
            </a:lvl2pPr>
            <a:lvl3pPr>
              <a:defRPr sz="2399"/>
            </a:lvl3pPr>
            <a:lvl4pPr>
              <a:defRPr sz="2133"/>
            </a:lvl4pPr>
            <a:lvl5pPr>
              <a:defRPr sz="2133"/>
            </a:lvl5pPr>
            <a:lvl6pPr>
              <a:defRPr sz="2666"/>
            </a:lvl6pPr>
            <a:lvl7pPr>
              <a:defRPr sz="2666"/>
            </a:lvl7pPr>
            <a:lvl8pPr>
              <a:defRPr sz="2666"/>
            </a:lvl8pPr>
            <a:lvl9pPr>
              <a:defRPr sz="266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443" y="2311401"/>
            <a:ext cx="4010039" cy="3814764"/>
          </a:xfrm>
        </p:spPr>
        <p:txBody>
          <a:bodyPr/>
          <a:lstStyle>
            <a:lvl1pPr marL="0" indent="0">
              <a:buNone/>
              <a:defRPr sz="1866"/>
            </a:lvl1pPr>
            <a:lvl2pPr marL="609448" indent="0">
              <a:buNone/>
              <a:defRPr sz="1600"/>
            </a:lvl2pPr>
            <a:lvl3pPr marL="1218895" indent="0">
              <a:buNone/>
              <a:defRPr sz="1333"/>
            </a:lvl3pPr>
            <a:lvl4pPr marL="1828343" indent="0">
              <a:buNone/>
              <a:defRPr sz="1200"/>
            </a:lvl4pPr>
            <a:lvl5pPr marL="2437790" indent="0">
              <a:buNone/>
              <a:defRPr sz="1200"/>
            </a:lvl5pPr>
            <a:lvl6pPr marL="3047238" indent="0">
              <a:buNone/>
              <a:defRPr sz="1200"/>
            </a:lvl6pPr>
            <a:lvl7pPr marL="3656686" indent="0">
              <a:buNone/>
              <a:defRPr sz="1200"/>
            </a:lvl7pPr>
            <a:lvl8pPr marL="4266133" indent="0">
              <a:buNone/>
              <a:defRPr sz="1200"/>
            </a:lvl8pPr>
            <a:lvl9pPr marL="4875581" indent="0">
              <a:buNone/>
              <a:defRPr sz="12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7" descr="A yellow circle with black letters and a black background&#10;&#10;Description automatically generated">
            <a:extLst>
              <a:ext uri="{FF2B5EF4-FFF2-40B4-BE49-F238E27FC236}">
                <a16:creationId xmlns:a16="http://schemas.microsoft.com/office/drawing/2014/main" id="{40C7AE83-204E-A484-7237-A7EA3EBC4DA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31725448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9"/>
          </a:xfrm>
          <a:prstGeom prst="rect">
            <a:avLst/>
          </a:prstGeom>
        </p:spPr>
        <p:txBody>
          <a:bodyPr anchor="b"/>
          <a:lstStyle>
            <a:lvl1pPr algn="l">
              <a:defRPr sz="2666" b="1"/>
            </a:lvl1pPr>
          </a:lstStyle>
          <a:p>
            <a:r>
              <a:rPr lang="en-US"/>
              <a:t>Click to edit Master title style</a:t>
            </a:r>
          </a:p>
        </p:txBody>
      </p:sp>
      <p:sp>
        <p:nvSpPr>
          <p:cNvPr id="3" name="Picture Placeholder 2"/>
          <p:cNvSpPr>
            <a:spLocks noGrp="1"/>
          </p:cNvSpPr>
          <p:nvPr>
            <p:ph type="pic" idx="1"/>
          </p:nvPr>
        </p:nvSpPr>
        <p:spPr>
          <a:xfrm>
            <a:off x="2389095" y="1193799"/>
            <a:ext cx="7313295" cy="3533775"/>
          </a:xfrm>
        </p:spPr>
        <p:txBody>
          <a:bodyPr/>
          <a:lstStyle>
            <a:lvl1pPr marL="0" indent="0">
              <a:buNone/>
              <a:defRPr sz="4266"/>
            </a:lvl1pPr>
            <a:lvl2pPr marL="609448" indent="0">
              <a:buNone/>
              <a:defRPr sz="3732"/>
            </a:lvl2pPr>
            <a:lvl3pPr marL="1218895" indent="0">
              <a:buNone/>
              <a:defRPr sz="3199"/>
            </a:lvl3pPr>
            <a:lvl4pPr marL="1828343" indent="0">
              <a:buNone/>
              <a:defRPr sz="2666"/>
            </a:lvl4pPr>
            <a:lvl5pPr marL="2437790" indent="0">
              <a:buNone/>
              <a:defRPr sz="2666"/>
            </a:lvl5pPr>
            <a:lvl6pPr marL="3047238" indent="0">
              <a:buNone/>
              <a:defRPr sz="2666"/>
            </a:lvl6pPr>
            <a:lvl7pPr marL="3656686" indent="0">
              <a:buNone/>
              <a:defRPr sz="2666"/>
            </a:lvl7pPr>
            <a:lvl8pPr marL="4266133" indent="0">
              <a:buNone/>
              <a:defRPr sz="2666"/>
            </a:lvl8pPr>
            <a:lvl9pPr marL="4875581" indent="0">
              <a:buNone/>
              <a:defRPr sz="2666"/>
            </a:lvl9pPr>
          </a:lstStyle>
          <a:p>
            <a:endParaRPr lang="en-US"/>
          </a:p>
        </p:txBody>
      </p:sp>
      <p:sp>
        <p:nvSpPr>
          <p:cNvPr id="4" name="Text Placeholder 3"/>
          <p:cNvSpPr>
            <a:spLocks noGrp="1"/>
          </p:cNvSpPr>
          <p:nvPr>
            <p:ph type="body" sz="half" idx="2"/>
          </p:nvPr>
        </p:nvSpPr>
        <p:spPr>
          <a:xfrm>
            <a:off x="2389095" y="5367338"/>
            <a:ext cx="7313295" cy="804863"/>
          </a:xfrm>
        </p:spPr>
        <p:txBody>
          <a:bodyPr/>
          <a:lstStyle>
            <a:lvl1pPr marL="0" indent="0">
              <a:buNone/>
              <a:defRPr sz="1866"/>
            </a:lvl1pPr>
            <a:lvl2pPr marL="609448" indent="0">
              <a:buNone/>
              <a:defRPr sz="1600"/>
            </a:lvl2pPr>
            <a:lvl3pPr marL="1218895" indent="0">
              <a:buNone/>
              <a:defRPr sz="1333"/>
            </a:lvl3pPr>
            <a:lvl4pPr marL="1828343" indent="0">
              <a:buNone/>
              <a:defRPr sz="1200"/>
            </a:lvl4pPr>
            <a:lvl5pPr marL="2437790" indent="0">
              <a:buNone/>
              <a:defRPr sz="1200"/>
            </a:lvl5pPr>
            <a:lvl6pPr marL="3047238" indent="0">
              <a:buNone/>
              <a:defRPr sz="1200"/>
            </a:lvl6pPr>
            <a:lvl7pPr marL="3656686" indent="0">
              <a:buNone/>
              <a:defRPr sz="1200"/>
            </a:lvl7pPr>
            <a:lvl8pPr marL="4266133" indent="0">
              <a:buNone/>
              <a:defRPr sz="1200"/>
            </a:lvl8pPr>
            <a:lvl9pPr marL="4875581" indent="0">
              <a:buNone/>
              <a:defRPr sz="12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7" descr="A yellow circle with black letters and a black background&#10;&#10;Description automatically generated">
            <a:extLst>
              <a:ext uri="{FF2B5EF4-FFF2-40B4-BE49-F238E27FC236}">
                <a16:creationId xmlns:a16="http://schemas.microsoft.com/office/drawing/2014/main" id="{23DAEE89-C03B-1705-0782-CE3B90349AF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16736881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1"/>
          <p:cNvSpPr>
            <a:spLocks noGrp="1"/>
          </p:cNvSpPr>
          <p:nvPr>
            <p:ph type="title" hasCustomPrompt="1"/>
          </p:nvPr>
        </p:nvSpPr>
        <p:spPr>
          <a:xfrm>
            <a:off x="609441" y="584201"/>
            <a:ext cx="10969943" cy="711201"/>
          </a:xfrm>
          <a:prstGeom prst="rect">
            <a:avLst/>
          </a:prstGeom>
        </p:spPr>
        <p:txBody>
          <a:bodyPr/>
          <a:lstStyle>
            <a:lvl1pPr>
              <a:defRPr sz="3732">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FDBE062A-C013-A203-17DC-F9C61DBF2E3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28453291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8836898" y="1396999"/>
            <a:ext cx="2742486" cy="4729164"/>
          </a:xfrm>
          <a:prstGeom prst="rect">
            <a:avLst/>
          </a:prstGeom>
        </p:spPr>
        <p:txBody>
          <a:bodyPr vert="eaVert"/>
          <a:lstStyle/>
          <a:p>
            <a:r>
              <a:rPr lang="en-US" dirty="0"/>
              <a:t>Click to edit title style</a:t>
            </a:r>
          </a:p>
        </p:txBody>
      </p:sp>
      <p:sp>
        <p:nvSpPr>
          <p:cNvPr id="3" name="Vertical Text Placeholder 2"/>
          <p:cNvSpPr>
            <a:spLocks noGrp="1"/>
          </p:cNvSpPr>
          <p:nvPr>
            <p:ph type="body" orient="vert" idx="1"/>
          </p:nvPr>
        </p:nvSpPr>
        <p:spPr>
          <a:xfrm>
            <a:off x="609441" y="1396999"/>
            <a:ext cx="8024310" cy="47291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CA6DBE16-F08A-6A41-329C-56621EE536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23396947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1_Title Slide">
    <p:bg>
      <p:bgPr>
        <a:blipFill dpi="0" rotWithShape="1">
          <a:blip r:embed="rId3">
            <a:lum/>
          </a:blip>
          <a:srcRect/>
          <a:stretch>
            <a:fillRect b="-2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9441" y="1803400"/>
            <a:ext cx="10969943" cy="1727200"/>
          </a:xfrm>
          <a:prstGeom prst="rect">
            <a:avLst/>
          </a:prstGeom>
        </p:spPr>
        <p:txBody>
          <a:bodyPr/>
          <a:lstStyle>
            <a:lvl1pPr algn="l">
              <a:defRPr sz="7998" b="1">
                <a:gradFill flip="none" rotWithShape="1">
                  <a:gsLst>
                    <a:gs pos="0">
                      <a:srgbClr val="0070C0"/>
                    </a:gs>
                    <a:gs pos="100000">
                      <a:srgbClr val="00B0F0"/>
                    </a:gs>
                  </a:gsLst>
                  <a:lin ang="16200000" scaled="1"/>
                  <a:tileRect/>
                </a:gradFill>
                <a:effectLst/>
              </a:defRPr>
            </a:lvl1pPr>
          </a:lstStyle>
          <a:p>
            <a:r>
              <a:rPr lang="en-US"/>
              <a:t>Thank You</a:t>
            </a:r>
            <a:endParaRPr lang="en-US" dirty="0"/>
          </a:p>
        </p:txBody>
      </p:sp>
      <p:sp>
        <p:nvSpPr>
          <p:cNvPr id="3" name="Subtitle 2"/>
          <p:cNvSpPr>
            <a:spLocks noGrp="1"/>
          </p:cNvSpPr>
          <p:nvPr>
            <p:ph type="subTitle" idx="1" hasCustomPrompt="1"/>
          </p:nvPr>
        </p:nvSpPr>
        <p:spPr>
          <a:xfrm>
            <a:off x="609441" y="3530600"/>
            <a:ext cx="10969943" cy="1219200"/>
          </a:xfrm>
        </p:spPr>
        <p:txBody>
          <a:bodyPr/>
          <a:lstStyle>
            <a:lvl1pPr marL="0" indent="0" algn="l">
              <a:buNone/>
              <a:defRPr>
                <a:solidFill>
                  <a:schemeClr val="tx1">
                    <a:lumMod val="85000"/>
                    <a:lumOff val="15000"/>
                  </a:schemeClr>
                </a:solidFill>
                <a:effectLst/>
              </a:defRPr>
            </a:lvl1pPr>
            <a:lvl2pPr marL="609448" indent="0" algn="ctr">
              <a:buNone/>
              <a:defRPr>
                <a:solidFill>
                  <a:schemeClr val="tx1">
                    <a:tint val="75000"/>
                  </a:schemeClr>
                </a:solidFill>
              </a:defRPr>
            </a:lvl2pPr>
            <a:lvl3pPr marL="1218895" indent="0" algn="ctr">
              <a:buNone/>
              <a:defRPr>
                <a:solidFill>
                  <a:schemeClr val="tx1">
                    <a:tint val="75000"/>
                  </a:schemeClr>
                </a:solidFill>
              </a:defRPr>
            </a:lvl3pPr>
            <a:lvl4pPr marL="1828343" indent="0" algn="ctr">
              <a:buNone/>
              <a:defRPr>
                <a:solidFill>
                  <a:schemeClr val="tx1">
                    <a:tint val="75000"/>
                  </a:schemeClr>
                </a:solidFill>
              </a:defRPr>
            </a:lvl4pPr>
            <a:lvl5pPr marL="2437790"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a:t>Contact Information</a:t>
            </a:r>
            <a:endParaRPr lang="en-US" dirty="0"/>
          </a:p>
        </p:txBody>
      </p:sp>
      <p:pic>
        <p:nvPicPr>
          <p:cNvPr id="4" name="Picture 3" descr="A yellow circle with black letters and a black background&#10;&#10;Description automatically generated">
            <a:extLst>
              <a:ext uri="{FF2B5EF4-FFF2-40B4-BE49-F238E27FC236}">
                <a16:creationId xmlns:a16="http://schemas.microsoft.com/office/drawing/2014/main" id="{624E307F-BC23-D6AD-3DDE-45757A637AC3}"/>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2439963489"/>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5/15/2025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5/15/2025</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jp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5/15/2025</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441" y="1295401"/>
            <a:ext cx="10969943" cy="483076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940CB006-912F-44E1-9560-9CBFEBE946EF}" type="datetime4">
              <a:rPr lang="en-US" smtClean="0"/>
              <a:t>May 15, 2025</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r>
              <a:rPr lang="en-US"/>
              <a:t>slidemodel.com</a:t>
            </a:r>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8159908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hf hdr="0"/>
  <p:txStyles>
    <p:titleStyle>
      <a:lvl1pPr algn="l" defTabSz="1218895" rtl="0" eaLnBrk="1" latinLnBrk="0" hangingPunct="1">
        <a:spcBef>
          <a:spcPct val="0"/>
        </a:spcBef>
        <a:buNone/>
        <a:defRPr lang="en-US" sz="3732" b="1" kern="1200" dirty="0">
          <a:gradFill flip="none" rotWithShape="1">
            <a:gsLst>
              <a:gs pos="0">
                <a:srgbClr val="26588D"/>
              </a:gs>
              <a:gs pos="100000">
                <a:srgbClr val="4197C6"/>
              </a:gs>
            </a:gsLst>
            <a:lin ang="16200000" scaled="1"/>
            <a:tileRect/>
          </a:gradFill>
          <a:latin typeface="Arial" pitchFamily="34" charset="0"/>
          <a:ea typeface="+mj-ea"/>
          <a:cs typeface="Arial" pitchFamily="34" charset="0"/>
        </a:defRPr>
      </a:lvl1pPr>
    </p:titleStyle>
    <p:bodyStyle>
      <a:lvl1pPr marL="457086" indent="-457086" algn="l" defTabSz="1218895" rtl="0" eaLnBrk="1" latinLnBrk="0" hangingPunct="1">
        <a:spcBef>
          <a:spcPct val="20000"/>
        </a:spcBef>
        <a:buFont typeface="Arial" pitchFamily="34" charset="0"/>
        <a:buChar char="•"/>
        <a:defRPr sz="3199" kern="1200">
          <a:solidFill>
            <a:schemeClr val="tx1"/>
          </a:solidFill>
          <a:latin typeface="+mn-lt"/>
          <a:ea typeface="+mn-ea"/>
          <a:cs typeface="+mn-cs"/>
        </a:defRPr>
      </a:lvl1pPr>
      <a:lvl2pPr marL="990352" indent="-380905" algn="l" defTabSz="1218895" rtl="0" eaLnBrk="1" latinLnBrk="0" hangingPunct="1">
        <a:spcBef>
          <a:spcPct val="20000"/>
        </a:spcBef>
        <a:buFont typeface="Arial" pitchFamily="34" charset="0"/>
        <a:buChar char="–"/>
        <a:defRPr sz="2666" kern="1200">
          <a:solidFill>
            <a:schemeClr val="tx1"/>
          </a:solidFill>
          <a:latin typeface="+mn-lt"/>
          <a:ea typeface="+mn-ea"/>
          <a:cs typeface="+mn-cs"/>
        </a:defRPr>
      </a:lvl2pPr>
      <a:lvl3pPr marL="1523619" indent="-304724" algn="l" defTabSz="1218895" rtl="0" eaLnBrk="1" latinLnBrk="0" hangingPunct="1">
        <a:spcBef>
          <a:spcPct val="20000"/>
        </a:spcBef>
        <a:buFont typeface="Arial" pitchFamily="34" charset="0"/>
        <a:buChar char="•"/>
        <a:defRPr sz="2399" kern="1200">
          <a:solidFill>
            <a:schemeClr val="tx1"/>
          </a:solidFill>
          <a:latin typeface="+mn-lt"/>
          <a:ea typeface="+mn-ea"/>
          <a:cs typeface="+mn-cs"/>
        </a:defRPr>
      </a:lvl3pPr>
      <a:lvl4pPr marL="2133067" indent="-304724" algn="l" defTabSz="1218895" rtl="0" eaLnBrk="1" latinLnBrk="0" hangingPunct="1">
        <a:spcBef>
          <a:spcPct val="20000"/>
        </a:spcBef>
        <a:buFont typeface="Arial" pitchFamily="34" charset="0"/>
        <a:buChar char="–"/>
        <a:defRPr sz="2133" kern="1200">
          <a:solidFill>
            <a:schemeClr val="tx1"/>
          </a:solidFill>
          <a:latin typeface="+mn-lt"/>
          <a:ea typeface="+mn-ea"/>
          <a:cs typeface="+mn-cs"/>
        </a:defRPr>
      </a:lvl4pPr>
      <a:lvl5pPr marL="2742514" indent="-304724" algn="l" defTabSz="1218895" rtl="0" eaLnBrk="1" latinLnBrk="0" hangingPunct="1">
        <a:spcBef>
          <a:spcPct val="20000"/>
        </a:spcBef>
        <a:buFont typeface="Arial" pitchFamily="34" charset="0"/>
        <a:buChar char="»"/>
        <a:defRPr sz="2133" kern="1200">
          <a:solidFill>
            <a:schemeClr val="tx1"/>
          </a:solidFill>
          <a:latin typeface="+mn-lt"/>
          <a:ea typeface="+mn-ea"/>
          <a:cs typeface="+mn-cs"/>
        </a:defRPr>
      </a:lvl5pPr>
      <a:lvl6pPr marL="3351962" indent="-304724" algn="l" defTabSz="1218895" rtl="0" eaLnBrk="1" latinLnBrk="0" hangingPunct="1">
        <a:spcBef>
          <a:spcPct val="20000"/>
        </a:spcBef>
        <a:buFont typeface="Arial" pitchFamily="34" charset="0"/>
        <a:buChar char="•"/>
        <a:defRPr sz="2666" kern="1200">
          <a:solidFill>
            <a:schemeClr val="tx1"/>
          </a:solidFill>
          <a:latin typeface="+mn-lt"/>
          <a:ea typeface="+mn-ea"/>
          <a:cs typeface="+mn-cs"/>
        </a:defRPr>
      </a:lvl6pPr>
      <a:lvl7pPr marL="3961409" indent="-304724" algn="l" defTabSz="1218895" rtl="0" eaLnBrk="1" latinLnBrk="0" hangingPunct="1">
        <a:spcBef>
          <a:spcPct val="20000"/>
        </a:spcBef>
        <a:buFont typeface="Arial" pitchFamily="34" charset="0"/>
        <a:buChar char="•"/>
        <a:defRPr sz="2666" kern="1200">
          <a:solidFill>
            <a:schemeClr val="tx1"/>
          </a:solidFill>
          <a:latin typeface="+mn-lt"/>
          <a:ea typeface="+mn-ea"/>
          <a:cs typeface="+mn-cs"/>
        </a:defRPr>
      </a:lvl7pPr>
      <a:lvl8pPr marL="4570857" indent="-304724" algn="l" defTabSz="1218895" rtl="0" eaLnBrk="1" latinLnBrk="0" hangingPunct="1">
        <a:spcBef>
          <a:spcPct val="20000"/>
        </a:spcBef>
        <a:buFont typeface="Arial" pitchFamily="34" charset="0"/>
        <a:buChar char="•"/>
        <a:defRPr sz="2666" kern="1200">
          <a:solidFill>
            <a:schemeClr val="tx1"/>
          </a:solidFill>
          <a:latin typeface="+mn-lt"/>
          <a:ea typeface="+mn-ea"/>
          <a:cs typeface="+mn-cs"/>
        </a:defRPr>
      </a:lvl8pPr>
      <a:lvl9pPr marL="5180305" indent="-304724" algn="l" defTabSz="1218895" rtl="0" eaLnBrk="1" latinLnBrk="0" hangingPunct="1">
        <a:spcBef>
          <a:spcPct val="20000"/>
        </a:spcBef>
        <a:buFont typeface="Arial" pitchFamily="34" charset="0"/>
        <a:buChar char="•"/>
        <a:defRPr sz="2666" kern="1200">
          <a:solidFill>
            <a:schemeClr val="tx1"/>
          </a:solidFill>
          <a:latin typeface="+mn-lt"/>
          <a:ea typeface="+mn-ea"/>
          <a:cs typeface="+mn-cs"/>
        </a:defRPr>
      </a:lvl9pPr>
    </p:bodyStyle>
    <p:otherStyle>
      <a:defPPr>
        <a:defRPr lang="en-US"/>
      </a:defPPr>
      <a:lvl1pPr marL="0" algn="l" defTabSz="1218895" rtl="0" eaLnBrk="1" latinLnBrk="0" hangingPunct="1">
        <a:defRPr sz="2399" kern="1200">
          <a:solidFill>
            <a:schemeClr val="tx1"/>
          </a:solidFill>
          <a:latin typeface="+mn-lt"/>
          <a:ea typeface="+mn-ea"/>
          <a:cs typeface="+mn-cs"/>
        </a:defRPr>
      </a:lvl1pPr>
      <a:lvl2pPr marL="609448" algn="l" defTabSz="1218895" rtl="0" eaLnBrk="1" latinLnBrk="0" hangingPunct="1">
        <a:defRPr sz="2399" kern="1200">
          <a:solidFill>
            <a:schemeClr val="tx1"/>
          </a:solidFill>
          <a:latin typeface="+mn-lt"/>
          <a:ea typeface="+mn-ea"/>
          <a:cs typeface="+mn-cs"/>
        </a:defRPr>
      </a:lvl2pPr>
      <a:lvl3pPr marL="1218895" algn="l" defTabSz="1218895" rtl="0" eaLnBrk="1" latinLnBrk="0" hangingPunct="1">
        <a:defRPr sz="2399" kern="1200">
          <a:solidFill>
            <a:schemeClr val="tx1"/>
          </a:solidFill>
          <a:latin typeface="+mn-lt"/>
          <a:ea typeface="+mn-ea"/>
          <a:cs typeface="+mn-cs"/>
        </a:defRPr>
      </a:lvl3pPr>
      <a:lvl4pPr marL="1828343" algn="l" defTabSz="1218895" rtl="0" eaLnBrk="1" latinLnBrk="0" hangingPunct="1">
        <a:defRPr sz="2399" kern="1200">
          <a:solidFill>
            <a:schemeClr val="tx1"/>
          </a:solidFill>
          <a:latin typeface="+mn-lt"/>
          <a:ea typeface="+mn-ea"/>
          <a:cs typeface="+mn-cs"/>
        </a:defRPr>
      </a:lvl4pPr>
      <a:lvl5pPr marL="2437790" algn="l" defTabSz="1218895" rtl="0" eaLnBrk="1" latinLnBrk="0" hangingPunct="1">
        <a:defRPr sz="2399" kern="1200">
          <a:solidFill>
            <a:schemeClr val="tx1"/>
          </a:solidFill>
          <a:latin typeface="+mn-lt"/>
          <a:ea typeface="+mn-ea"/>
          <a:cs typeface="+mn-cs"/>
        </a:defRPr>
      </a:lvl5pPr>
      <a:lvl6pPr marL="3047238" algn="l" defTabSz="1218895" rtl="0" eaLnBrk="1" latinLnBrk="0" hangingPunct="1">
        <a:defRPr sz="2399" kern="1200">
          <a:solidFill>
            <a:schemeClr val="tx1"/>
          </a:solidFill>
          <a:latin typeface="+mn-lt"/>
          <a:ea typeface="+mn-ea"/>
          <a:cs typeface="+mn-cs"/>
        </a:defRPr>
      </a:lvl6pPr>
      <a:lvl7pPr marL="3656686" algn="l" defTabSz="1218895" rtl="0" eaLnBrk="1" latinLnBrk="0" hangingPunct="1">
        <a:defRPr sz="2399" kern="1200">
          <a:solidFill>
            <a:schemeClr val="tx1"/>
          </a:solidFill>
          <a:latin typeface="+mn-lt"/>
          <a:ea typeface="+mn-ea"/>
          <a:cs typeface="+mn-cs"/>
        </a:defRPr>
      </a:lvl7pPr>
      <a:lvl8pPr marL="4266133" algn="l" defTabSz="1218895" rtl="0" eaLnBrk="1" latinLnBrk="0" hangingPunct="1">
        <a:defRPr sz="2399" kern="1200">
          <a:solidFill>
            <a:schemeClr val="tx1"/>
          </a:solidFill>
          <a:latin typeface="+mn-lt"/>
          <a:ea typeface="+mn-ea"/>
          <a:cs typeface="+mn-cs"/>
        </a:defRPr>
      </a:lvl8pPr>
      <a:lvl9pPr marL="4875581" algn="l" defTabSz="1218895"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oracle.com/in/java/technologies/javase/jdk11-archive-downloads.html" TargetMode="Externa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11.png"/><Relationship Id="rId4" Type="http://schemas.openxmlformats.org/officeDocument/2006/relationships/hyperlink" Target="http://www.dribbble.com/" TargetMode="External"/></Relationships>
</file>

<file path=ppt/slides/_rels/slide16.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2.jpeg"/><Relationship Id="rId7" Type="http://schemas.openxmlformats.org/officeDocument/2006/relationships/image" Target="../media/image16.tiff"/><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15.tiff"/><Relationship Id="rId5" Type="http://schemas.openxmlformats.org/officeDocument/2006/relationships/image" Target="../media/image14.tiff"/><Relationship Id="rId4" Type="http://schemas.openxmlformats.org/officeDocument/2006/relationships/image" Target="../media/image13.tiff"/><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a:t>
            </a:r>
            <a:br>
              <a:rPr lang="en-US" sz="4800" dirty="0">
                <a:solidFill>
                  <a:schemeClr val="bg1"/>
                </a:solidFill>
                <a:latin typeface="Arial Black" panose="020B0A04020102020204" pitchFamily="34" charset="0"/>
              </a:rPr>
            </a:br>
            <a:r>
              <a:rPr lang="en-US" sz="4800" dirty="0">
                <a:solidFill>
                  <a:schemeClr val="bg1"/>
                </a:solidFill>
                <a:latin typeface="Arial Black" panose="020B0A04020102020204" pitchFamily="34" charset="0"/>
              </a:rPr>
              <a:t>Build Apps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12</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5513E1-8056-FD98-72DC-DE5B57918D90}"/>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395DF5D9-5B10-B1F7-F788-B3A56A73994B}"/>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5819B095-EE20-F21D-5880-394D2D133609}"/>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10</a:t>
            </a:fld>
            <a:endParaRPr lang="en-US" dirty="0"/>
          </a:p>
        </p:txBody>
      </p:sp>
      <p:sp>
        <p:nvSpPr>
          <p:cNvPr id="5" name="Title 4">
            <a:extLst>
              <a:ext uri="{FF2B5EF4-FFF2-40B4-BE49-F238E27FC236}">
                <a16:creationId xmlns:a16="http://schemas.microsoft.com/office/drawing/2014/main" id="{B292DBC9-B2E2-60A0-52E6-7021CF451654}"/>
              </a:ext>
            </a:extLst>
          </p:cNvPr>
          <p:cNvSpPr>
            <a:spLocks noGrp="1"/>
          </p:cNvSpPr>
          <p:nvPr>
            <p:ph type="title"/>
          </p:nvPr>
        </p:nvSpPr>
        <p:spPr>
          <a:xfrm>
            <a:off x="101573" y="178647"/>
            <a:ext cx="10969943" cy="711016"/>
          </a:xfrm>
        </p:spPr>
        <p:txBody>
          <a:bodyPr/>
          <a:lstStyle/>
          <a:p>
            <a:r>
              <a:rPr lang="en-IN" sz="3333" dirty="0"/>
              <a:t>Certification</a:t>
            </a:r>
          </a:p>
        </p:txBody>
      </p:sp>
      <p:sp>
        <p:nvSpPr>
          <p:cNvPr id="2" name="TextBox 1">
            <a:extLst>
              <a:ext uri="{FF2B5EF4-FFF2-40B4-BE49-F238E27FC236}">
                <a16:creationId xmlns:a16="http://schemas.microsoft.com/office/drawing/2014/main" id="{8A783225-F387-854D-6DE4-7CCF2E626694}"/>
              </a:ext>
            </a:extLst>
          </p:cNvPr>
          <p:cNvSpPr txBox="1"/>
          <p:nvPr/>
        </p:nvSpPr>
        <p:spPr>
          <a:xfrm>
            <a:off x="203147" y="1295955"/>
            <a:ext cx="11782531" cy="5424663"/>
          </a:xfrm>
          <a:prstGeom prst="rect">
            <a:avLst/>
          </a:prstGeom>
        </p:spPr>
        <p:txBody>
          <a:bodyPr vert="horz" lIns="121888" tIns="60944" rIns="121888" bIns="60944" rtlCol="0">
            <a:normAutofit/>
          </a:bodyPr>
          <a:lstStyle/>
          <a:p>
            <a:pPr>
              <a:spcBef>
                <a:spcPct val="20000"/>
              </a:spcBef>
              <a:buFont typeface="Arial" pitchFamily="34" charset="0"/>
            </a:pPr>
            <a:r>
              <a:rPr lang="en-US" sz="1866" dirty="0">
                <a:hlinkClick r:id="rId2"/>
              </a:rPr>
              <a:t>https://www.oracle.com/in/java/technologies/javase/jdk11-archive-downloads.html</a:t>
            </a:r>
            <a:endParaRPr lang="en-US" sz="1866" dirty="0"/>
          </a:p>
          <a:p>
            <a:pPr>
              <a:spcBef>
                <a:spcPct val="20000"/>
              </a:spcBef>
              <a:buFont typeface="Arial" pitchFamily="34" charset="0"/>
            </a:pPr>
            <a:endParaRPr lang="en-US" sz="1866" dirty="0"/>
          </a:p>
          <a:p>
            <a:pPr>
              <a:spcBef>
                <a:spcPct val="20000"/>
              </a:spcBef>
              <a:buFont typeface="Arial" pitchFamily="34" charset="0"/>
            </a:pPr>
            <a:r>
              <a:rPr lang="en-US" sz="1866" dirty="0" err="1"/>
              <a:t>keytool</a:t>
            </a:r>
            <a:r>
              <a:rPr lang="en-US" sz="1866" dirty="0"/>
              <a:t> -</a:t>
            </a:r>
            <a:r>
              <a:rPr lang="en-US" sz="1866" dirty="0" err="1"/>
              <a:t>genkey</a:t>
            </a:r>
            <a:r>
              <a:rPr lang="en-US" sz="1866" dirty="0"/>
              <a:t> -v -keystore c:\temp\anubuildsc.keystore -alias </a:t>
            </a:r>
            <a:r>
              <a:rPr lang="en-US" sz="1866" dirty="0" err="1"/>
              <a:t>anubuildsc</a:t>
            </a:r>
            <a:r>
              <a:rPr lang="en-US" sz="1866" dirty="0"/>
              <a:t> -</a:t>
            </a:r>
            <a:r>
              <a:rPr lang="en-US" sz="1866" dirty="0" err="1"/>
              <a:t>keyalg</a:t>
            </a:r>
            <a:r>
              <a:rPr lang="en-US" sz="1866" dirty="0"/>
              <a:t> RSA -</a:t>
            </a:r>
            <a:r>
              <a:rPr lang="en-US" sz="1866" dirty="0" err="1"/>
              <a:t>keysize</a:t>
            </a:r>
            <a:r>
              <a:rPr lang="en-US" sz="1866" dirty="0"/>
              <a:t> 2048 -validity 10000</a:t>
            </a:r>
          </a:p>
        </p:txBody>
      </p:sp>
    </p:spTree>
    <p:extLst>
      <p:ext uri="{BB962C8B-B14F-4D97-AF65-F5344CB8AC3E}">
        <p14:creationId xmlns:p14="http://schemas.microsoft.com/office/powerpoint/2010/main" val="2422869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F9C4C0-B2E1-69C9-D77A-42545633B063}"/>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A96D253C-A115-5B8C-4CA5-67F85C632500}"/>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CDC07D06-9CAE-507F-F87B-5A3CFB0F3548}"/>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11</a:t>
            </a:fld>
            <a:endParaRPr lang="en-US" dirty="0"/>
          </a:p>
        </p:txBody>
      </p:sp>
      <p:sp>
        <p:nvSpPr>
          <p:cNvPr id="5" name="Title 4">
            <a:extLst>
              <a:ext uri="{FF2B5EF4-FFF2-40B4-BE49-F238E27FC236}">
                <a16:creationId xmlns:a16="http://schemas.microsoft.com/office/drawing/2014/main" id="{00ECEA4D-3888-31A6-9D53-2230EDE851BD}"/>
              </a:ext>
            </a:extLst>
          </p:cNvPr>
          <p:cNvSpPr>
            <a:spLocks noGrp="1"/>
          </p:cNvSpPr>
          <p:nvPr>
            <p:ph type="title"/>
          </p:nvPr>
        </p:nvSpPr>
        <p:spPr>
          <a:xfrm>
            <a:off x="101573" y="178647"/>
            <a:ext cx="10969943" cy="711016"/>
          </a:xfrm>
        </p:spPr>
        <p:txBody>
          <a:bodyPr/>
          <a:lstStyle/>
          <a:p>
            <a:r>
              <a:rPr lang="en-IN" sz="3333" dirty="0"/>
              <a:t>Title</a:t>
            </a:r>
          </a:p>
        </p:txBody>
      </p:sp>
      <p:sp>
        <p:nvSpPr>
          <p:cNvPr id="6" name="TextBox 5">
            <a:extLst>
              <a:ext uri="{FF2B5EF4-FFF2-40B4-BE49-F238E27FC236}">
                <a16:creationId xmlns:a16="http://schemas.microsoft.com/office/drawing/2014/main" id="{DD1DA167-4A55-6C86-38D1-E9F41111C1B4}"/>
              </a:ext>
            </a:extLst>
          </p:cNvPr>
          <p:cNvSpPr txBox="1"/>
          <p:nvPr/>
        </p:nvSpPr>
        <p:spPr>
          <a:xfrm>
            <a:off x="203147" y="1194383"/>
            <a:ext cx="11477810" cy="400110"/>
          </a:xfrm>
          <a:prstGeom prst="rect">
            <a:avLst/>
          </a:prstGeom>
          <a:noFill/>
        </p:spPr>
        <p:txBody>
          <a:bodyPr wrap="square" rtlCol="0">
            <a:spAutoFit/>
          </a:bodyPr>
          <a:lstStyle/>
          <a:p>
            <a:r>
              <a:rPr lang="en-IN" sz="2000" dirty="0"/>
              <a:t>Content</a:t>
            </a:r>
          </a:p>
        </p:txBody>
      </p:sp>
    </p:spTree>
    <p:extLst>
      <p:ext uri="{BB962C8B-B14F-4D97-AF65-F5344CB8AC3E}">
        <p14:creationId xmlns:p14="http://schemas.microsoft.com/office/powerpoint/2010/main" val="213132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97649A-F69C-210F-974F-A77F532224BA}"/>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E479E9CB-39DF-4D3E-79A9-9E3EED87E17A}"/>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BF5DFD4C-CD54-AB16-4F5A-0233D8B141D6}"/>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12</a:t>
            </a:fld>
            <a:endParaRPr lang="en-US" dirty="0"/>
          </a:p>
        </p:txBody>
      </p:sp>
      <p:sp>
        <p:nvSpPr>
          <p:cNvPr id="5" name="Title 4">
            <a:extLst>
              <a:ext uri="{FF2B5EF4-FFF2-40B4-BE49-F238E27FC236}">
                <a16:creationId xmlns:a16="http://schemas.microsoft.com/office/drawing/2014/main" id="{7EF64FE9-C545-324E-7422-D1691611F07E}"/>
              </a:ext>
            </a:extLst>
          </p:cNvPr>
          <p:cNvSpPr>
            <a:spLocks noGrp="1"/>
          </p:cNvSpPr>
          <p:nvPr>
            <p:ph type="title"/>
          </p:nvPr>
        </p:nvSpPr>
        <p:spPr>
          <a:xfrm>
            <a:off x="101573" y="178647"/>
            <a:ext cx="10969943" cy="711016"/>
          </a:xfrm>
        </p:spPr>
        <p:txBody>
          <a:bodyPr/>
          <a:lstStyle/>
          <a:p>
            <a:r>
              <a:rPr lang="en-IN" sz="3333" dirty="0"/>
              <a:t>Title</a:t>
            </a:r>
          </a:p>
        </p:txBody>
      </p:sp>
      <p:sp>
        <p:nvSpPr>
          <p:cNvPr id="6" name="TextBox 5">
            <a:extLst>
              <a:ext uri="{FF2B5EF4-FFF2-40B4-BE49-F238E27FC236}">
                <a16:creationId xmlns:a16="http://schemas.microsoft.com/office/drawing/2014/main" id="{B2D4DB26-8681-A48C-28E9-DCAFDC291C96}"/>
              </a:ext>
            </a:extLst>
          </p:cNvPr>
          <p:cNvSpPr txBox="1"/>
          <p:nvPr/>
        </p:nvSpPr>
        <p:spPr>
          <a:xfrm>
            <a:off x="203147" y="1194383"/>
            <a:ext cx="11477810" cy="400110"/>
          </a:xfrm>
          <a:prstGeom prst="rect">
            <a:avLst/>
          </a:prstGeom>
          <a:noFill/>
        </p:spPr>
        <p:txBody>
          <a:bodyPr wrap="square" rtlCol="0">
            <a:spAutoFit/>
          </a:bodyPr>
          <a:lstStyle/>
          <a:p>
            <a:r>
              <a:rPr lang="en-IN" sz="2000" dirty="0"/>
              <a:t>Content</a:t>
            </a:r>
          </a:p>
        </p:txBody>
      </p:sp>
    </p:spTree>
    <p:extLst>
      <p:ext uri="{BB962C8B-B14F-4D97-AF65-F5344CB8AC3E}">
        <p14:creationId xmlns:p14="http://schemas.microsoft.com/office/powerpoint/2010/main" val="1485213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F4B66F-F0FB-09F0-9398-85E8CBC6A34E}"/>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5799D8B7-A1B6-596B-B342-213773FD90AA}"/>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34B010D1-4D84-1499-9E04-DAA92DB91494}"/>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13</a:t>
            </a:fld>
            <a:endParaRPr lang="en-US" dirty="0"/>
          </a:p>
        </p:txBody>
      </p:sp>
      <p:sp>
        <p:nvSpPr>
          <p:cNvPr id="5" name="Title 4">
            <a:extLst>
              <a:ext uri="{FF2B5EF4-FFF2-40B4-BE49-F238E27FC236}">
                <a16:creationId xmlns:a16="http://schemas.microsoft.com/office/drawing/2014/main" id="{B1A146E6-EC2F-8763-3415-7D566C68D1E6}"/>
              </a:ext>
            </a:extLst>
          </p:cNvPr>
          <p:cNvSpPr>
            <a:spLocks noGrp="1"/>
          </p:cNvSpPr>
          <p:nvPr>
            <p:ph type="title"/>
          </p:nvPr>
        </p:nvSpPr>
        <p:spPr>
          <a:xfrm>
            <a:off x="101573" y="178647"/>
            <a:ext cx="10969943" cy="711016"/>
          </a:xfrm>
        </p:spPr>
        <p:txBody>
          <a:bodyPr/>
          <a:lstStyle/>
          <a:p>
            <a:r>
              <a:rPr lang="en-IN" sz="3333" dirty="0"/>
              <a:t>Title</a:t>
            </a:r>
          </a:p>
        </p:txBody>
      </p:sp>
      <p:sp>
        <p:nvSpPr>
          <p:cNvPr id="6" name="TextBox 5">
            <a:extLst>
              <a:ext uri="{FF2B5EF4-FFF2-40B4-BE49-F238E27FC236}">
                <a16:creationId xmlns:a16="http://schemas.microsoft.com/office/drawing/2014/main" id="{5F687168-25E6-9BA4-197F-DFEFB42A6CB8}"/>
              </a:ext>
            </a:extLst>
          </p:cNvPr>
          <p:cNvSpPr txBox="1"/>
          <p:nvPr/>
        </p:nvSpPr>
        <p:spPr>
          <a:xfrm>
            <a:off x="203147" y="1194383"/>
            <a:ext cx="11477810" cy="400110"/>
          </a:xfrm>
          <a:prstGeom prst="rect">
            <a:avLst/>
          </a:prstGeom>
          <a:noFill/>
        </p:spPr>
        <p:txBody>
          <a:bodyPr wrap="square" rtlCol="0">
            <a:spAutoFit/>
          </a:bodyPr>
          <a:lstStyle/>
          <a:p>
            <a:r>
              <a:rPr lang="en-IN" sz="2000" dirty="0"/>
              <a:t>Content</a:t>
            </a:r>
          </a:p>
        </p:txBody>
      </p:sp>
    </p:spTree>
    <p:extLst>
      <p:ext uri="{BB962C8B-B14F-4D97-AF65-F5344CB8AC3E}">
        <p14:creationId xmlns:p14="http://schemas.microsoft.com/office/powerpoint/2010/main" val="533556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Day 9</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30,000+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3257403" y="1320729"/>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3257403" y="307645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3257403" y="4832174"/>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3922089" y="1573742"/>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1243563"/>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Use Case</a:t>
              </a: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3922089" y="3329461"/>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083774"/>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Create Pages for Address </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3922089" y="5085184"/>
            <a:ext cx="4344645" cy="922336"/>
            <a:chOff x="1395616" y="871285"/>
            <a:chExt cx="4206175"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243563"/>
              <a:ext cx="2617371" cy="319585"/>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Update Address</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a:t>
            </a:r>
            <a:r>
              <a:rPr lang="en-US" dirty="0"/>
              <a:t>12</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4C8808-7741-0F7A-B907-D5DFBD6515F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1712054-DE51-C9AD-2A42-5AA5102252DE}"/>
              </a:ext>
            </a:extLst>
          </p:cNvPr>
          <p:cNvSpPr>
            <a:spLocks noGrp="1"/>
          </p:cNvSpPr>
          <p:nvPr>
            <p:ph type="title"/>
          </p:nvPr>
        </p:nvSpPr>
        <p:spPr>
          <a:xfrm>
            <a:off x="507867" y="279399"/>
            <a:ext cx="10969943" cy="812801"/>
          </a:xfrm>
        </p:spPr>
        <p:txBody>
          <a:bodyPr>
            <a:normAutofit/>
          </a:bodyPr>
          <a:lstStyle/>
          <a:p>
            <a:r>
              <a:rPr lang="en-US" b="1" kern="1200" dirty="0">
                <a:latin typeface="Cooper Black" panose="0208090404030B020404" pitchFamily="18" charset="0"/>
              </a:rPr>
              <a:t>The Use case</a:t>
            </a:r>
          </a:p>
        </p:txBody>
      </p:sp>
      <p:sp>
        <p:nvSpPr>
          <p:cNvPr id="3" name="Footer Placeholder 2">
            <a:extLst>
              <a:ext uri="{FF2B5EF4-FFF2-40B4-BE49-F238E27FC236}">
                <a16:creationId xmlns:a16="http://schemas.microsoft.com/office/drawing/2014/main" id="{EEF91197-0161-D022-C56D-6420FA946E9C}"/>
              </a:ext>
            </a:extLst>
          </p:cNvPr>
          <p:cNvSpPr>
            <a:spLocks noGrp="1"/>
          </p:cNvSpPr>
          <p:nvPr>
            <p:ph type="ftr" sz="quarter" idx="11"/>
          </p:nvPr>
        </p:nvSpPr>
        <p:spPr>
          <a:xfrm>
            <a:off x="4164515" y="6356351"/>
            <a:ext cx="3859795" cy="365125"/>
          </a:xfrm>
        </p:spPr>
        <p:txBody>
          <a:bodyPr vert="horz" lIns="91440" tIns="45720" rIns="91440" bIns="45720" rtlCol="0" anchor="ctr">
            <a:normAutofit/>
          </a:bodyPr>
          <a:lstStyle/>
          <a:p>
            <a:pPr>
              <a:spcAft>
                <a:spcPts val="600"/>
              </a:spcAft>
            </a:pPr>
            <a:r>
              <a:rPr lang="en-US" kern="1200">
                <a:latin typeface="+mn-lt"/>
                <a:ea typeface="+mn-ea"/>
                <a:cs typeface="+mn-cs"/>
              </a:rPr>
              <a:t>www.anubhavtrainings.com</a:t>
            </a:r>
          </a:p>
        </p:txBody>
      </p:sp>
      <p:sp>
        <p:nvSpPr>
          <p:cNvPr id="4" name="Slide Number Placeholder 3">
            <a:extLst>
              <a:ext uri="{FF2B5EF4-FFF2-40B4-BE49-F238E27FC236}">
                <a16:creationId xmlns:a16="http://schemas.microsoft.com/office/drawing/2014/main" id="{DA1804D1-BCDC-DF52-0164-8CE5D59973F2}"/>
              </a:ext>
            </a:extLst>
          </p:cNvPr>
          <p:cNvSpPr>
            <a:spLocks noGrp="1"/>
          </p:cNvSpPr>
          <p:nvPr>
            <p:ph type="sldNum" sz="quarter" idx="12"/>
          </p:nvPr>
        </p:nvSpPr>
        <p:spPr>
          <a:xfrm>
            <a:off x="8735325" y="6356351"/>
            <a:ext cx="2844059" cy="365125"/>
          </a:xfrm>
        </p:spPr>
        <p:txBody>
          <a:bodyPr vert="horz" lIns="91440" tIns="45720" rIns="91440" bIns="45720" rtlCol="0" anchor="ctr">
            <a:normAutofit/>
          </a:bodyPr>
          <a:lstStyle/>
          <a:p>
            <a:pPr>
              <a:spcAft>
                <a:spcPts val="600"/>
              </a:spcAft>
            </a:pPr>
            <a:fld id="{B6F15528-21DE-4FAA-801E-634DDDAF4B2B}" type="slidenum">
              <a:rPr lang="en-US" smtClean="0"/>
              <a:pPr>
                <a:spcAft>
                  <a:spcPts val="600"/>
                </a:spcAft>
              </a:pPr>
              <a:t>4</a:t>
            </a:fld>
            <a:endParaRPr lang="en-US"/>
          </a:p>
        </p:txBody>
      </p:sp>
      <p:pic>
        <p:nvPicPr>
          <p:cNvPr id="2050" name="Picture 2" descr="3,100+ Female Programmer Standing Stock Photos, Pictures &amp; Royalty-Free  Images - iStock">
            <a:extLst>
              <a:ext uri="{FF2B5EF4-FFF2-40B4-BE49-F238E27FC236}">
                <a16:creationId xmlns:a16="http://schemas.microsoft.com/office/drawing/2014/main" id="{CE647893-9C4B-3D89-AE8E-E6FEDF2ECC6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247" r="10068" b="-1"/>
          <a:stretch>
            <a:fillRect/>
          </a:stretch>
        </p:blipFill>
        <p:spPr bwMode="auto">
          <a:xfrm>
            <a:off x="609441" y="1295400"/>
            <a:ext cx="5383398" cy="4876800"/>
          </a:xfrm>
          <a:prstGeom prst="rect">
            <a:avLst/>
          </a:prstGeom>
          <a:solidFill>
            <a:srgbClr val="FFFFFF"/>
          </a:solidFill>
        </p:spPr>
      </p:pic>
      <p:sp>
        <p:nvSpPr>
          <p:cNvPr id="6" name="TextBox 5">
            <a:extLst>
              <a:ext uri="{FF2B5EF4-FFF2-40B4-BE49-F238E27FC236}">
                <a16:creationId xmlns:a16="http://schemas.microsoft.com/office/drawing/2014/main" id="{3BB20A45-5835-951D-5F2B-AC9A69EA22E8}"/>
              </a:ext>
            </a:extLst>
          </p:cNvPr>
          <p:cNvSpPr txBox="1"/>
          <p:nvPr/>
        </p:nvSpPr>
        <p:spPr>
          <a:xfrm>
            <a:off x="6195986" y="1295400"/>
            <a:ext cx="5383398" cy="4876800"/>
          </a:xfrm>
          <a:prstGeom prst="rect">
            <a:avLst/>
          </a:prstGeom>
        </p:spPr>
        <p:txBody>
          <a:bodyPr vert="horz" lIns="91440" tIns="45720" rIns="91440" bIns="45720" rtlCol="0">
            <a:normAutofit/>
          </a:bodyPr>
          <a:lstStyle/>
          <a:p>
            <a:pPr defTabSz="1218895">
              <a:lnSpc>
                <a:spcPct val="90000"/>
              </a:lnSpc>
              <a:spcBef>
                <a:spcPct val="20000"/>
              </a:spcBef>
              <a:buFont typeface="Arial" pitchFamily="34" charset="0"/>
            </a:pPr>
            <a:r>
              <a:rPr lang="en-US" sz="1400" b="1" dirty="0"/>
              <a:t>Background:</a:t>
            </a:r>
          </a:p>
          <a:p>
            <a:pPr defTabSz="1218895">
              <a:lnSpc>
                <a:spcPct val="90000"/>
              </a:lnSpc>
              <a:spcBef>
                <a:spcPct val="20000"/>
              </a:spcBef>
              <a:buFont typeface="Arial" pitchFamily="34" charset="0"/>
            </a:pPr>
            <a:r>
              <a:rPr lang="en-US" sz="1400" dirty="0"/>
              <a:t>Meet Mia is an SAP consultant working on multiple SAP S/4HANA projects. Her responsibility includes maintaining and updating business partner address data within the SAP S/4HANA system. </a:t>
            </a:r>
          </a:p>
          <a:p>
            <a:pPr defTabSz="1218895">
              <a:lnSpc>
                <a:spcPct val="90000"/>
              </a:lnSpc>
              <a:spcBef>
                <a:spcPct val="20000"/>
              </a:spcBef>
              <a:buFont typeface="Arial" pitchFamily="34" charset="0"/>
            </a:pPr>
            <a:endParaRPr lang="en-US" sz="1400" dirty="0"/>
          </a:p>
          <a:p>
            <a:pPr defTabSz="1218895">
              <a:lnSpc>
                <a:spcPct val="90000"/>
              </a:lnSpc>
              <a:spcBef>
                <a:spcPct val="20000"/>
              </a:spcBef>
              <a:buFont typeface="Arial" pitchFamily="34" charset="0"/>
            </a:pPr>
            <a:r>
              <a:rPr lang="en-US" sz="1400" dirty="0"/>
              <a:t>As part of her organization's clean core strategy, Mia wants to avoid direct customizations inside the S/4HANA system. Instead, she plans to build a side-by-side extension application using SAP Build Apps on the SAP Business Technology Platform (BTP) to manage business partner updates more efficiently and in a user-friendly manner.</a:t>
            </a:r>
          </a:p>
          <a:p>
            <a:pPr defTabSz="1218895">
              <a:lnSpc>
                <a:spcPct val="90000"/>
              </a:lnSpc>
              <a:spcBef>
                <a:spcPct val="20000"/>
              </a:spcBef>
              <a:buFont typeface="Arial" pitchFamily="34" charset="0"/>
            </a:pPr>
            <a:endParaRPr lang="en-US" sz="1400" dirty="0"/>
          </a:p>
          <a:p>
            <a:pPr defTabSz="1218895">
              <a:lnSpc>
                <a:spcPct val="90000"/>
              </a:lnSpc>
              <a:spcBef>
                <a:spcPct val="20000"/>
              </a:spcBef>
              <a:buFont typeface="Arial" pitchFamily="34" charset="0"/>
            </a:pPr>
            <a:r>
              <a:rPr lang="en-US" sz="1400" b="1" dirty="0"/>
              <a:t>Key considerations:</a:t>
            </a:r>
          </a:p>
          <a:p>
            <a:pPr defTabSz="1218895">
              <a:lnSpc>
                <a:spcPct val="90000"/>
              </a:lnSpc>
              <a:spcBef>
                <a:spcPct val="20000"/>
              </a:spcBef>
              <a:buFont typeface="Arial" pitchFamily="34" charset="0"/>
            </a:pPr>
            <a:r>
              <a:rPr lang="en-US" sz="1400" dirty="0"/>
              <a:t>Mia uses SAP Build Apps, a low-code/no-code tool on BTP, to develop a standalone application that connects to the SAP S/4HANA system via public APIs available on the SAP Business Accelerator Hub. </a:t>
            </a:r>
          </a:p>
          <a:p>
            <a:pPr defTabSz="1218895">
              <a:lnSpc>
                <a:spcPct val="90000"/>
              </a:lnSpc>
              <a:spcBef>
                <a:spcPct val="20000"/>
              </a:spcBef>
              <a:buFont typeface="Arial" pitchFamily="34" charset="0"/>
            </a:pPr>
            <a:endParaRPr lang="en-US" sz="1400" dirty="0"/>
          </a:p>
          <a:p>
            <a:pPr marL="285750" indent="-285750" defTabSz="1218895">
              <a:lnSpc>
                <a:spcPct val="90000"/>
              </a:lnSpc>
              <a:spcBef>
                <a:spcPct val="20000"/>
              </a:spcBef>
              <a:buFont typeface="Arial" panose="020B0604020202020204" pitchFamily="34" charset="0"/>
              <a:buChar char="•"/>
            </a:pPr>
            <a:r>
              <a:rPr lang="en-US" sz="1400" dirty="0"/>
              <a:t>She is not expert in coding</a:t>
            </a:r>
          </a:p>
          <a:p>
            <a:pPr marL="285750" indent="-285750" defTabSz="1218895">
              <a:lnSpc>
                <a:spcPct val="90000"/>
              </a:lnSpc>
              <a:spcBef>
                <a:spcPct val="20000"/>
              </a:spcBef>
              <a:buFont typeface="Arial" panose="020B0604020202020204" pitchFamily="34" charset="0"/>
              <a:buChar char="•"/>
            </a:pPr>
            <a:r>
              <a:rPr lang="en-US" sz="1400" dirty="0"/>
              <a:t>The application should work in user’s mobile phone</a:t>
            </a:r>
          </a:p>
          <a:p>
            <a:pPr marL="285750" indent="-285750" defTabSz="1218895">
              <a:lnSpc>
                <a:spcPct val="90000"/>
              </a:lnSpc>
              <a:spcBef>
                <a:spcPct val="20000"/>
              </a:spcBef>
              <a:buFont typeface="Arial" panose="020B0604020202020204" pitchFamily="34" charset="0"/>
              <a:buChar char="•"/>
            </a:pPr>
            <a:r>
              <a:rPr lang="en-US" sz="1400" dirty="0"/>
              <a:t>She is trying to beat the time as the requirement is quite urgent</a:t>
            </a:r>
          </a:p>
          <a:p>
            <a:pPr marL="285750" indent="-285750" defTabSz="1218895">
              <a:lnSpc>
                <a:spcPct val="90000"/>
              </a:lnSpc>
              <a:spcBef>
                <a:spcPct val="20000"/>
              </a:spcBef>
              <a:buFont typeface="Arial" panose="020B0604020202020204" pitchFamily="34" charset="0"/>
              <a:buChar char="•"/>
            </a:pPr>
            <a:r>
              <a:rPr lang="en-US" sz="1400" dirty="0"/>
              <a:t>A cloud solution is required to fulfill the requirement</a:t>
            </a:r>
          </a:p>
        </p:txBody>
      </p:sp>
    </p:spTree>
    <p:extLst>
      <p:ext uri="{BB962C8B-B14F-4D97-AF65-F5344CB8AC3E}">
        <p14:creationId xmlns:p14="http://schemas.microsoft.com/office/powerpoint/2010/main" val="409099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117C88-06E1-11B6-ACF3-10594B82CAE6}"/>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646C6D94-3A20-BCE6-9FB1-4DA60AAC7E96}"/>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D4E72C0B-FAE4-C909-1D2A-40A8A08DD202}"/>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5</a:t>
            </a:fld>
            <a:endParaRPr lang="en-US" dirty="0"/>
          </a:p>
        </p:txBody>
      </p:sp>
      <p:sp>
        <p:nvSpPr>
          <p:cNvPr id="5" name="Title 4">
            <a:extLst>
              <a:ext uri="{FF2B5EF4-FFF2-40B4-BE49-F238E27FC236}">
                <a16:creationId xmlns:a16="http://schemas.microsoft.com/office/drawing/2014/main" id="{45BBA13A-B21B-CC8A-8E79-8F6A6776CD56}"/>
              </a:ext>
            </a:extLst>
          </p:cNvPr>
          <p:cNvSpPr>
            <a:spLocks noGrp="1"/>
          </p:cNvSpPr>
          <p:nvPr>
            <p:ph type="title"/>
          </p:nvPr>
        </p:nvSpPr>
        <p:spPr>
          <a:xfrm>
            <a:off x="101573" y="178647"/>
            <a:ext cx="10969943" cy="711016"/>
          </a:xfrm>
        </p:spPr>
        <p:txBody>
          <a:bodyPr/>
          <a:lstStyle/>
          <a:p>
            <a:r>
              <a:rPr lang="en-IN" sz="3333" dirty="0"/>
              <a:t>Solution Flow</a:t>
            </a:r>
          </a:p>
        </p:txBody>
      </p:sp>
      <p:pic>
        <p:nvPicPr>
          <p:cNvPr id="3074" name="Picture 2" descr="App">
            <a:extLst>
              <a:ext uri="{FF2B5EF4-FFF2-40B4-BE49-F238E27FC236}">
                <a16:creationId xmlns:a16="http://schemas.microsoft.com/office/drawing/2014/main" id="{39AB3F82-291F-DC17-30CA-DA8F1CD95D8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35037" y="1196752"/>
            <a:ext cx="9118749" cy="5073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3268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646DC3-BFE9-444C-3330-990A32910D4F}"/>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547A6D2E-59C9-BA98-EE2F-F9D26A0D7C60}"/>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AA82B10C-3EDB-259A-2A2E-865E52FAF74E}"/>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6</a:t>
            </a:fld>
            <a:endParaRPr lang="en-US" dirty="0"/>
          </a:p>
        </p:txBody>
      </p:sp>
      <p:sp>
        <p:nvSpPr>
          <p:cNvPr id="5" name="Title 4">
            <a:extLst>
              <a:ext uri="{FF2B5EF4-FFF2-40B4-BE49-F238E27FC236}">
                <a16:creationId xmlns:a16="http://schemas.microsoft.com/office/drawing/2014/main" id="{6888A3F7-AF8A-8880-F9F2-7668BA086D12}"/>
              </a:ext>
            </a:extLst>
          </p:cNvPr>
          <p:cNvSpPr>
            <a:spLocks noGrp="1"/>
          </p:cNvSpPr>
          <p:nvPr>
            <p:ph type="title"/>
          </p:nvPr>
        </p:nvSpPr>
        <p:spPr>
          <a:xfrm>
            <a:off x="101573" y="178647"/>
            <a:ext cx="10969943" cy="711016"/>
          </a:xfrm>
        </p:spPr>
        <p:txBody>
          <a:bodyPr/>
          <a:lstStyle/>
          <a:p>
            <a:r>
              <a:rPr lang="en-IN" sz="3333" dirty="0"/>
              <a:t>SAP Mobile Service</a:t>
            </a:r>
          </a:p>
        </p:txBody>
      </p:sp>
      <p:sp>
        <p:nvSpPr>
          <p:cNvPr id="2" name="TextBox 1">
            <a:extLst>
              <a:ext uri="{FF2B5EF4-FFF2-40B4-BE49-F238E27FC236}">
                <a16:creationId xmlns:a16="http://schemas.microsoft.com/office/drawing/2014/main" id="{CB709613-4DB6-B3DE-A60F-D4E43E217E02}"/>
              </a:ext>
            </a:extLst>
          </p:cNvPr>
          <p:cNvSpPr txBox="1"/>
          <p:nvPr/>
        </p:nvSpPr>
        <p:spPr>
          <a:xfrm>
            <a:off x="101573" y="1113441"/>
            <a:ext cx="11782531" cy="5424663"/>
          </a:xfrm>
          <a:prstGeom prst="rect">
            <a:avLst/>
          </a:prstGeom>
        </p:spPr>
        <p:txBody>
          <a:bodyPr vert="horz" lIns="121888" tIns="60944" rIns="121888" bIns="60944" rtlCol="0">
            <a:normAutofit lnSpcReduction="10000"/>
          </a:bodyPr>
          <a:lstStyle/>
          <a:p>
            <a:pPr>
              <a:spcBef>
                <a:spcPct val="20000"/>
              </a:spcBef>
              <a:buFont typeface="Arial" pitchFamily="34" charset="0"/>
            </a:pPr>
            <a:r>
              <a:rPr lang="en-US" sz="1866" dirty="0"/>
              <a:t>SAP BTP Mobile Services is a key component of SAP Business Technology Platform (BTP) that provides tools and capabilities to build, manage, and run mobile applications securely and efficiently. It acts as a bridge between backend systems (like SAP S/4HANA, SAP BTP services, or other data sources) and mobile front-end apps, enabling developers to focus more on the user experience and business logic rather than infrastructure.</a:t>
            </a:r>
          </a:p>
          <a:p>
            <a:pPr>
              <a:spcBef>
                <a:spcPct val="20000"/>
              </a:spcBef>
              <a:buFont typeface="Arial" pitchFamily="34" charset="0"/>
            </a:pPr>
            <a:endParaRPr lang="en-US" sz="1866" dirty="0">
              <a:solidFill>
                <a:srgbClr val="333333"/>
              </a:solidFill>
              <a:latin typeface="72" panose="020B0503030000000003" pitchFamily="34" charset="0"/>
            </a:endParaRPr>
          </a:p>
          <a:p>
            <a:pPr>
              <a:buNone/>
            </a:pPr>
            <a:r>
              <a:rPr lang="en-IN" sz="1866" dirty="0"/>
              <a:t>SAP BTP Mobile Services provides a </a:t>
            </a:r>
            <a:r>
              <a:rPr lang="en-IN" sz="1866" b="1" dirty="0"/>
              <a:t>mobile backend-as-a-service (</a:t>
            </a:r>
            <a:r>
              <a:rPr lang="en-IN" sz="1866" b="1" dirty="0" err="1"/>
              <a:t>mBaaS</a:t>
            </a:r>
            <a:r>
              <a:rPr lang="en-IN" sz="1866" b="1" dirty="0"/>
              <a:t>)</a:t>
            </a:r>
            <a:r>
              <a:rPr lang="en-IN" sz="1866" dirty="0"/>
              <a:t> that includes:</a:t>
            </a:r>
          </a:p>
          <a:p>
            <a:pPr>
              <a:buFont typeface="Arial" panose="020B0604020202020204" pitchFamily="34" charset="0"/>
              <a:buChar char="•"/>
            </a:pPr>
            <a:r>
              <a:rPr lang="en-IN" sz="1866" b="1" dirty="0"/>
              <a:t>Connectivity</a:t>
            </a:r>
            <a:r>
              <a:rPr lang="en-IN" sz="1866" dirty="0"/>
              <a:t> to backend systems (on-premise or cloud)</a:t>
            </a:r>
          </a:p>
          <a:p>
            <a:pPr>
              <a:buFont typeface="Arial" panose="020B0604020202020204" pitchFamily="34" charset="0"/>
              <a:buChar char="•"/>
            </a:pPr>
            <a:r>
              <a:rPr lang="en-IN" sz="1866" b="1" dirty="0"/>
              <a:t>Data synchronization</a:t>
            </a:r>
            <a:r>
              <a:rPr lang="en-IN" sz="1866" dirty="0"/>
              <a:t> (online/offline)</a:t>
            </a:r>
          </a:p>
          <a:p>
            <a:pPr>
              <a:buFont typeface="Arial" panose="020B0604020202020204" pitchFamily="34" charset="0"/>
              <a:buChar char="•"/>
            </a:pPr>
            <a:r>
              <a:rPr lang="en-IN" sz="1866" b="1" dirty="0"/>
              <a:t>Push notifications</a:t>
            </a:r>
            <a:endParaRPr lang="en-IN" sz="1866" dirty="0"/>
          </a:p>
          <a:p>
            <a:pPr>
              <a:buFont typeface="Arial" panose="020B0604020202020204" pitchFamily="34" charset="0"/>
              <a:buChar char="•"/>
            </a:pPr>
            <a:r>
              <a:rPr lang="en-IN" sz="1866" b="1" dirty="0"/>
              <a:t>Mobile app lifecycle management</a:t>
            </a:r>
            <a:endParaRPr lang="en-IN" sz="1866" dirty="0"/>
          </a:p>
          <a:p>
            <a:pPr>
              <a:buFont typeface="Arial" panose="020B0604020202020204" pitchFamily="34" charset="0"/>
              <a:buChar char="•"/>
            </a:pPr>
            <a:r>
              <a:rPr lang="en-IN" sz="1866" b="1" dirty="0"/>
              <a:t>Security</a:t>
            </a:r>
            <a:r>
              <a:rPr lang="en-IN" sz="1866" dirty="0"/>
              <a:t> features (authentication, SSO, secure storage)</a:t>
            </a:r>
          </a:p>
          <a:p>
            <a:pPr>
              <a:buFont typeface="Arial" panose="020B0604020202020204" pitchFamily="34" charset="0"/>
              <a:buChar char="•"/>
            </a:pPr>
            <a:r>
              <a:rPr lang="en-IN" sz="1866" b="1" dirty="0"/>
              <a:t>Analytics and monitoring</a:t>
            </a:r>
          </a:p>
          <a:p>
            <a:endParaRPr lang="en-IN" sz="1866" dirty="0"/>
          </a:p>
          <a:p>
            <a:pPr>
              <a:buNone/>
            </a:pPr>
            <a:r>
              <a:rPr lang="en-IN" sz="1866" dirty="0"/>
              <a:t>It supports different types of apps:</a:t>
            </a:r>
          </a:p>
          <a:p>
            <a:pPr>
              <a:buFont typeface="Arial" panose="020B0604020202020204" pitchFamily="34" charset="0"/>
              <a:buChar char="•"/>
            </a:pPr>
            <a:r>
              <a:rPr lang="en-IN" sz="1866" dirty="0"/>
              <a:t>Native (iOS/Android)</a:t>
            </a:r>
          </a:p>
          <a:p>
            <a:pPr>
              <a:buFont typeface="Arial" panose="020B0604020202020204" pitchFamily="34" charset="0"/>
              <a:buChar char="•"/>
            </a:pPr>
            <a:r>
              <a:rPr lang="en-IN" sz="1866" dirty="0"/>
              <a:t>Hybrid (using MDK – Mobile Development Kit)</a:t>
            </a:r>
          </a:p>
          <a:p>
            <a:pPr>
              <a:spcBef>
                <a:spcPct val="20000"/>
              </a:spcBef>
              <a:buFont typeface="Arial" pitchFamily="34" charset="0"/>
            </a:pPr>
            <a:endParaRPr lang="en-US" sz="1866" dirty="0">
              <a:solidFill>
                <a:srgbClr val="333333"/>
              </a:solidFill>
              <a:latin typeface="72" panose="020B0503030000000003" pitchFamily="34" charset="0"/>
            </a:endParaRPr>
          </a:p>
          <a:p>
            <a:pPr>
              <a:spcBef>
                <a:spcPct val="20000"/>
              </a:spcBef>
              <a:buFont typeface="Arial" pitchFamily="34" charset="0"/>
            </a:pPr>
            <a:r>
              <a:rPr lang="en-US" sz="1866" dirty="0"/>
              <a:t>SAP Mobile Services authenticates your mobile users with Cloud Identity Services and provides access to Integrations and SAP BTP services in your built mobile applications.</a:t>
            </a:r>
          </a:p>
        </p:txBody>
      </p:sp>
    </p:spTree>
    <p:extLst>
      <p:ext uri="{BB962C8B-B14F-4D97-AF65-F5344CB8AC3E}">
        <p14:creationId xmlns:p14="http://schemas.microsoft.com/office/powerpoint/2010/main" val="2449476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431B13-C953-86E7-3FBE-06459E531B5C}"/>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D529E294-0CE9-A7EA-A255-81CE5872A497}"/>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379A817F-FD5A-C211-B691-4222B5020FDD}"/>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7</a:t>
            </a:fld>
            <a:endParaRPr lang="en-US" dirty="0"/>
          </a:p>
        </p:txBody>
      </p:sp>
      <p:sp>
        <p:nvSpPr>
          <p:cNvPr id="5" name="Title 4">
            <a:extLst>
              <a:ext uri="{FF2B5EF4-FFF2-40B4-BE49-F238E27FC236}">
                <a16:creationId xmlns:a16="http://schemas.microsoft.com/office/drawing/2014/main" id="{B80A81A6-6E51-1CBD-1C7D-311DE64AD8A9}"/>
              </a:ext>
            </a:extLst>
          </p:cNvPr>
          <p:cNvSpPr>
            <a:spLocks noGrp="1"/>
          </p:cNvSpPr>
          <p:nvPr>
            <p:ph type="title"/>
          </p:nvPr>
        </p:nvSpPr>
        <p:spPr>
          <a:xfrm>
            <a:off x="101573" y="178647"/>
            <a:ext cx="10969943" cy="711016"/>
          </a:xfrm>
        </p:spPr>
        <p:txBody>
          <a:bodyPr/>
          <a:lstStyle/>
          <a:p>
            <a:r>
              <a:rPr lang="en-IN" sz="3333" dirty="0"/>
              <a:t>Usage in context of mobile service</a:t>
            </a:r>
          </a:p>
        </p:txBody>
      </p:sp>
      <p:graphicFrame>
        <p:nvGraphicFramePr>
          <p:cNvPr id="6" name="Table 5">
            <a:extLst>
              <a:ext uri="{FF2B5EF4-FFF2-40B4-BE49-F238E27FC236}">
                <a16:creationId xmlns:a16="http://schemas.microsoft.com/office/drawing/2014/main" id="{B51D4E29-0185-1E3C-46EF-32DCBA38DB4E}"/>
              </a:ext>
            </a:extLst>
          </p:cNvPr>
          <p:cNvGraphicFramePr>
            <a:graphicFrameLocks noGrp="1"/>
          </p:cNvGraphicFramePr>
          <p:nvPr/>
        </p:nvGraphicFramePr>
        <p:xfrm>
          <a:off x="609441" y="1455510"/>
          <a:ext cx="10969943" cy="4509865"/>
        </p:xfrm>
        <a:graphic>
          <a:graphicData uri="http://schemas.openxmlformats.org/drawingml/2006/table">
            <a:tbl>
              <a:tblPr>
                <a:tableStyleId>{69C7853C-536D-4A76-A0AE-DD22124D55A5}</a:tableStyleId>
              </a:tblPr>
              <a:tblGrid>
                <a:gridCol w="3656648">
                  <a:extLst>
                    <a:ext uri="{9D8B030D-6E8A-4147-A177-3AD203B41FA5}">
                      <a16:colId xmlns:a16="http://schemas.microsoft.com/office/drawing/2014/main" val="1463148184"/>
                    </a:ext>
                  </a:extLst>
                </a:gridCol>
                <a:gridCol w="3656648">
                  <a:extLst>
                    <a:ext uri="{9D8B030D-6E8A-4147-A177-3AD203B41FA5}">
                      <a16:colId xmlns:a16="http://schemas.microsoft.com/office/drawing/2014/main" val="3343654819"/>
                    </a:ext>
                  </a:extLst>
                </a:gridCol>
                <a:gridCol w="3656648">
                  <a:extLst>
                    <a:ext uri="{9D8B030D-6E8A-4147-A177-3AD203B41FA5}">
                      <a16:colId xmlns:a16="http://schemas.microsoft.com/office/drawing/2014/main" val="3306547928"/>
                    </a:ext>
                  </a:extLst>
                </a:gridCol>
              </a:tblGrid>
              <a:tr h="1096656">
                <a:tc>
                  <a:txBody>
                    <a:bodyPr/>
                    <a:lstStyle/>
                    <a:p>
                      <a:r>
                        <a:rPr lang="en-IN" sz="3200"/>
                        <a:t>Feature</a:t>
                      </a:r>
                    </a:p>
                  </a:txBody>
                  <a:tcPr marL="121888" marR="121888" marT="60944" marB="60944" anchor="ctr"/>
                </a:tc>
                <a:tc>
                  <a:txBody>
                    <a:bodyPr/>
                    <a:lstStyle/>
                    <a:p>
                      <a:r>
                        <a:rPr lang="en-IN" sz="3200"/>
                        <a:t>SAP Build Apps Alone</a:t>
                      </a:r>
                    </a:p>
                  </a:txBody>
                  <a:tcPr marL="121888" marR="121888" marT="60944" marB="60944" anchor="ctr"/>
                </a:tc>
                <a:tc>
                  <a:txBody>
                    <a:bodyPr/>
                    <a:lstStyle/>
                    <a:p>
                      <a:r>
                        <a:rPr lang="en-US" sz="3200"/>
                        <a:t>With SAP BTP Mobile Services</a:t>
                      </a:r>
                    </a:p>
                  </a:txBody>
                  <a:tcPr marL="121888" marR="121888" marT="60944" marB="60944" anchor="ctr"/>
                </a:tc>
                <a:extLst>
                  <a:ext uri="{0D108BD9-81ED-4DB2-BD59-A6C34878D82A}">
                    <a16:rowId xmlns:a16="http://schemas.microsoft.com/office/drawing/2014/main" val="1694189623"/>
                  </a:ext>
                </a:extLst>
              </a:tr>
              <a:tr h="609272">
                <a:tc>
                  <a:txBody>
                    <a:bodyPr/>
                    <a:lstStyle/>
                    <a:p>
                      <a:r>
                        <a:rPr lang="en-IN" sz="3200"/>
                        <a:t>App Development</a:t>
                      </a:r>
                    </a:p>
                  </a:txBody>
                  <a:tcPr marL="121888" marR="121888" marT="60944" marB="60944" anchor="ctr"/>
                </a:tc>
                <a:tc>
                  <a:txBody>
                    <a:bodyPr/>
                    <a:lstStyle/>
                    <a:p>
                      <a:r>
                        <a:rPr lang="en-IN" sz="3200"/>
                        <a:t>✅</a:t>
                      </a:r>
                    </a:p>
                  </a:txBody>
                  <a:tcPr marL="121888" marR="121888" marT="60944" marB="60944" anchor="ctr"/>
                </a:tc>
                <a:tc>
                  <a:txBody>
                    <a:bodyPr/>
                    <a:lstStyle/>
                    <a:p>
                      <a:r>
                        <a:rPr lang="en-IN" sz="3200"/>
                        <a:t>✅</a:t>
                      </a:r>
                    </a:p>
                  </a:txBody>
                  <a:tcPr marL="121888" marR="121888" marT="60944" marB="60944" anchor="ctr"/>
                </a:tc>
                <a:extLst>
                  <a:ext uri="{0D108BD9-81ED-4DB2-BD59-A6C34878D82A}">
                    <a16:rowId xmlns:a16="http://schemas.microsoft.com/office/drawing/2014/main" val="1292155801"/>
                  </a:ext>
                </a:extLst>
              </a:tr>
              <a:tr h="1096656">
                <a:tc>
                  <a:txBody>
                    <a:bodyPr/>
                    <a:lstStyle/>
                    <a:p>
                      <a:r>
                        <a:rPr lang="en-IN" sz="3200"/>
                        <a:t>Push Notifications</a:t>
                      </a:r>
                    </a:p>
                  </a:txBody>
                  <a:tcPr marL="121888" marR="121888" marT="60944" marB="60944" anchor="ctr"/>
                </a:tc>
                <a:tc>
                  <a:txBody>
                    <a:bodyPr/>
                    <a:lstStyle/>
                    <a:p>
                      <a:r>
                        <a:rPr lang="en-IN" sz="3200"/>
                        <a:t>❌</a:t>
                      </a:r>
                    </a:p>
                  </a:txBody>
                  <a:tcPr marL="121888" marR="121888" marT="60944" marB="60944" anchor="ctr"/>
                </a:tc>
                <a:tc>
                  <a:txBody>
                    <a:bodyPr/>
                    <a:lstStyle/>
                    <a:p>
                      <a:r>
                        <a:rPr lang="en-IN" sz="3200"/>
                        <a:t>✅ (via Mobile Services)</a:t>
                      </a:r>
                    </a:p>
                  </a:txBody>
                  <a:tcPr marL="121888" marR="121888" marT="60944" marB="60944" anchor="ctr"/>
                </a:tc>
                <a:extLst>
                  <a:ext uri="{0D108BD9-81ED-4DB2-BD59-A6C34878D82A}">
                    <a16:rowId xmlns:a16="http://schemas.microsoft.com/office/drawing/2014/main" val="1521886190"/>
                  </a:ext>
                </a:extLst>
              </a:tr>
              <a:tr h="609272">
                <a:tc>
                  <a:txBody>
                    <a:bodyPr/>
                    <a:lstStyle/>
                    <a:p>
                      <a:r>
                        <a:rPr lang="en-IN" sz="3200"/>
                        <a:t>Offline Data Sync</a:t>
                      </a:r>
                    </a:p>
                  </a:txBody>
                  <a:tcPr marL="121888" marR="121888" marT="60944" marB="60944" anchor="ctr"/>
                </a:tc>
                <a:tc>
                  <a:txBody>
                    <a:bodyPr/>
                    <a:lstStyle/>
                    <a:p>
                      <a:r>
                        <a:rPr lang="en-IN" sz="3200"/>
                        <a:t>❌ (Limited)</a:t>
                      </a:r>
                    </a:p>
                  </a:txBody>
                  <a:tcPr marL="121888" marR="121888" marT="60944" marB="60944" anchor="ctr"/>
                </a:tc>
                <a:tc>
                  <a:txBody>
                    <a:bodyPr/>
                    <a:lstStyle/>
                    <a:p>
                      <a:r>
                        <a:rPr lang="en-IN" sz="3200" dirty="0"/>
                        <a:t>✅</a:t>
                      </a:r>
                    </a:p>
                  </a:txBody>
                  <a:tcPr marL="121888" marR="121888" marT="60944" marB="60944" anchor="ctr"/>
                </a:tc>
                <a:extLst>
                  <a:ext uri="{0D108BD9-81ED-4DB2-BD59-A6C34878D82A}">
                    <a16:rowId xmlns:a16="http://schemas.microsoft.com/office/drawing/2014/main" val="168748862"/>
                  </a:ext>
                </a:extLst>
              </a:tr>
              <a:tr h="1096656">
                <a:tc>
                  <a:txBody>
                    <a:bodyPr/>
                    <a:lstStyle/>
                    <a:p>
                      <a:r>
                        <a:rPr lang="en-IN" sz="3200"/>
                        <a:t>Enterprise Auth Integration</a:t>
                      </a:r>
                    </a:p>
                  </a:txBody>
                  <a:tcPr marL="121888" marR="121888" marT="60944" marB="60944" anchor="ctr"/>
                </a:tc>
                <a:tc>
                  <a:txBody>
                    <a:bodyPr/>
                    <a:lstStyle/>
                    <a:p>
                      <a:r>
                        <a:rPr lang="en-IN" sz="3200"/>
                        <a:t>⚠️ (manual setup)</a:t>
                      </a:r>
                    </a:p>
                  </a:txBody>
                  <a:tcPr marL="121888" marR="121888" marT="60944" marB="60944" anchor="ctr"/>
                </a:tc>
                <a:tc>
                  <a:txBody>
                    <a:bodyPr/>
                    <a:lstStyle/>
                    <a:p>
                      <a:r>
                        <a:rPr lang="en-IN" sz="3200"/>
                        <a:t>✅ (pre-built options)</a:t>
                      </a:r>
                    </a:p>
                  </a:txBody>
                  <a:tcPr marL="121888" marR="121888" marT="60944" marB="60944" anchor="ctr"/>
                </a:tc>
                <a:extLst>
                  <a:ext uri="{0D108BD9-81ED-4DB2-BD59-A6C34878D82A}">
                    <a16:rowId xmlns:a16="http://schemas.microsoft.com/office/drawing/2014/main" val="74831517"/>
                  </a:ext>
                </a:extLst>
              </a:tr>
              <a:tr h="1096656">
                <a:tc>
                  <a:txBody>
                    <a:bodyPr/>
                    <a:lstStyle/>
                    <a:p>
                      <a:r>
                        <a:rPr lang="en-IN" sz="3200"/>
                        <a:t>Backend Connectivity</a:t>
                      </a:r>
                    </a:p>
                  </a:txBody>
                  <a:tcPr marL="121888" marR="121888" marT="60944" marB="60944" anchor="ctr"/>
                </a:tc>
                <a:tc>
                  <a:txBody>
                    <a:bodyPr/>
                    <a:lstStyle/>
                    <a:p>
                      <a:r>
                        <a:rPr lang="en-IN" sz="3200"/>
                        <a:t>✅</a:t>
                      </a:r>
                    </a:p>
                  </a:txBody>
                  <a:tcPr marL="121888" marR="121888" marT="60944" marB="60944" anchor="ctr"/>
                </a:tc>
                <a:tc>
                  <a:txBody>
                    <a:bodyPr/>
                    <a:lstStyle/>
                    <a:p>
                      <a:r>
                        <a:rPr lang="en-IN" sz="3200"/>
                        <a:t>✅ (enhanced with Mobile Services)</a:t>
                      </a:r>
                    </a:p>
                  </a:txBody>
                  <a:tcPr marL="121888" marR="121888" marT="60944" marB="60944" anchor="ctr"/>
                </a:tc>
                <a:extLst>
                  <a:ext uri="{0D108BD9-81ED-4DB2-BD59-A6C34878D82A}">
                    <a16:rowId xmlns:a16="http://schemas.microsoft.com/office/drawing/2014/main" val="690715823"/>
                  </a:ext>
                </a:extLst>
              </a:tr>
              <a:tr h="1096656">
                <a:tc>
                  <a:txBody>
                    <a:bodyPr/>
                    <a:lstStyle/>
                    <a:p>
                      <a:r>
                        <a:rPr lang="en-IN" sz="3200"/>
                        <a:t>Monitoring &amp; Lifecycle Mgmt</a:t>
                      </a:r>
                    </a:p>
                  </a:txBody>
                  <a:tcPr marL="121888" marR="121888" marT="60944" marB="60944" anchor="ctr"/>
                </a:tc>
                <a:tc>
                  <a:txBody>
                    <a:bodyPr/>
                    <a:lstStyle/>
                    <a:p>
                      <a:r>
                        <a:rPr lang="en-IN" sz="3200"/>
                        <a:t>❌</a:t>
                      </a:r>
                    </a:p>
                  </a:txBody>
                  <a:tcPr marL="121888" marR="121888" marT="60944" marB="60944" anchor="ctr"/>
                </a:tc>
                <a:tc>
                  <a:txBody>
                    <a:bodyPr/>
                    <a:lstStyle/>
                    <a:p>
                      <a:r>
                        <a:rPr lang="en-IN" sz="3200" dirty="0"/>
                        <a:t>✅</a:t>
                      </a:r>
                    </a:p>
                  </a:txBody>
                  <a:tcPr marL="121888" marR="121888" marT="60944" marB="60944" anchor="ctr"/>
                </a:tc>
                <a:extLst>
                  <a:ext uri="{0D108BD9-81ED-4DB2-BD59-A6C34878D82A}">
                    <a16:rowId xmlns:a16="http://schemas.microsoft.com/office/drawing/2014/main" val="501420791"/>
                  </a:ext>
                </a:extLst>
              </a:tr>
            </a:tbl>
          </a:graphicData>
        </a:graphic>
      </p:graphicFrame>
    </p:spTree>
    <p:extLst>
      <p:ext uri="{BB962C8B-B14F-4D97-AF65-F5344CB8AC3E}">
        <p14:creationId xmlns:p14="http://schemas.microsoft.com/office/powerpoint/2010/main" val="1770352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BA4E21-5341-4AD3-9602-01340A204C7B}"/>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032AE2BD-559D-4636-EAB1-C6C2F5A93521}"/>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13F8914C-3C01-42DE-770C-C0343D7F975D}"/>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8</a:t>
            </a:fld>
            <a:endParaRPr lang="en-US" dirty="0"/>
          </a:p>
        </p:txBody>
      </p:sp>
      <p:sp>
        <p:nvSpPr>
          <p:cNvPr id="5" name="Title 4">
            <a:extLst>
              <a:ext uri="{FF2B5EF4-FFF2-40B4-BE49-F238E27FC236}">
                <a16:creationId xmlns:a16="http://schemas.microsoft.com/office/drawing/2014/main" id="{29CBD67A-5F76-FC0D-258E-1FC4BC377825}"/>
              </a:ext>
            </a:extLst>
          </p:cNvPr>
          <p:cNvSpPr>
            <a:spLocks noGrp="1"/>
          </p:cNvSpPr>
          <p:nvPr>
            <p:ph type="title"/>
          </p:nvPr>
        </p:nvSpPr>
        <p:spPr>
          <a:xfrm>
            <a:off x="101573" y="178647"/>
            <a:ext cx="10969943" cy="711016"/>
          </a:xfrm>
        </p:spPr>
        <p:txBody>
          <a:bodyPr/>
          <a:lstStyle/>
          <a:p>
            <a:r>
              <a:rPr lang="en-IN" sz="3333" dirty="0"/>
              <a:t>Enabling SAP Mobile Service for Build Apps</a:t>
            </a:r>
          </a:p>
        </p:txBody>
      </p:sp>
      <p:sp>
        <p:nvSpPr>
          <p:cNvPr id="2" name="TextBox 1">
            <a:extLst>
              <a:ext uri="{FF2B5EF4-FFF2-40B4-BE49-F238E27FC236}">
                <a16:creationId xmlns:a16="http://schemas.microsoft.com/office/drawing/2014/main" id="{F4FEF4F1-2A84-40D0-5545-E805ADCA0C14}"/>
              </a:ext>
            </a:extLst>
          </p:cNvPr>
          <p:cNvSpPr txBox="1"/>
          <p:nvPr/>
        </p:nvSpPr>
        <p:spPr>
          <a:xfrm>
            <a:off x="203147" y="1295955"/>
            <a:ext cx="11782531" cy="5424663"/>
          </a:xfrm>
          <a:prstGeom prst="rect">
            <a:avLst/>
          </a:prstGeom>
        </p:spPr>
        <p:txBody>
          <a:bodyPr vert="horz" lIns="121888" tIns="60944" rIns="121888" bIns="60944" rtlCol="0">
            <a:normAutofit/>
          </a:bodyPr>
          <a:lstStyle/>
          <a:p>
            <a:pPr>
              <a:spcBef>
                <a:spcPct val="20000"/>
              </a:spcBef>
              <a:buFont typeface="Arial" pitchFamily="34" charset="0"/>
            </a:pPr>
            <a:r>
              <a:rPr lang="en-US" sz="1866" b="1" dirty="0"/>
              <a:t>Prerequisites</a:t>
            </a:r>
          </a:p>
          <a:p>
            <a:pPr marL="380905" indent="-380905">
              <a:spcBef>
                <a:spcPct val="20000"/>
              </a:spcBef>
              <a:buFont typeface="Arial" panose="020B0604020202020204" pitchFamily="34" charset="0"/>
              <a:buChar char="•"/>
            </a:pPr>
            <a:r>
              <a:rPr lang="en-US" sz="1866" dirty="0"/>
              <a:t>To be able to use SAP Mobile Services, verify that you have Subaccount entitlements of at least 1 unit for Mobile Services, resources plan.</a:t>
            </a:r>
          </a:p>
          <a:p>
            <a:pPr marL="380905" indent="-380905">
              <a:spcBef>
                <a:spcPct val="20000"/>
              </a:spcBef>
              <a:buFont typeface="Arial" panose="020B0604020202020204" pitchFamily="34" charset="0"/>
              <a:buChar char="•"/>
            </a:pPr>
            <a:r>
              <a:rPr lang="en-US" sz="1866" dirty="0"/>
              <a:t>For all SAP BTP destinations (SAP Systems) that you want to use in the built application, you need to add a </a:t>
            </a:r>
            <a:r>
              <a:rPr lang="en-US" sz="1866" dirty="0" err="1"/>
              <a:t>MobileEnabled</a:t>
            </a:r>
            <a:r>
              <a:rPr lang="en-US" sz="1866" dirty="0"/>
              <a:t> property with a value true to them.</a:t>
            </a:r>
          </a:p>
          <a:p>
            <a:pPr marL="380905" indent="-380905">
              <a:spcBef>
                <a:spcPct val="20000"/>
              </a:spcBef>
              <a:buFont typeface="Arial" panose="020B0604020202020204" pitchFamily="34" charset="0"/>
              <a:buChar char="•"/>
            </a:pPr>
            <a:r>
              <a:rPr lang="en-US" sz="1866" dirty="0"/>
              <a:t>Additionally, verify that the SAP-Build-Apps-Runtime destination has the </a:t>
            </a:r>
            <a:r>
              <a:rPr lang="en-US" sz="1866" dirty="0" err="1"/>
              <a:t>MobileEnabled</a:t>
            </a:r>
            <a:r>
              <a:rPr lang="en-US" sz="1866" dirty="0"/>
              <a:t> property as well.</a:t>
            </a:r>
          </a:p>
          <a:p>
            <a:pPr>
              <a:spcBef>
                <a:spcPct val="20000"/>
              </a:spcBef>
            </a:pPr>
            <a:endParaRPr lang="en-US" sz="1866" dirty="0"/>
          </a:p>
          <a:p>
            <a:pPr>
              <a:spcBef>
                <a:spcPct val="20000"/>
              </a:spcBef>
            </a:pPr>
            <a:r>
              <a:rPr lang="en-US" sz="1866" dirty="0"/>
              <a:t>Steps</a:t>
            </a:r>
          </a:p>
          <a:p>
            <a:pPr>
              <a:spcBef>
                <a:spcPct val="20000"/>
              </a:spcBef>
            </a:pPr>
            <a:r>
              <a:rPr lang="en-US" sz="1866" dirty="0"/>
              <a:t>Enable SAP Mobile Services</a:t>
            </a:r>
          </a:p>
          <a:p>
            <a:pPr>
              <a:spcBef>
                <a:spcPct val="20000"/>
              </a:spcBef>
            </a:pPr>
            <a:r>
              <a:rPr lang="en-US" sz="1866" dirty="0"/>
              <a:t>Connect Build Apps to Mobile Services</a:t>
            </a:r>
          </a:p>
        </p:txBody>
      </p:sp>
    </p:spTree>
    <p:extLst>
      <p:ext uri="{BB962C8B-B14F-4D97-AF65-F5344CB8AC3E}">
        <p14:creationId xmlns:p14="http://schemas.microsoft.com/office/powerpoint/2010/main" val="992879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C083C7-3B4A-AD00-2A9C-EFA6B27EE3F0}"/>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2D813469-F9B1-41C7-642A-9CE501479AE9}"/>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4370CD12-34F0-A28E-AB8F-209918308D89}"/>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9</a:t>
            </a:fld>
            <a:endParaRPr lang="en-US" dirty="0"/>
          </a:p>
        </p:txBody>
      </p:sp>
      <p:sp>
        <p:nvSpPr>
          <p:cNvPr id="5" name="Title 4">
            <a:extLst>
              <a:ext uri="{FF2B5EF4-FFF2-40B4-BE49-F238E27FC236}">
                <a16:creationId xmlns:a16="http://schemas.microsoft.com/office/drawing/2014/main" id="{91125DE6-0659-44B4-C501-85517AD20644}"/>
              </a:ext>
            </a:extLst>
          </p:cNvPr>
          <p:cNvSpPr>
            <a:spLocks noGrp="1"/>
          </p:cNvSpPr>
          <p:nvPr>
            <p:ph type="title"/>
          </p:nvPr>
        </p:nvSpPr>
        <p:spPr>
          <a:xfrm>
            <a:off x="101573" y="178647"/>
            <a:ext cx="10969943" cy="711016"/>
          </a:xfrm>
        </p:spPr>
        <p:txBody>
          <a:bodyPr/>
          <a:lstStyle/>
          <a:p>
            <a:r>
              <a:rPr lang="en-IN" sz="3333" dirty="0"/>
              <a:t>Dependency between MS and Build Apps</a:t>
            </a:r>
          </a:p>
        </p:txBody>
      </p:sp>
      <p:sp>
        <p:nvSpPr>
          <p:cNvPr id="2" name="TextBox 1">
            <a:extLst>
              <a:ext uri="{FF2B5EF4-FFF2-40B4-BE49-F238E27FC236}">
                <a16:creationId xmlns:a16="http://schemas.microsoft.com/office/drawing/2014/main" id="{86F5671A-2F15-F49C-CD1B-80ACF799915D}"/>
              </a:ext>
            </a:extLst>
          </p:cNvPr>
          <p:cNvSpPr txBox="1"/>
          <p:nvPr/>
        </p:nvSpPr>
        <p:spPr>
          <a:xfrm>
            <a:off x="203147" y="1295955"/>
            <a:ext cx="11782531" cy="5424663"/>
          </a:xfrm>
          <a:prstGeom prst="rect">
            <a:avLst/>
          </a:prstGeom>
        </p:spPr>
        <p:txBody>
          <a:bodyPr vert="horz" lIns="121888" tIns="60944" rIns="121888" bIns="60944" rtlCol="0">
            <a:normAutofit/>
          </a:bodyPr>
          <a:lstStyle/>
          <a:p>
            <a:pPr algn="l">
              <a:buNone/>
            </a:pPr>
            <a:r>
              <a:rPr lang="en-US" sz="1600" dirty="0">
                <a:solidFill>
                  <a:srgbClr val="333333"/>
                </a:solidFill>
                <a:latin typeface="72" panose="020B0503030000000003" pitchFamily="34" charset="0"/>
              </a:rPr>
              <a:t>Establish a dependency between SAP Build Apps and SAP Mobile Services. Use SAP Cloud Identity Services to link your app to SAP Build Apps API, ensuring seamless integration and access to mobile services.</a:t>
            </a:r>
          </a:p>
          <a:p>
            <a:pPr algn="l">
              <a:buNone/>
            </a:pPr>
            <a:endParaRPr lang="en-US" sz="1600" dirty="0">
              <a:solidFill>
                <a:srgbClr val="333333"/>
              </a:solidFill>
              <a:latin typeface="72" panose="020B0503030000000003" pitchFamily="34" charset="0"/>
            </a:endParaRPr>
          </a:p>
          <a:p>
            <a:pPr algn="l">
              <a:buFont typeface="+mj-lt"/>
              <a:buAutoNum type="arabicPeriod"/>
            </a:pPr>
            <a:r>
              <a:rPr lang="en-US" sz="1600" dirty="0">
                <a:solidFill>
                  <a:srgbClr val="333333"/>
                </a:solidFill>
                <a:latin typeface="72" panose="020B0503030000000003" pitchFamily="34" charset="0"/>
              </a:rPr>
              <a:t>Navigate to your SAP Cloud Identity Services dashboard and choose the </a:t>
            </a:r>
            <a:r>
              <a:rPr lang="en-US" sz="1600" b="1" dirty="0">
                <a:solidFill>
                  <a:srgbClr val="333333"/>
                </a:solidFill>
                <a:latin typeface="72" panose="020B0503030000000003" pitchFamily="34" charset="0"/>
              </a:rPr>
              <a:t>Applications &amp; Resources</a:t>
            </a:r>
            <a:r>
              <a:rPr lang="en-US" sz="1600" dirty="0">
                <a:solidFill>
                  <a:srgbClr val="333333"/>
                </a:solidFill>
                <a:latin typeface="72" panose="020B0503030000000003" pitchFamily="34" charset="0"/>
              </a:rPr>
              <a:t> tab. On the left side panel, choose the application with name </a:t>
            </a:r>
            <a:r>
              <a:rPr lang="en-US" sz="1600" b="1" dirty="0">
                <a:solidFill>
                  <a:srgbClr val="333333"/>
                </a:solidFill>
                <a:latin typeface="72" panose="020B0503030000000003" pitchFamily="34" charset="0"/>
              </a:rPr>
              <a:t>{your-app-id}</a:t>
            </a:r>
            <a:r>
              <a:rPr lang="en-US" sz="1600" dirty="0">
                <a:solidFill>
                  <a:srgbClr val="333333"/>
                </a:solidFill>
                <a:latin typeface="72" panose="020B0503030000000003" pitchFamily="34" charset="0"/>
              </a:rPr>
              <a:t>.</a:t>
            </a:r>
            <a:r>
              <a:rPr lang="en-US" sz="1600" b="1" dirty="0" err="1">
                <a:solidFill>
                  <a:srgbClr val="333333"/>
                </a:solidFill>
                <a:latin typeface="72" panose="020B0503030000000003" pitchFamily="34" charset="0"/>
              </a:rPr>
              <a:t>Tip</a:t>
            </a:r>
            <a:r>
              <a:rPr lang="en-US" sz="1600" dirty="0" err="1">
                <a:solidFill>
                  <a:srgbClr val="333333"/>
                </a:solidFill>
                <a:latin typeface="72" panose="020B0503030000000003" pitchFamily="34" charset="0"/>
              </a:rPr>
              <a:t>If</a:t>
            </a:r>
            <a:r>
              <a:rPr lang="en-US" sz="1600" dirty="0">
                <a:solidFill>
                  <a:srgbClr val="333333"/>
                </a:solidFill>
                <a:latin typeface="72" panose="020B0503030000000003" pitchFamily="34" charset="0"/>
              </a:rPr>
              <a:t> you don't know your app ID, go to your project in </a:t>
            </a:r>
            <a:r>
              <a:rPr lang="en-US" sz="1600" dirty="0" err="1">
                <a:solidFill>
                  <a:srgbClr val="333333"/>
                </a:solidFill>
                <a:latin typeface="72" panose="020B0503030000000003" pitchFamily="34" charset="0"/>
              </a:rPr>
              <a:t>Buildapp</a:t>
            </a:r>
            <a:r>
              <a:rPr lang="en-US" sz="1600" dirty="0">
                <a:solidFill>
                  <a:srgbClr val="333333"/>
                </a:solidFill>
                <a:latin typeface="72" panose="020B0503030000000003" pitchFamily="34" charset="0"/>
              </a:rPr>
              <a:t> ID from the URL. Take the number and add the prefix </a:t>
            </a:r>
            <a:r>
              <a:rPr lang="en-US" sz="1600" dirty="0" err="1">
                <a:solidFill>
                  <a:srgbClr val="333333"/>
                </a:solidFill>
                <a:latin typeface="72" panose="020B0503030000000003" pitchFamily="34" charset="0"/>
              </a:rPr>
              <a:t>buildApps</a:t>
            </a:r>
            <a:r>
              <a:rPr lang="en-US" sz="1600" dirty="0">
                <a:solidFill>
                  <a:srgbClr val="333333"/>
                </a:solidFill>
                <a:latin typeface="72" panose="020B0503030000000003" pitchFamily="34" charset="0"/>
              </a:rPr>
              <a:t>, for example buildApps123</a:t>
            </a:r>
          </a:p>
          <a:p>
            <a:pPr algn="l">
              <a:buFont typeface="+mj-lt"/>
              <a:buAutoNum type="arabicPeriod"/>
            </a:pPr>
            <a:endParaRPr lang="en-US" sz="1600" dirty="0">
              <a:solidFill>
                <a:srgbClr val="333333"/>
              </a:solidFill>
              <a:latin typeface="72" panose="020B0503030000000003" pitchFamily="34" charset="0"/>
            </a:endParaRPr>
          </a:p>
          <a:p>
            <a:pPr algn="l">
              <a:buFont typeface="+mj-lt"/>
              <a:buAutoNum type="arabicPeriod"/>
            </a:pPr>
            <a:r>
              <a:rPr lang="en-US" sz="1600" dirty="0">
                <a:solidFill>
                  <a:srgbClr val="333333"/>
                </a:solidFill>
                <a:latin typeface="72" panose="020B0503030000000003" pitchFamily="34" charset="0"/>
              </a:rPr>
              <a:t>Scroll down in the newly opened tab and choose </a:t>
            </a:r>
            <a:r>
              <a:rPr lang="en-US" sz="1600" b="1" dirty="0">
                <a:solidFill>
                  <a:srgbClr val="333333"/>
                </a:solidFill>
                <a:latin typeface="72" panose="020B0503030000000003" pitchFamily="34" charset="0"/>
              </a:rPr>
              <a:t>Dependencies</a:t>
            </a:r>
          </a:p>
          <a:p>
            <a:pPr algn="l">
              <a:buFont typeface="+mj-lt"/>
              <a:buAutoNum type="arabicPeriod"/>
            </a:pPr>
            <a:endParaRPr lang="en-US" sz="1600" dirty="0">
              <a:solidFill>
                <a:srgbClr val="333333"/>
              </a:solidFill>
              <a:latin typeface="72" panose="020B0503030000000003" pitchFamily="34" charset="0"/>
            </a:endParaRPr>
          </a:p>
          <a:p>
            <a:pPr algn="l">
              <a:buFont typeface="+mj-lt"/>
              <a:buAutoNum type="arabicPeriod"/>
            </a:pPr>
            <a:r>
              <a:rPr lang="en-US" sz="1600" dirty="0">
                <a:solidFill>
                  <a:srgbClr val="333333"/>
                </a:solidFill>
                <a:latin typeface="72" panose="020B0503030000000003" pitchFamily="34" charset="0"/>
              </a:rPr>
              <a:t>Choose </a:t>
            </a:r>
            <a:r>
              <a:rPr lang="en-US" sz="1600" b="1" dirty="0">
                <a:solidFill>
                  <a:srgbClr val="333333"/>
                </a:solidFill>
                <a:latin typeface="72" panose="020B0503030000000003" pitchFamily="34" charset="0"/>
              </a:rPr>
              <a:t>Add</a:t>
            </a:r>
            <a:r>
              <a:rPr lang="en-US" sz="1600" dirty="0">
                <a:solidFill>
                  <a:srgbClr val="333333"/>
                </a:solidFill>
                <a:latin typeface="72" panose="020B0503030000000003" pitchFamily="34" charset="0"/>
              </a:rPr>
              <a:t> to establish new dependency.</a:t>
            </a:r>
          </a:p>
          <a:p>
            <a:pPr algn="l">
              <a:buFont typeface="+mj-lt"/>
              <a:buAutoNum type="arabicPeriod"/>
            </a:pPr>
            <a:endParaRPr lang="en-US" sz="1600" dirty="0">
              <a:solidFill>
                <a:srgbClr val="333333"/>
              </a:solidFill>
              <a:latin typeface="72" panose="020B0503030000000003" pitchFamily="34" charset="0"/>
            </a:endParaRPr>
          </a:p>
          <a:p>
            <a:pPr algn="l">
              <a:buFont typeface="+mj-lt"/>
              <a:buAutoNum type="arabicPeriod"/>
            </a:pPr>
            <a:r>
              <a:rPr lang="en-US" sz="1600" dirty="0">
                <a:solidFill>
                  <a:srgbClr val="333333"/>
                </a:solidFill>
                <a:latin typeface="72" panose="020B0503030000000003" pitchFamily="34" charset="0"/>
              </a:rPr>
              <a:t>In the Add API tab enter the following details:</a:t>
            </a:r>
          </a:p>
          <a:p>
            <a:pPr algn="l">
              <a:buFont typeface="+mj-lt"/>
              <a:buAutoNum type="arabicPeriod"/>
            </a:pPr>
            <a:endParaRPr lang="en-US" sz="1600" dirty="0">
              <a:solidFill>
                <a:srgbClr val="333333"/>
              </a:solidFill>
              <a:latin typeface="72" panose="020B0503030000000003" pitchFamily="34" charset="0"/>
            </a:endParaRPr>
          </a:p>
          <a:p>
            <a:pPr marL="990352" lvl="1" indent="-380905">
              <a:buFont typeface="+mj-lt"/>
              <a:buAutoNum type="arabicPeriod"/>
            </a:pPr>
            <a:r>
              <a:rPr lang="en-US" sz="1600" dirty="0">
                <a:solidFill>
                  <a:srgbClr val="333333"/>
                </a:solidFill>
                <a:latin typeface="72" panose="020B0503030000000003" pitchFamily="34" charset="0"/>
              </a:rPr>
              <a:t>In the </a:t>
            </a:r>
            <a:r>
              <a:rPr lang="en-US" sz="1600" b="1" dirty="0">
                <a:solidFill>
                  <a:srgbClr val="333333"/>
                </a:solidFill>
                <a:latin typeface="72" panose="020B0503030000000003" pitchFamily="34" charset="0"/>
              </a:rPr>
              <a:t>Dependency Name</a:t>
            </a:r>
            <a:r>
              <a:rPr lang="en-US" sz="1600" dirty="0">
                <a:solidFill>
                  <a:srgbClr val="333333"/>
                </a:solidFill>
                <a:latin typeface="72" panose="020B0503030000000003" pitchFamily="34" charset="0"/>
              </a:rPr>
              <a:t> field, enter sap-build-apps-</a:t>
            </a:r>
            <a:r>
              <a:rPr lang="en-US" sz="1600" dirty="0" err="1">
                <a:solidFill>
                  <a:srgbClr val="333333"/>
                </a:solidFill>
                <a:latin typeface="72" panose="020B0503030000000003" pitchFamily="34" charset="0"/>
              </a:rPr>
              <a:t>api</a:t>
            </a:r>
            <a:r>
              <a:rPr lang="en-US" sz="1600" dirty="0">
                <a:solidFill>
                  <a:srgbClr val="333333"/>
                </a:solidFill>
                <a:latin typeface="72" panose="020B0503030000000003" pitchFamily="34" charset="0"/>
              </a:rPr>
              <a:t>.</a:t>
            </a:r>
          </a:p>
          <a:p>
            <a:pPr marL="990352" lvl="1" indent="-380905">
              <a:buFont typeface="+mj-lt"/>
              <a:buAutoNum type="arabicPeriod"/>
            </a:pPr>
            <a:r>
              <a:rPr lang="en-US" sz="1600" dirty="0">
                <a:solidFill>
                  <a:srgbClr val="333333"/>
                </a:solidFill>
                <a:latin typeface="72" panose="020B0503030000000003" pitchFamily="34" charset="0"/>
              </a:rPr>
              <a:t>In the </a:t>
            </a:r>
            <a:r>
              <a:rPr lang="en-US" sz="1600" b="1" dirty="0">
                <a:solidFill>
                  <a:srgbClr val="333333"/>
                </a:solidFill>
                <a:latin typeface="72" panose="020B0503030000000003" pitchFamily="34" charset="0"/>
              </a:rPr>
              <a:t>Application</a:t>
            </a:r>
            <a:r>
              <a:rPr lang="en-US" sz="1600" dirty="0">
                <a:solidFill>
                  <a:srgbClr val="333333"/>
                </a:solidFill>
                <a:latin typeface="72" panose="020B0503030000000003" pitchFamily="34" charset="0"/>
              </a:rPr>
              <a:t> dropdown, choose </a:t>
            </a:r>
            <a:r>
              <a:rPr lang="en-US" sz="1600" b="1" dirty="0">
                <a:solidFill>
                  <a:srgbClr val="333333"/>
                </a:solidFill>
                <a:latin typeface="72" panose="020B0503030000000003" pitchFamily="34" charset="0"/>
              </a:rPr>
              <a:t>SAP Build Apps</a:t>
            </a:r>
            <a:r>
              <a:rPr lang="en-US" sz="1600" dirty="0">
                <a:solidFill>
                  <a:srgbClr val="333333"/>
                </a:solidFill>
                <a:latin typeface="72" panose="020B0503030000000003" pitchFamily="34" charset="0"/>
              </a:rPr>
              <a:t> followed by your subaccount name. For example, </a:t>
            </a:r>
            <a:r>
              <a:rPr lang="en-US" sz="1600" b="1" dirty="0">
                <a:solidFill>
                  <a:srgbClr val="333333"/>
                </a:solidFill>
                <a:latin typeface="72" panose="020B0503030000000003" pitchFamily="34" charset="0"/>
              </a:rPr>
              <a:t>SAP Build Apps (</a:t>
            </a:r>
            <a:r>
              <a:rPr lang="en-US" sz="1600" b="1" dirty="0" err="1">
                <a:solidFill>
                  <a:srgbClr val="333333"/>
                </a:solidFill>
                <a:latin typeface="72" panose="020B0503030000000003" pitchFamily="34" charset="0"/>
              </a:rPr>
              <a:t>MySubaccount</a:t>
            </a:r>
            <a:r>
              <a:rPr lang="en-US" sz="1600" b="1" dirty="0">
                <a:solidFill>
                  <a:srgbClr val="333333"/>
                </a:solidFill>
                <a:latin typeface="72" panose="020B0503030000000003" pitchFamily="34" charset="0"/>
              </a:rPr>
              <a:t>)</a:t>
            </a:r>
            <a:r>
              <a:rPr lang="en-US" sz="1600" dirty="0">
                <a:solidFill>
                  <a:srgbClr val="333333"/>
                </a:solidFill>
                <a:latin typeface="72" panose="020B0503030000000003" pitchFamily="34" charset="0"/>
              </a:rPr>
              <a:t>.</a:t>
            </a:r>
          </a:p>
          <a:p>
            <a:pPr marL="990352" lvl="1" indent="-380905">
              <a:buFont typeface="+mj-lt"/>
              <a:buAutoNum type="arabicPeriod"/>
            </a:pPr>
            <a:r>
              <a:rPr lang="en-US" sz="1600" dirty="0">
                <a:solidFill>
                  <a:srgbClr val="333333"/>
                </a:solidFill>
                <a:latin typeface="72" panose="020B0503030000000003" pitchFamily="34" charset="0"/>
              </a:rPr>
              <a:t>In </a:t>
            </a:r>
            <a:r>
              <a:rPr lang="en-US" sz="1600" b="1" dirty="0">
                <a:solidFill>
                  <a:srgbClr val="333333"/>
                </a:solidFill>
                <a:latin typeface="72" panose="020B0503030000000003" pitchFamily="34" charset="0"/>
              </a:rPr>
              <a:t>API</a:t>
            </a:r>
            <a:r>
              <a:rPr lang="en-US" sz="1600" dirty="0">
                <a:solidFill>
                  <a:srgbClr val="333333"/>
                </a:solidFill>
                <a:latin typeface="72" panose="020B0503030000000003" pitchFamily="34" charset="0"/>
              </a:rPr>
              <a:t>, choose </a:t>
            </a:r>
            <a:r>
              <a:rPr lang="en-US" sz="1600" b="1" dirty="0">
                <a:solidFill>
                  <a:srgbClr val="333333"/>
                </a:solidFill>
                <a:latin typeface="72" panose="020B0503030000000003" pitchFamily="34" charset="0"/>
              </a:rPr>
              <a:t>SAP Build Apps backend projects</a:t>
            </a:r>
            <a:r>
              <a:rPr lang="en-US" sz="1600" dirty="0">
                <a:solidFill>
                  <a:srgbClr val="333333"/>
                </a:solidFill>
                <a:latin typeface="72" panose="020B0503030000000003" pitchFamily="34" charset="0"/>
              </a:rPr>
              <a:t>.</a:t>
            </a:r>
          </a:p>
          <a:p>
            <a:pPr marL="990352" lvl="1" indent="-380905">
              <a:buFont typeface="+mj-lt"/>
              <a:buAutoNum type="arabicPeriod"/>
            </a:pPr>
            <a:endParaRPr lang="en-US" sz="1600" dirty="0">
              <a:solidFill>
                <a:srgbClr val="333333"/>
              </a:solidFill>
              <a:latin typeface="72" panose="020B0503030000000003" pitchFamily="34" charset="0"/>
            </a:endParaRPr>
          </a:p>
          <a:p>
            <a:pPr algn="l">
              <a:buFont typeface="+mj-lt"/>
              <a:buAutoNum type="arabicPeriod"/>
            </a:pPr>
            <a:r>
              <a:rPr lang="en-US" sz="1600" dirty="0">
                <a:solidFill>
                  <a:srgbClr val="333333"/>
                </a:solidFill>
                <a:latin typeface="72" panose="020B0503030000000003" pitchFamily="34" charset="0"/>
              </a:rPr>
              <a:t>Select </a:t>
            </a:r>
            <a:r>
              <a:rPr lang="en-US" sz="1600" b="1" dirty="0">
                <a:solidFill>
                  <a:srgbClr val="333333"/>
                </a:solidFill>
                <a:latin typeface="72" panose="020B0503030000000003" pitchFamily="34" charset="0"/>
              </a:rPr>
              <a:t>Save</a:t>
            </a:r>
            <a:r>
              <a:rPr lang="en-US" sz="1600" dirty="0">
                <a:solidFill>
                  <a:srgbClr val="333333"/>
                </a:solidFill>
                <a:latin typeface="72" panose="020B0503030000000003" pitchFamily="34" charset="0"/>
              </a:rPr>
              <a:t> to confirm.</a:t>
            </a:r>
          </a:p>
        </p:txBody>
      </p:sp>
    </p:spTree>
    <p:extLst>
      <p:ext uri="{BB962C8B-B14F-4D97-AF65-F5344CB8AC3E}">
        <p14:creationId xmlns:p14="http://schemas.microsoft.com/office/powerpoint/2010/main" val="70934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7467</TotalTime>
  <Words>949</Words>
  <Application>Microsoft Office PowerPoint</Application>
  <PresentationFormat>Custom</PresentationFormat>
  <Paragraphs>142</Paragraphs>
  <Slides>16</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16</vt:i4>
      </vt:variant>
    </vt:vector>
  </HeadingPairs>
  <TitlesOfParts>
    <vt:vector size="26" baseType="lpstr">
      <vt:lpstr>72</vt:lpstr>
      <vt:lpstr>Amasis MT Pro Black</vt:lpstr>
      <vt:lpstr>Arial</vt:lpstr>
      <vt:lpstr>Arial Black</vt:lpstr>
      <vt:lpstr>Calibri</vt:lpstr>
      <vt:lpstr>Cooper Black</vt:lpstr>
      <vt:lpstr>Segoe UI</vt:lpstr>
      <vt:lpstr>Segoe UI Light</vt:lpstr>
      <vt:lpstr>Office Theme</vt:lpstr>
      <vt:lpstr>1_Office Theme</vt:lpstr>
      <vt:lpstr>SAP BTP  Build Apps Training</vt:lpstr>
      <vt:lpstr>PowerPoint Presentation</vt:lpstr>
      <vt:lpstr>Agenda – Day 12</vt:lpstr>
      <vt:lpstr>The Use case</vt:lpstr>
      <vt:lpstr>Solution Flow</vt:lpstr>
      <vt:lpstr>SAP Mobile Service</vt:lpstr>
      <vt:lpstr>Usage in context of mobile service</vt:lpstr>
      <vt:lpstr>Enabling SAP Mobile Service for Build Apps</vt:lpstr>
      <vt:lpstr>Dependency between MS and Build Apps</vt:lpstr>
      <vt:lpstr>Certification</vt:lpstr>
      <vt:lpstr>Title</vt:lpstr>
      <vt:lpstr>Title</vt:lpstr>
      <vt:lpstr>Title</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270</cp:revision>
  <dcterms:created xsi:type="dcterms:W3CDTF">2013-09-12T13:05:01Z</dcterms:created>
  <dcterms:modified xsi:type="dcterms:W3CDTF">2025-05-15T10:38:56Z</dcterms:modified>
</cp:coreProperties>
</file>