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6" r:id="rId2"/>
    <p:sldId id="277" r:id="rId3"/>
    <p:sldId id="4747" r:id="rId4"/>
    <p:sldId id="4752" r:id="rId5"/>
    <p:sldId id="4758" r:id="rId6"/>
    <p:sldId id="4780" r:id="rId7"/>
    <p:sldId id="4775" r:id="rId8"/>
    <p:sldId id="4776" r:id="rId9"/>
    <p:sldId id="4777" r:id="rId10"/>
    <p:sldId id="4781" r:id="rId11"/>
    <p:sldId id="4769" r:id="rId12"/>
    <p:sldId id="4757" r:id="rId13"/>
    <p:sldId id="4759" r:id="rId14"/>
    <p:sldId id="4788" r:id="rId15"/>
    <p:sldId id="4789" r:id="rId16"/>
    <p:sldId id="4796" r:id="rId17"/>
    <p:sldId id="4760" r:id="rId18"/>
    <p:sldId id="4761" r:id="rId19"/>
    <p:sldId id="4770" r:id="rId20"/>
    <p:sldId id="4790" r:id="rId21"/>
    <p:sldId id="4791" r:id="rId22"/>
    <p:sldId id="4793" r:id="rId23"/>
    <p:sldId id="4795" r:id="rId24"/>
    <p:sldId id="4794" r:id="rId25"/>
    <p:sldId id="4762" r:id="rId26"/>
    <p:sldId id="4771" r:id="rId27"/>
    <p:sldId id="4785" r:id="rId28"/>
    <p:sldId id="282" r:id="rId29"/>
    <p:sldId id="280" r:id="rId30"/>
    <p:sldId id="4711"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5250" autoAdjust="0"/>
  </p:normalViewPr>
  <p:slideViewPr>
    <p:cSldViewPr>
      <p:cViewPr varScale="1">
        <p:scale>
          <a:sx n="78" d="100"/>
          <a:sy n="78" d="100"/>
        </p:scale>
        <p:origin x="998" y="5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2" r:id="rId10"/>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hyperlink" Target="https://github.com/soyuztechnologies/SAP_BTP_Training_CLD200/blob/master/Day%203/01%20db/01db/CDSViews.cds" TargetMode="External"/><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hyperlink" Target="http://www.dribbb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07AD4BE1-A039-0C39-03C6-B87E08B37A06}"/>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Tree>
    <p:extLst>
      <p:ext uri="{BB962C8B-B14F-4D97-AF65-F5344CB8AC3E}">
        <p14:creationId xmlns:p14="http://schemas.microsoft.com/office/powerpoint/2010/main" val="90068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Hand – on: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
        <p:nvSpPr>
          <p:cNvPr id="5" name="Rectangle 4">
            <a:extLst>
              <a:ext uri="{FF2B5EF4-FFF2-40B4-BE49-F238E27FC236}">
                <a16:creationId xmlns:a16="http://schemas.microsoft.com/office/drawing/2014/main" id="{0C999C34-4DBC-7089-0AEF-ACA4087CF0C4}"/>
              </a:ext>
            </a:extLst>
          </p:cNvPr>
          <p:cNvSpPr/>
          <p:nvPr/>
        </p:nvSpPr>
        <p:spPr>
          <a:xfrm>
            <a:off x="189756" y="869546"/>
            <a:ext cx="1180787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5"/>
              </a:rPr>
              <a:t>https://github.com/soyuztechnologies/SAP_BTP_Training_CLD200/blob/master/Day%203/01%20db/01db/CDSViews.cds</a:t>
            </a:r>
            <a:endParaRPr lang="en-US" dirty="0"/>
          </a:p>
        </p:txBody>
      </p:sp>
    </p:spTree>
    <p:extLst>
      <p:ext uri="{BB962C8B-B14F-4D97-AF65-F5344CB8AC3E}">
        <p14:creationId xmlns:p14="http://schemas.microsoft.com/office/powerpoint/2010/main" val="423404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of building Apps on BTP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Introduction</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CDS – Core Data and Services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Reuse Types and aspects</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68"/>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of building DB</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8C4C-41E8-2FBD-C96B-19000C2F05CC}"/>
              </a:ext>
            </a:extLst>
          </p:cNvPr>
          <p:cNvSpPr>
            <a:spLocks noGrp="1"/>
          </p:cNvSpPr>
          <p:nvPr>
            <p:ph type="title"/>
          </p:nvPr>
        </p:nvSpPr>
        <p:spPr/>
        <p:txBody>
          <a:bodyPr/>
          <a:lstStyle/>
          <a:p>
            <a:r>
              <a:rPr lang="en-US" dirty="0"/>
              <a:t>Hands – on: Actions &amp; Functions</a:t>
            </a:r>
          </a:p>
        </p:txBody>
      </p:sp>
      <p:sp>
        <p:nvSpPr>
          <p:cNvPr id="6" name="Rectangle 5">
            <a:extLst>
              <a:ext uri="{FF2B5EF4-FFF2-40B4-BE49-F238E27FC236}">
                <a16:creationId xmlns:a16="http://schemas.microsoft.com/office/drawing/2014/main" id="{C57BC534-C1F4-D120-E12B-D5B5ED89B958}"/>
              </a:ext>
            </a:extLst>
          </p:cNvPr>
          <p:cNvSpPr/>
          <p:nvPr/>
        </p:nvSpPr>
        <p:spPr>
          <a:xfrm>
            <a:off x="210118" y="980728"/>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615573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8C4C-41E8-2FBD-C96B-19000C2F05CC}"/>
              </a:ext>
            </a:extLst>
          </p:cNvPr>
          <p:cNvSpPr>
            <a:spLocks noGrp="1"/>
          </p:cNvSpPr>
          <p:nvPr>
            <p:ph type="title"/>
          </p:nvPr>
        </p:nvSpPr>
        <p:spPr/>
        <p:txBody>
          <a:bodyPr/>
          <a:lstStyle/>
          <a:p>
            <a:r>
              <a:rPr lang="en-US" dirty="0"/>
              <a:t>Pagination</a:t>
            </a:r>
          </a:p>
        </p:txBody>
      </p:sp>
    </p:spTree>
    <p:extLst>
      <p:ext uri="{BB962C8B-B14F-4D97-AF65-F5344CB8AC3E}">
        <p14:creationId xmlns:p14="http://schemas.microsoft.com/office/powerpoint/2010/main" val="61759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4383-2C18-23D8-C1B3-8AD7438B6980}"/>
              </a:ext>
            </a:extLst>
          </p:cNvPr>
          <p:cNvSpPr>
            <a:spLocks noGrp="1"/>
          </p:cNvSpPr>
          <p:nvPr>
            <p:ph type="title"/>
          </p:nvPr>
        </p:nvSpPr>
        <p:spPr/>
        <p:txBody>
          <a:bodyPr/>
          <a:lstStyle/>
          <a:p>
            <a:r>
              <a:rPr lang="en-US" dirty="0"/>
              <a:t>Behind the scenes</a:t>
            </a:r>
          </a:p>
        </p:txBody>
      </p:sp>
    </p:spTree>
    <p:extLst>
      <p:ext uri="{BB962C8B-B14F-4D97-AF65-F5344CB8AC3E}">
        <p14:creationId xmlns:p14="http://schemas.microsoft.com/office/powerpoint/2010/main" val="1692841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CBA071B6-F82A-8B0F-F954-2EF2FD04BE2E}"/>
              </a:ext>
            </a:extLst>
          </p:cNvPr>
          <p:cNvSpPr txBox="1"/>
          <p:nvPr/>
        </p:nvSpPr>
        <p:spPr>
          <a:xfrm>
            <a:off x="477788" y="1268760"/>
            <a:ext cx="9505056" cy="3416320"/>
          </a:xfrm>
          <a:prstGeom prst="rect">
            <a:avLst/>
          </a:prstGeom>
          <a:noFill/>
        </p:spPr>
        <p:txBody>
          <a:bodyPr wrap="square" rtlCol="0">
            <a:spAutoFit/>
          </a:bodyPr>
          <a:lstStyle/>
          <a:p>
            <a:r>
              <a:rPr lang="en-US" dirty="0" err="1">
                <a:solidFill>
                  <a:srgbClr val="FF0000"/>
                </a:solidFill>
              </a:rPr>
              <a:t>this.when</a:t>
            </a:r>
            <a:r>
              <a:rPr lang="en-US" dirty="0">
                <a:solidFill>
                  <a:srgbClr val="FF0000"/>
                </a:solidFill>
              </a:rPr>
              <a:t>(‘WHICH’, what, () =&gt; {</a:t>
            </a:r>
          </a:p>
          <a:p>
            <a:r>
              <a:rPr lang="en-US" dirty="0">
                <a:solidFill>
                  <a:srgbClr val="FF0000"/>
                </a:solidFill>
              </a:rPr>
              <a:t>	code.</a:t>
            </a:r>
          </a:p>
          <a:p>
            <a:r>
              <a:rPr lang="en-US" dirty="0">
                <a:solidFill>
                  <a:srgbClr val="FF0000"/>
                </a:solidFill>
              </a:rPr>
              <a:t>})</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when – before, after, on</a:t>
            </a:r>
          </a:p>
          <a:p>
            <a:r>
              <a:rPr lang="en-US" dirty="0">
                <a:solidFill>
                  <a:srgbClr val="FF0000"/>
                </a:solidFill>
              </a:rPr>
              <a:t>Which – CREATE, UPDATE, DELETE, READ</a:t>
            </a:r>
          </a:p>
          <a:p>
            <a:r>
              <a:rPr lang="en-US" dirty="0">
                <a:solidFill>
                  <a:srgbClr val="FF0000"/>
                </a:solidFill>
              </a:rPr>
              <a:t>What – Entity (Employee, Pos, …)</a:t>
            </a:r>
          </a:p>
        </p:txBody>
      </p:sp>
    </p:spTree>
    <p:extLst>
      <p:ext uri="{BB962C8B-B14F-4D97-AF65-F5344CB8AC3E}">
        <p14:creationId xmlns:p14="http://schemas.microsoft.com/office/powerpoint/2010/main" val="187642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Testing Services in BAS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07</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Actions and Functions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08</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Title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10</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Generic Handlers in CAP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09</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83741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cds, cds-dk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a:solidFill>
                  <a:prstClr val="white"/>
                </a:solidFill>
                <a:latin typeface="Segoe UI"/>
              </a:rPr>
              <a:t>The framework can be used to build native cloud applications:</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Full stack </a:t>
            </a:r>
            <a:r>
              <a:rPr lang="en-US" sz="2000" kern="0" dirty="0">
                <a:solidFill>
                  <a:prstClr val="white"/>
                </a:solidFill>
                <a:latin typeface="Segoe UI"/>
              </a:rPr>
              <a:t>applications </a:t>
            </a:r>
            <a:r>
              <a:rPr lang="en-US" sz="2000" kern="0" dirty="0">
                <a:solidFill>
                  <a:prstClr val="white"/>
                </a:solidFill>
                <a:latin typeface="Segoe UI"/>
                <a:sym typeface="Wingdings" panose="05000000000000000000" pitchFamily="2" charset="2"/>
              </a:rPr>
              <a:t> database, application layer, service layer and UI layer (Presentation layer)</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Extend existing application  Side by </a:t>
            </a:r>
            <a:r>
              <a:rPr lang="en-US" sz="2000" kern="0" dirty="0">
                <a:solidFill>
                  <a:prstClr val="white"/>
                </a:solidFill>
                <a:latin typeface="Segoe UI"/>
                <a:sym typeface="Wingdings" panose="05000000000000000000" pitchFamily="2" charset="2"/>
              </a:rPr>
              <a:t>Side extensibility using S/4HANA cloud SDK</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of building DB</a:t>
            </a:r>
          </a:p>
        </p:txBody>
      </p:sp>
      <p:sp>
        <p:nvSpPr>
          <p:cNvPr id="4" name="TextBox 3">
            <a:extLst>
              <a:ext uri="{FF2B5EF4-FFF2-40B4-BE49-F238E27FC236}">
                <a16:creationId xmlns:a16="http://schemas.microsoft.com/office/drawing/2014/main" id="{B60A72E2-B524-66ED-9678-B3EFA3058ACE}"/>
              </a:ext>
            </a:extLst>
          </p:cNvPr>
          <p:cNvSpPr txBox="1"/>
          <p:nvPr/>
        </p:nvSpPr>
        <p:spPr>
          <a:xfrm>
            <a:off x="189755" y="784925"/>
            <a:ext cx="11809313" cy="830997"/>
          </a:xfrm>
          <a:prstGeom prst="rect">
            <a:avLst/>
          </a:prstGeom>
          <a:noFill/>
        </p:spPr>
        <p:txBody>
          <a:bodyPr wrap="square" rtlCol="0">
            <a:spAutoFit/>
          </a:bodyPr>
          <a:lstStyle/>
          <a:p>
            <a:r>
              <a:rPr lang="en-US" dirty="0">
                <a:solidFill>
                  <a:schemeClr val="bg1"/>
                </a:solidFill>
                <a:latin typeface="+mj-lt"/>
              </a:rPr>
              <a:t>Many times developers end up using a technology which is tightly coupled to DB. Which means when we change database, we have to re-write our entire application again.</a:t>
            </a:r>
          </a:p>
        </p:txBody>
      </p:sp>
      <p:sp>
        <p:nvSpPr>
          <p:cNvPr id="5" name="Smiley Face 4">
            <a:extLst>
              <a:ext uri="{FF2B5EF4-FFF2-40B4-BE49-F238E27FC236}">
                <a16:creationId xmlns:a16="http://schemas.microsoft.com/office/drawing/2014/main" id="{D42209B3-2D9E-2984-2CFE-AA3E906B1F25}"/>
              </a:ext>
            </a:extLst>
          </p:cNvPr>
          <p:cNvSpPr/>
          <p:nvPr/>
        </p:nvSpPr>
        <p:spPr>
          <a:xfrm>
            <a:off x="421507" y="1773224"/>
            <a:ext cx="720080" cy="646331"/>
          </a:xfrm>
          <a:prstGeom prst="smileyFac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sp>
        <p:nvSpPr>
          <p:cNvPr id="6" name="Flowchart: Magnetic Disk 5">
            <a:extLst>
              <a:ext uri="{FF2B5EF4-FFF2-40B4-BE49-F238E27FC236}">
                <a16:creationId xmlns:a16="http://schemas.microsoft.com/office/drawing/2014/main" id="{503C335D-4CC6-A7CA-FF6B-6B5E0DBDDBE5}"/>
              </a:ext>
            </a:extLst>
          </p:cNvPr>
          <p:cNvSpPr/>
          <p:nvPr/>
        </p:nvSpPr>
        <p:spPr>
          <a:xfrm>
            <a:off x="1141587" y="5251444"/>
            <a:ext cx="2232248" cy="1054477"/>
          </a:xfrm>
          <a:prstGeom prst="flowChartMagneticDisk">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solidFill>
                  <a:schemeClr val="bg1"/>
                </a:solidFill>
              </a:rPr>
              <a:t>SQL Server</a:t>
            </a:r>
          </a:p>
        </p:txBody>
      </p:sp>
      <p:sp>
        <p:nvSpPr>
          <p:cNvPr id="7" name="TextBox 4">
            <a:extLst>
              <a:ext uri="{FF2B5EF4-FFF2-40B4-BE49-F238E27FC236}">
                <a16:creationId xmlns:a16="http://schemas.microsoft.com/office/drawing/2014/main" id="{B8CCE435-2625-452E-B6D8-CB3185315A6A}"/>
              </a:ext>
            </a:extLst>
          </p:cNvPr>
          <p:cNvSpPr txBox="1"/>
          <p:nvPr/>
        </p:nvSpPr>
        <p:spPr>
          <a:xfrm>
            <a:off x="887792" y="2759591"/>
            <a:ext cx="3600400" cy="707886"/>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solidFill>
                  <a:schemeClr val="bg1"/>
                </a:solidFill>
              </a:rPr>
              <a:t>CREATE TABLE tab COLUMNS c1 int, c2 char;</a:t>
            </a:r>
          </a:p>
        </p:txBody>
      </p:sp>
      <p:sp>
        <p:nvSpPr>
          <p:cNvPr id="8" name="Arrow: Down 7">
            <a:extLst>
              <a:ext uri="{FF2B5EF4-FFF2-40B4-BE49-F238E27FC236}">
                <a16:creationId xmlns:a16="http://schemas.microsoft.com/office/drawing/2014/main" id="{5B8F29C4-6B85-8DFD-D2E6-D1BA93F8A68B}"/>
              </a:ext>
            </a:extLst>
          </p:cNvPr>
          <p:cNvSpPr/>
          <p:nvPr/>
        </p:nvSpPr>
        <p:spPr>
          <a:xfrm>
            <a:off x="1957155" y="3476451"/>
            <a:ext cx="601113" cy="1820175"/>
          </a:xfrm>
          <a:prstGeom prst="downArrow">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pic>
        <p:nvPicPr>
          <p:cNvPr id="9" name="table">
            <a:extLst>
              <a:ext uri="{FF2B5EF4-FFF2-40B4-BE49-F238E27FC236}">
                <a16:creationId xmlns:a16="http://schemas.microsoft.com/office/drawing/2014/main" id="{6801AB85-2CCE-52EE-8B9E-BD21D8B8DFCE}"/>
              </a:ext>
            </a:extLst>
          </p:cNvPr>
          <p:cNvPicPr>
            <a:picLocks noChangeAspect="1"/>
          </p:cNvPicPr>
          <p:nvPr/>
        </p:nvPicPr>
        <p:blipFill>
          <a:blip r:embed="rId2"/>
          <a:stretch>
            <a:fillRect/>
          </a:stretch>
        </p:blipFill>
        <p:spPr>
          <a:xfrm>
            <a:off x="3181291" y="5891743"/>
            <a:ext cx="1059364" cy="777240"/>
          </a:xfrm>
          <a:prstGeom prst="rect">
            <a:avLst/>
          </a:prstGeom>
        </p:spPr>
      </p:pic>
      <p:sp>
        <p:nvSpPr>
          <p:cNvPr id="10" name="Flowchart: Magnetic Disk 9">
            <a:extLst>
              <a:ext uri="{FF2B5EF4-FFF2-40B4-BE49-F238E27FC236}">
                <a16:creationId xmlns:a16="http://schemas.microsoft.com/office/drawing/2014/main" id="{0E6846D4-6ECA-E5A0-5EA4-31EF4E1F9D2B}"/>
              </a:ext>
            </a:extLst>
          </p:cNvPr>
          <p:cNvSpPr/>
          <p:nvPr/>
        </p:nvSpPr>
        <p:spPr>
          <a:xfrm>
            <a:off x="5643932" y="5296626"/>
            <a:ext cx="2232248" cy="1054477"/>
          </a:xfrm>
          <a:prstGeom prst="flowChartMagneticDisk">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solidFill>
                  <a:schemeClr val="bg1"/>
                </a:solidFill>
              </a:rPr>
              <a:t>Oracle DB</a:t>
            </a:r>
          </a:p>
        </p:txBody>
      </p:sp>
      <p:sp>
        <p:nvSpPr>
          <p:cNvPr id="11" name="TextBox 8">
            <a:extLst>
              <a:ext uri="{FF2B5EF4-FFF2-40B4-BE49-F238E27FC236}">
                <a16:creationId xmlns:a16="http://schemas.microsoft.com/office/drawing/2014/main" id="{95174776-1CCA-9BD3-BA4F-29CF8BAAAE94}"/>
              </a:ext>
            </a:extLst>
          </p:cNvPr>
          <p:cNvSpPr txBox="1"/>
          <p:nvPr/>
        </p:nvSpPr>
        <p:spPr>
          <a:xfrm>
            <a:off x="5101975" y="2759591"/>
            <a:ext cx="3600400" cy="1015663"/>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solidFill>
                  <a:schemeClr val="bg1"/>
                </a:solidFill>
              </a:rPr>
              <a:t>CREATE TABLE tab COLUMNS </a:t>
            </a:r>
          </a:p>
          <a:p>
            <a:r>
              <a:rPr lang="en-US" sz="2000" dirty="0">
                <a:solidFill>
                  <a:schemeClr val="bg1"/>
                </a:solidFill>
              </a:rPr>
              <a:t>c1 : integer;</a:t>
            </a:r>
          </a:p>
          <a:p>
            <a:r>
              <a:rPr lang="en-US" sz="2000" dirty="0">
                <a:solidFill>
                  <a:schemeClr val="bg1"/>
                </a:solidFill>
              </a:rPr>
              <a:t>c2 : varchar length 30;</a:t>
            </a:r>
          </a:p>
        </p:txBody>
      </p:sp>
      <p:sp>
        <p:nvSpPr>
          <p:cNvPr id="12" name="Arrow: Down 11">
            <a:extLst>
              <a:ext uri="{FF2B5EF4-FFF2-40B4-BE49-F238E27FC236}">
                <a16:creationId xmlns:a16="http://schemas.microsoft.com/office/drawing/2014/main" id="{94AE807C-F4B0-DCDB-A7C8-2A66F6448E87}"/>
              </a:ext>
            </a:extLst>
          </p:cNvPr>
          <p:cNvSpPr/>
          <p:nvPr/>
        </p:nvSpPr>
        <p:spPr>
          <a:xfrm>
            <a:off x="6455507" y="4113361"/>
            <a:ext cx="601113" cy="1183265"/>
          </a:xfrm>
          <a:prstGeom prst="downArrow">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sp>
        <p:nvSpPr>
          <p:cNvPr id="13" name="Arrow: Down 12">
            <a:extLst>
              <a:ext uri="{FF2B5EF4-FFF2-40B4-BE49-F238E27FC236}">
                <a16:creationId xmlns:a16="http://schemas.microsoft.com/office/drawing/2014/main" id="{51C722CF-32C5-311C-079E-E3778F69DA95}"/>
              </a:ext>
            </a:extLst>
          </p:cNvPr>
          <p:cNvSpPr/>
          <p:nvPr/>
        </p:nvSpPr>
        <p:spPr>
          <a:xfrm rot="18546359">
            <a:off x="4306205" y="3373633"/>
            <a:ext cx="601113" cy="1820175"/>
          </a:xfrm>
          <a:prstGeom prst="downArrow">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sp>
        <p:nvSpPr>
          <p:cNvPr id="14" name="&quot;Not Allowed&quot; Symbol 13">
            <a:extLst>
              <a:ext uri="{FF2B5EF4-FFF2-40B4-BE49-F238E27FC236}">
                <a16:creationId xmlns:a16="http://schemas.microsoft.com/office/drawing/2014/main" id="{6DDB67A0-1B9D-D715-5C7C-99E0800FD8EC}"/>
              </a:ext>
            </a:extLst>
          </p:cNvPr>
          <p:cNvSpPr/>
          <p:nvPr/>
        </p:nvSpPr>
        <p:spPr>
          <a:xfrm>
            <a:off x="4002284" y="3649503"/>
            <a:ext cx="971817" cy="983483"/>
          </a:xfrm>
          <a:prstGeom prst="noSmoking">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1218987" rtl="0" eaLnBrk="1" latinLnBrk="0" hangingPunct="1">
              <a:defRPr sz="2400" kern="1200">
                <a:solidFill>
                  <a:schemeClr val="dk1"/>
                </a:solidFill>
                <a:latin typeface="+mn-lt"/>
                <a:ea typeface="+mn-ea"/>
                <a:cs typeface="+mn-cs"/>
              </a:defRPr>
            </a:lvl1pPr>
            <a:lvl2pPr marL="609493" algn="l" defTabSz="1218987" rtl="0" eaLnBrk="1" latinLnBrk="0" hangingPunct="1">
              <a:defRPr sz="2400" kern="1200">
                <a:solidFill>
                  <a:schemeClr val="dk1"/>
                </a:solidFill>
                <a:latin typeface="+mn-lt"/>
                <a:ea typeface="+mn-ea"/>
                <a:cs typeface="+mn-cs"/>
              </a:defRPr>
            </a:lvl2pPr>
            <a:lvl3pPr marL="1218987" algn="l" defTabSz="1218987" rtl="0" eaLnBrk="1" latinLnBrk="0" hangingPunct="1">
              <a:defRPr sz="2400" kern="1200">
                <a:solidFill>
                  <a:schemeClr val="dk1"/>
                </a:solidFill>
                <a:latin typeface="+mn-lt"/>
                <a:ea typeface="+mn-ea"/>
                <a:cs typeface="+mn-cs"/>
              </a:defRPr>
            </a:lvl3pPr>
            <a:lvl4pPr marL="1828480" algn="l" defTabSz="1218987" rtl="0" eaLnBrk="1" latinLnBrk="0" hangingPunct="1">
              <a:defRPr sz="2400" kern="1200">
                <a:solidFill>
                  <a:schemeClr val="dk1"/>
                </a:solidFill>
                <a:latin typeface="+mn-lt"/>
                <a:ea typeface="+mn-ea"/>
                <a:cs typeface="+mn-cs"/>
              </a:defRPr>
            </a:lvl4pPr>
            <a:lvl5pPr marL="2437973" algn="l" defTabSz="1218987" rtl="0" eaLnBrk="1" latinLnBrk="0" hangingPunct="1">
              <a:defRPr sz="2400" kern="1200">
                <a:solidFill>
                  <a:schemeClr val="dk1"/>
                </a:solidFill>
                <a:latin typeface="+mn-lt"/>
                <a:ea typeface="+mn-ea"/>
                <a:cs typeface="+mn-cs"/>
              </a:defRPr>
            </a:lvl5pPr>
            <a:lvl6pPr marL="3047467" algn="l" defTabSz="1218987" rtl="0" eaLnBrk="1" latinLnBrk="0" hangingPunct="1">
              <a:defRPr sz="2400" kern="1200">
                <a:solidFill>
                  <a:schemeClr val="dk1"/>
                </a:solidFill>
                <a:latin typeface="+mn-lt"/>
                <a:ea typeface="+mn-ea"/>
                <a:cs typeface="+mn-cs"/>
              </a:defRPr>
            </a:lvl6pPr>
            <a:lvl7pPr marL="3656960" algn="l" defTabSz="1218987" rtl="0" eaLnBrk="1" latinLnBrk="0" hangingPunct="1">
              <a:defRPr sz="2400" kern="1200">
                <a:solidFill>
                  <a:schemeClr val="dk1"/>
                </a:solidFill>
                <a:latin typeface="+mn-lt"/>
                <a:ea typeface="+mn-ea"/>
                <a:cs typeface="+mn-cs"/>
              </a:defRPr>
            </a:lvl7pPr>
            <a:lvl8pPr marL="4266453" algn="l" defTabSz="1218987" rtl="0" eaLnBrk="1" latinLnBrk="0" hangingPunct="1">
              <a:defRPr sz="2400" kern="1200">
                <a:solidFill>
                  <a:schemeClr val="dk1"/>
                </a:solidFill>
                <a:latin typeface="+mn-lt"/>
                <a:ea typeface="+mn-ea"/>
                <a:cs typeface="+mn-cs"/>
              </a:defRPr>
            </a:lvl8pPr>
            <a:lvl9pPr marL="4875947" algn="l" defTabSz="1218987" rtl="0" eaLnBrk="1" latinLnBrk="0" hangingPunct="1">
              <a:defRPr sz="2400" kern="1200">
                <a:solidFill>
                  <a:schemeClr val="dk1"/>
                </a:solidFill>
                <a:latin typeface="+mn-lt"/>
                <a:ea typeface="+mn-ea"/>
                <a:cs typeface="+mn-cs"/>
              </a:defRPr>
            </a:lvl9pPr>
          </a:lstStyle>
          <a:p>
            <a:pPr algn="ctr"/>
            <a:endParaRPr lang="en-US">
              <a:solidFill>
                <a:schemeClr val="bg1"/>
              </a:solidFill>
            </a:endParaRPr>
          </a:p>
        </p:txBody>
      </p:sp>
      <p:sp>
        <p:nvSpPr>
          <p:cNvPr id="15" name="TextBox 12">
            <a:extLst>
              <a:ext uri="{FF2B5EF4-FFF2-40B4-BE49-F238E27FC236}">
                <a16:creationId xmlns:a16="http://schemas.microsoft.com/office/drawing/2014/main" id="{93624D30-5732-0BCB-D8D6-FF5CB4DA5D30}"/>
              </a:ext>
            </a:extLst>
          </p:cNvPr>
          <p:cNvSpPr txBox="1"/>
          <p:nvPr/>
        </p:nvSpPr>
        <p:spPr>
          <a:xfrm>
            <a:off x="8758708" y="1927408"/>
            <a:ext cx="3207560" cy="280076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rPr>
              <a:t>If I have written 2mn SQL statements in our application, we end up re-writing all these statements again just to change database technology.</a:t>
            </a:r>
          </a:p>
          <a:p>
            <a:r>
              <a:rPr lang="en-US" sz="1600" dirty="0">
                <a:solidFill>
                  <a:schemeClr val="bg1"/>
                </a:solidFill>
              </a:rPr>
              <a:t>What we want?</a:t>
            </a:r>
          </a:p>
          <a:p>
            <a:r>
              <a:rPr lang="en-US" sz="1600" dirty="0">
                <a:solidFill>
                  <a:schemeClr val="bg1"/>
                </a:solidFill>
              </a:rPr>
              <a:t>To develop application in a way that we should not couple our app code tightly with DB. We want to develop in DB agnostic manner.</a:t>
            </a:r>
          </a:p>
        </p:txBody>
      </p:sp>
      <p:sp>
        <p:nvSpPr>
          <p:cNvPr id="16" name="TextBox 15">
            <a:extLst>
              <a:ext uri="{FF2B5EF4-FFF2-40B4-BE49-F238E27FC236}">
                <a16:creationId xmlns:a16="http://schemas.microsoft.com/office/drawing/2014/main" id="{21B7BDC8-2ADE-D163-47ED-C7BB4656FE9C}"/>
              </a:ext>
            </a:extLst>
          </p:cNvPr>
          <p:cNvSpPr txBox="1"/>
          <p:nvPr/>
        </p:nvSpPr>
        <p:spPr>
          <a:xfrm>
            <a:off x="1141587" y="1894107"/>
            <a:ext cx="2016224" cy="369332"/>
          </a:xfrm>
          <a:prstGeom prst="rect">
            <a:avLst/>
          </a:prstGeom>
          <a:noFill/>
        </p:spPr>
        <p:txBody>
          <a:bodyPr wrap="square" rtlCol="0">
            <a:spAutoFit/>
          </a:bodyPr>
          <a:lstStyle/>
          <a:p>
            <a:r>
              <a:rPr lang="en-US" sz="1800" dirty="0">
                <a:solidFill>
                  <a:schemeClr val="bg1"/>
                </a:solidFill>
              </a:rPr>
              <a:t>Developer</a:t>
            </a:r>
          </a:p>
        </p:txBody>
      </p:sp>
    </p:spTree>
    <p:extLst>
      <p:ext uri="{BB962C8B-B14F-4D97-AF65-F5344CB8AC3E}">
        <p14:creationId xmlns:p14="http://schemas.microsoft.com/office/powerpoint/2010/main" val="2293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2246769"/>
          </a:xfrm>
          <a:prstGeom prst="rect">
            <a:avLst/>
          </a:prstGeom>
          <a:noFill/>
        </p:spPr>
        <p:txBody>
          <a:bodyPr wrap="square" rtlCol="0">
            <a:spAutoFit/>
          </a:bodyPr>
          <a:lstStyle/>
          <a:p>
            <a:r>
              <a:rPr lang="en-US" sz="2000" dirty="0">
                <a:solidFill>
                  <a:schemeClr val="bg1"/>
                </a:solidFill>
              </a:rPr>
              <a:t>CDS is a concept which allows us to get rid of SQL. It is an extension of SQL (what SQL can do, cds can also do). We need to create a design time artefact with an extension called </a:t>
            </a:r>
            <a:r>
              <a:rPr lang="en-US" sz="2000" b="1" dirty="0">
                <a:solidFill>
                  <a:schemeClr val="bg1"/>
                </a:solidFill>
              </a:rPr>
              <a:t>.cds</a:t>
            </a:r>
            <a:r>
              <a:rPr lang="en-US" sz="2000" dirty="0">
                <a:solidFill>
                  <a:schemeClr val="bg1"/>
                </a:solidFill>
              </a:rPr>
              <a:t> for almost everything e.g. database objects, services, Ui's. the CAPM framework will compile this file and generate the necessary statements and artefacts. CAP framework comes with a library called </a:t>
            </a:r>
            <a:r>
              <a:rPr lang="en-US" sz="2000" b="1" dirty="0">
                <a:solidFill>
                  <a:schemeClr val="bg1"/>
                </a:solidFill>
              </a:rPr>
              <a:t>@sap/cds </a:t>
            </a:r>
            <a:r>
              <a:rPr lang="en-US" sz="2000" dirty="0">
                <a:solidFill>
                  <a:schemeClr val="bg1"/>
                </a:solidFill>
              </a:rPr>
              <a:t>which is responsible for the compilation of cds artefacts. In order to use this library we need to install it at project level. CAPM also comes with the required tooling to generate your project skeleton, that is also comes with a library called </a:t>
            </a:r>
            <a:r>
              <a:rPr lang="en-US" sz="2000" b="1" dirty="0">
                <a:solidFill>
                  <a:schemeClr val="bg1"/>
                </a:solidFill>
              </a:rPr>
              <a:t>@sap/cds-dk</a:t>
            </a:r>
            <a:r>
              <a:rPr lang="en-US" sz="2000" dirty="0">
                <a:solidFill>
                  <a:schemeClr val="bg1"/>
                </a:solidFill>
              </a:rPr>
              <a:t>.</a:t>
            </a:r>
            <a:endParaRPr lang="en-IN" sz="2000" dirty="0">
              <a:solidFill>
                <a:schemeClr val="bg1"/>
              </a:solidFill>
            </a:endParaRPr>
          </a:p>
        </p:txBody>
      </p:sp>
      <p:sp>
        <p:nvSpPr>
          <p:cNvPr id="13" name="Rectangle: Folded Corner 12">
            <a:extLst>
              <a:ext uri="{FF2B5EF4-FFF2-40B4-BE49-F238E27FC236}">
                <a16:creationId xmlns:a16="http://schemas.microsoft.com/office/drawing/2014/main" id="{D8E4D002-2699-56CB-3E60-53189A8F1A2C}"/>
              </a:ext>
            </a:extLst>
          </p:cNvPr>
          <p:cNvSpPr/>
          <p:nvPr/>
        </p:nvSpPr>
        <p:spPr>
          <a:xfrm>
            <a:off x="1269876" y="3162354"/>
            <a:ext cx="1296144" cy="919040"/>
          </a:xfrm>
          <a:prstGeom prst="foldedCorner">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t>.cds</a:t>
            </a:r>
          </a:p>
        </p:txBody>
      </p:sp>
      <p:sp>
        <p:nvSpPr>
          <p:cNvPr id="14" name="Rectangle: Rounded Corners 13">
            <a:extLst>
              <a:ext uri="{FF2B5EF4-FFF2-40B4-BE49-F238E27FC236}">
                <a16:creationId xmlns:a16="http://schemas.microsoft.com/office/drawing/2014/main" id="{04A563A3-C79D-92F8-03D6-96BD04BAC411}"/>
              </a:ext>
            </a:extLst>
          </p:cNvPr>
          <p:cNvSpPr/>
          <p:nvPr/>
        </p:nvSpPr>
        <p:spPr>
          <a:xfrm>
            <a:off x="747818" y="4478127"/>
            <a:ext cx="2412268" cy="50405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t>@sap/cds</a:t>
            </a:r>
          </a:p>
        </p:txBody>
      </p:sp>
      <p:sp>
        <p:nvSpPr>
          <p:cNvPr id="15" name="Flowchart: Magnetic Disk 14">
            <a:extLst>
              <a:ext uri="{FF2B5EF4-FFF2-40B4-BE49-F238E27FC236}">
                <a16:creationId xmlns:a16="http://schemas.microsoft.com/office/drawing/2014/main" id="{6101B49C-B1BB-0B2A-0861-AF9090538D44}"/>
              </a:ext>
            </a:extLst>
          </p:cNvPr>
          <p:cNvSpPr/>
          <p:nvPr/>
        </p:nvSpPr>
        <p:spPr>
          <a:xfrm>
            <a:off x="351774" y="6093198"/>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1" name="TextBox 25">
            <a:extLst>
              <a:ext uri="{FF2B5EF4-FFF2-40B4-BE49-F238E27FC236}">
                <a16:creationId xmlns:a16="http://schemas.microsoft.com/office/drawing/2014/main" id="{2111AC22-9CE8-7DF5-FB62-28DEEA0EBDBE}"/>
              </a:ext>
            </a:extLst>
          </p:cNvPr>
          <p:cNvSpPr txBox="1"/>
          <p:nvPr/>
        </p:nvSpPr>
        <p:spPr>
          <a:xfrm>
            <a:off x="2632932" y="3380255"/>
            <a:ext cx="3456384"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b="1" dirty="0">
                <a:solidFill>
                  <a:schemeClr val="bg1"/>
                </a:solidFill>
              </a:rPr>
              <a:t>Design time artefact</a:t>
            </a:r>
          </a:p>
        </p:txBody>
      </p:sp>
      <p:sp>
        <p:nvSpPr>
          <p:cNvPr id="23" name="Flowchart: Magnetic Disk 22">
            <a:extLst>
              <a:ext uri="{FF2B5EF4-FFF2-40B4-BE49-F238E27FC236}">
                <a16:creationId xmlns:a16="http://schemas.microsoft.com/office/drawing/2014/main" id="{CB8B3701-EA74-D808-6AFE-60B4FF2E10F3}"/>
              </a:ext>
            </a:extLst>
          </p:cNvPr>
          <p:cNvSpPr/>
          <p:nvPr/>
        </p:nvSpPr>
        <p:spPr>
          <a:xfrm>
            <a:off x="1521904" y="6091976"/>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4" name="Flowchart: Magnetic Disk 23">
            <a:extLst>
              <a:ext uri="{FF2B5EF4-FFF2-40B4-BE49-F238E27FC236}">
                <a16:creationId xmlns:a16="http://schemas.microsoft.com/office/drawing/2014/main" id="{C16CF2F9-4B1A-97A6-F573-A4A6B71D8C6D}"/>
              </a:ext>
            </a:extLst>
          </p:cNvPr>
          <p:cNvSpPr/>
          <p:nvPr/>
        </p:nvSpPr>
        <p:spPr>
          <a:xfrm>
            <a:off x="2764042" y="6091976"/>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5" name="Flowchart: Magnetic Disk 24">
            <a:extLst>
              <a:ext uri="{FF2B5EF4-FFF2-40B4-BE49-F238E27FC236}">
                <a16:creationId xmlns:a16="http://schemas.microsoft.com/office/drawing/2014/main" id="{60226629-D783-E762-E887-8EC1FC8E4C07}"/>
              </a:ext>
            </a:extLst>
          </p:cNvPr>
          <p:cNvSpPr/>
          <p:nvPr/>
        </p:nvSpPr>
        <p:spPr>
          <a:xfrm>
            <a:off x="3965080" y="6091976"/>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7" name="Arrow: Down 26">
            <a:extLst>
              <a:ext uri="{FF2B5EF4-FFF2-40B4-BE49-F238E27FC236}">
                <a16:creationId xmlns:a16="http://schemas.microsoft.com/office/drawing/2014/main" id="{960FD446-BDA2-C1DA-AAFC-2A3402409EBD}"/>
              </a:ext>
            </a:extLst>
          </p:cNvPr>
          <p:cNvSpPr/>
          <p:nvPr/>
        </p:nvSpPr>
        <p:spPr>
          <a:xfrm>
            <a:off x="1701924" y="4081395"/>
            <a:ext cx="288032" cy="355718"/>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B9811529-E422-C0F3-E844-675800A96F70}"/>
              </a:ext>
            </a:extLst>
          </p:cNvPr>
          <p:cNvSpPr/>
          <p:nvPr/>
        </p:nvSpPr>
        <p:spPr>
          <a:xfrm>
            <a:off x="1701924" y="5023198"/>
            <a:ext cx="288032" cy="355718"/>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17C0C611-760A-2505-B41D-2A7930D2B19E}"/>
              </a:ext>
            </a:extLst>
          </p:cNvPr>
          <p:cNvCxnSpPr>
            <a:stCxn id="28" idx="2"/>
            <a:endCxn id="15" idx="1"/>
          </p:cNvCxnSpPr>
          <p:nvPr/>
        </p:nvCxnSpPr>
        <p:spPr>
          <a:xfrm flipH="1">
            <a:off x="747818" y="5378916"/>
            <a:ext cx="1098122" cy="71428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F4009E0F-3330-372A-4504-8EA2585CF0E7}"/>
              </a:ext>
            </a:extLst>
          </p:cNvPr>
          <p:cNvCxnSpPr>
            <a:cxnSpLocks/>
            <a:stCxn id="28" idx="2"/>
            <a:endCxn id="23" idx="1"/>
          </p:cNvCxnSpPr>
          <p:nvPr/>
        </p:nvCxnSpPr>
        <p:spPr>
          <a:xfrm>
            <a:off x="1845940" y="5378916"/>
            <a:ext cx="72008" cy="7130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8221C61D-93FB-86B8-5270-55D750F370D7}"/>
              </a:ext>
            </a:extLst>
          </p:cNvPr>
          <p:cNvCxnSpPr>
            <a:cxnSpLocks/>
            <a:stCxn id="28" idx="2"/>
            <a:endCxn id="24" idx="1"/>
          </p:cNvCxnSpPr>
          <p:nvPr/>
        </p:nvCxnSpPr>
        <p:spPr>
          <a:xfrm>
            <a:off x="1845940" y="5378916"/>
            <a:ext cx="1314146" cy="7130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688ECD5B-B5EB-2984-7983-3921D472FD2C}"/>
              </a:ext>
            </a:extLst>
          </p:cNvPr>
          <p:cNvCxnSpPr>
            <a:cxnSpLocks/>
            <a:stCxn id="28" idx="2"/>
            <a:endCxn id="25" idx="1"/>
          </p:cNvCxnSpPr>
          <p:nvPr/>
        </p:nvCxnSpPr>
        <p:spPr>
          <a:xfrm>
            <a:off x="1845940" y="5378916"/>
            <a:ext cx="2515184" cy="7130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6BED497-C9F3-C187-0AEB-7F8B66D45A64}"/>
              </a:ext>
            </a:extLst>
          </p:cNvPr>
          <p:cNvSpPr txBox="1"/>
          <p:nvPr/>
        </p:nvSpPr>
        <p:spPr>
          <a:xfrm>
            <a:off x="3304102" y="5193131"/>
            <a:ext cx="4392488" cy="646331"/>
          </a:xfrm>
          <a:prstGeom prst="rect">
            <a:avLst/>
          </a:prstGeom>
          <a:noFill/>
        </p:spPr>
        <p:txBody>
          <a:bodyPr wrap="square" rtlCol="0">
            <a:spAutoFit/>
          </a:bodyPr>
          <a:lstStyle/>
          <a:p>
            <a:r>
              <a:rPr lang="en-US" sz="1800" dirty="0">
                <a:solidFill>
                  <a:schemeClr val="bg1"/>
                </a:solidFill>
              </a:rPr>
              <a:t>Runtime artifacts generated as per database</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.cds</a:t>
            </a: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cds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cds –v &amp; cds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a:ln>
                  <a:noFill/>
                </a:ln>
                <a:solidFill>
                  <a:prstClr val="white"/>
                </a:solidFill>
                <a:effectLst/>
                <a:uLnTx/>
                <a:uFillTx/>
                <a:latin typeface="Segoe UI"/>
                <a:ea typeface="+mn-ea"/>
                <a:cs typeface="+mn-cs"/>
              </a:rPr>
              <a:t>cds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8592</TotalTime>
  <Words>1964</Words>
  <Application>Microsoft Office PowerPoint</Application>
  <PresentationFormat>Custom</PresentationFormat>
  <Paragraphs>216</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Agenda – Day 2</vt:lpstr>
      <vt:lpstr>Agenda – Day 2</vt:lpstr>
      <vt:lpstr>Challenges of building Apps on BTP</vt:lpstr>
      <vt:lpstr>CAPM Introduction</vt:lpstr>
      <vt:lpstr>Challenges of building DB</vt:lpstr>
      <vt:lpstr>CDS – Core Data and Services </vt:lpstr>
      <vt:lpstr>Solution – use CAP framework</vt:lpstr>
      <vt:lpstr>Hands on: Modules for using CAP</vt:lpstr>
      <vt:lpstr>DB Design</vt:lpstr>
      <vt:lpstr>Hands on: Create DB Module</vt:lpstr>
      <vt:lpstr>Reuse Types and aspects</vt:lpstr>
      <vt:lpstr>Hands on: Service creation</vt:lpstr>
      <vt:lpstr>Views – (CDS Views)</vt:lpstr>
      <vt:lpstr>Introduction to CDS Views</vt:lpstr>
      <vt:lpstr>Hand – on: CDS Views</vt:lpstr>
      <vt:lpstr>Business Application Studio</vt:lpstr>
      <vt:lpstr>Dev Space in BAS</vt:lpstr>
      <vt:lpstr>Hands on: Move App to BAS</vt:lpstr>
      <vt:lpstr>Testing Services in BAS</vt:lpstr>
      <vt:lpstr>Actions and Functions</vt:lpstr>
      <vt:lpstr>Hands – on: Actions &amp; Functions</vt:lpstr>
      <vt:lpstr>Pagination</vt:lpstr>
      <vt:lpstr>Behind the scenes</vt:lpstr>
      <vt:lpstr>Generic Handlers in CAP</vt:lpstr>
      <vt:lpstr>Hands on: Generic Handlers</vt:lpstr>
      <vt:lpstr>Syntax</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cvedi_soyuztechnologies.com#EXT#@SoyuzTechnologies.onmicrosoft.com</cp:lastModifiedBy>
  <cp:revision>159</cp:revision>
  <dcterms:created xsi:type="dcterms:W3CDTF">2013-09-12T13:05:01Z</dcterms:created>
  <dcterms:modified xsi:type="dcterms:W3CDTF">2023-12-11T08:23:04Z</dcterms:modified>
</cp:coreProperties>
</file>