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6" r:id="rId2"/>
    <p:sldId id="277" r:id="rId3"/>
    <p:sldId id="4747" r:id="rId4"/>
    <p:sldId id="4731" r:id="rId5"/>
    <p:sldId id="4732" r:id="rId6"/>
    <p:sldId id="4733" r:id="rId7"/>
    <p:sldId id="4734" r:id="rId8"/>
    <p:sldId id="4749" r:id="rId9"/>
    <p:sldId id="4746" r:id="rId10"/>
    <p:sldId id="4750" r:id="rId11"/>
    <p:sldId id="4751" r:id="rId12"/>
    <p:sldId id="4758" r:id="rId13"/>
    <p:sldId id="4777" r:id="rId14"/>
    <p:sldId id="4809" r:id="rId15"/>
    <p:sldId id="4778" r:id="rId16"/>
    <p:sldId id="4779" r:id="rId17"/>
    <p:sldId id="4785" r:id="rId18"/>
    <p:sldId id="4793" r:id="rId19"/>
    <p:sldId id="4794" r:id="rId20"/>
    <p:sldId id="4787" r:id="rId21"/>
    <p:sldId id="4788" r:id="rId22"/>
    <p:sldId id="4789" r:id="rId23"/>
    <p:sldId id="4790" r:id="rId24"/>
    <p:sldId id="4791" r:id="rId25"/>
    <p:sldId id="4792" r:id="rId26"/>
    <p:sldId id="4795" r:id="rId27"/>
    <p:sldId id="4796" r:id="rId28"/>
    <p:sldId id="4797" r:id="rId29"/>
    <p:sldId id="4825" r:id="rId30"/>
    <p:sldId id="4798" r:id="rId31"/>
    <p:sldId id="4799" r:id="rId32"/>
    <p:sldId id="4781" r:id="rId33"/>
    <p:sldId id="4826" r:id="rId34"/>
    <p:sldId id="4782" r:id="rId35"/>
    <p:sldId id="4783" r:id="rId36"/>
    <p:sldId id="4784" r:id="rId37"/>
    <p:sldId id="282" r:id="rId38"/>
    <p:sldId id="280" r:id="rId39"/>
    <p:sldId id="4711" r:id="rId4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F8C3F8-2448-42A3-B491-E1FCEFEB4691}">
          <p14:sldIdLst>
            <p14:sldId id="276"/>
            <p14:sldId id="277"/>
            <p14:sldId id="4747"/>
          </p14:sldIdLst>
        </p14:section>
        <p14:section name="App Router and Security" id="{D7B947CA-560E-4153-AD25-E41673079A12}">
          <p14:sldIdLst>
            <p14:sldId id="4731"/>
            <p14:sldId id="4732"/>
            <p14:sldId id="4733"/>
            <p14:sldId id="4734"/>
            <p14:sldId id="4749"/>
            <p14:sldId id="4746"/>
            <p14:sldId id="4750"/>
            <p14:sldId id="4751"/>
            <p14:sldId id="4758"/>
            <p14:sldId id="4777"/>
            <p14:sldId id="4809"/>
            <p14:sldId id="4778"/>
            <p14:sldId id="4779"/>
          </p14:sldIdLst>
        </p14:section>
        <p14:section name="Side by Side Extension" id="{07655D60-359C-4217-97E1-F237AF3A2B6B}">
          <p14:sldIdLst>
            <p14:sldId id="4785"/>
            <p14:sldId id="4793"/>
            <p14:sldId id="4794"/>
            <p14:sldId id="4787"/>
            <p14:sldId id="4788"/>
            <p14:sldId id="4789"/>
            <p14:sldId id="4790"/>
            <p14:sldId id="4791"/>
            <p14:sldId id="4792"/>
            <p14:sldId id="4795"/>
            <p14:sldId id="4796"/>
            <p14:sldId id="4797"/>
            <p14:sldId id="4825"/>
            <p14:sldId id="4798"/>
            <p14:sldId id="4799"/>
          </p14:sldIdLst>
        </p14:section>
        <p14:section name="CI/CD Service" id="{1717E9EC-0405-4A6D-907C-97CFB35C9CC9}">
          <p14:sldIdLst>
            <p14:sldId id="4781"/>
            <p14:sldId id="4826"/>
            <p14:sldId id="4782"/>
            <p14:sldId id="4783"/>
            <p14:sldId id="4784"/>
            <p14:sldId id="282"/>
            <p14:sldId id="280"/>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5250" autoAdjust="0"/>
  </p:normalViewPr>
  <p:slideViewPr>
    <p:cSldViewPr>
      <p:cViewPr varScale="1">
        <p:scale>
          <a:sx n="78" d="100"/>
          <a:sy n="78" d="100"/>
        </p:scale>
        <p:origin x="998" y="6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12/13/2023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2" r:id="rId10"/>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8.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soyuztechnologies/SAP_BTP_Training_8Hr_Per_Day/blob/master/Day%204/mycapapp/app/xs-app.js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oyuztechnologies/SAP_BTP_Training_8Hr_Per_Day/blob/master/Day%204/mycapapp/mta.ya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hyperlink" Target="http://www.dribbble.com/"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tif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8.tiff"/><Relationship Id="rId5" Type="http://schemas.openxmlformats.org/officeDocument/2006/relationships/image" Target="../media/image27.tiff"/><Relationship Id="rId4" Type="http://schemas.openxmlformats.org/officeDocument/2006/relationships/image" Target="../media/image26.tiff"/><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pixabay.com/en/computer-user-icon-peolpe-avatar-1331579/"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oyuztechnologies/SAP_BTP_Training_8Hr_Per_Day/blob/master/Day%204/Add%20mandatory%20security.txt"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a:t>
            </a:r>
            <a:r>
              <a:rPr lang="en-IN" sz="2000" dirty="0" err="1">
                <a:solidFill>
                  <a:srgbClr val="00B0F0"/>
                </a:solidFill>
                <a:latin typeface="Amasis MT Pro Black" panose="02040A04050005020304" pitchFamily="18" charset="0"/>
              </a:rPr>
              <a:t>Oberoy</a:t>
            </a:r>
            <a:endParaRPr lang="en-IN" sz="2000" dirty="0">
              <a:solidFill>
                <a:srgbClr val="00B0F0"/>
              </a:solidFill>
              <a:latin typeface="Amasis MT Pro Black" panose="02040A04050005020304" pitchFamily="18" charset="0"/>
            </a:endParaRP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07AD4BE1-A039-0C39-03C6-B87E08B37A06}"/>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xsuaa,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199944"/>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white"/>
                </a:solidFill>
                <a:latin typeface="Segoe UI"/>
                <a:hlinkClick r:id="rId2"/>
              </a:rPr>
              <a:t>https://github.com/soyuztechnologies/SAP_BTP_Training_8Hr_Per_Day/blob/master/Day%204/mycapapp/app/xs-app.json</a:t>
            </a:r>
            <a:endParaRPr lang="en-US" sz="2399" dirty="0">
              <a:solidFill>
                <a:prstClr val="white"/>
              </a:solidFill>
              <a:latin typeface="Segoe UI"/>
            </a:endParaRP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MTA.yml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1200329"/>
          </a:xfrm>
          <a:prstGeom prst="rect">
            <a:avLst/>
          </a:prstGeom>
          <a:noFill/>
        </p:spPr>
        <p:txBody>
          <a:bodyPr wrap="square">
            <a:spAutoFit/>
          </a:bodyPr>
          <a:lstStyle/>
          <a:p>
            <a:r>
              <a:rPr lang="en-US" b="0" dirty="0">
                <a:solidFill>
                  <a:schemeClr val="bg1"/>
                </a:solidFill>
                <a:effectLst/>
                <a:latin typeface="+mj-lt"/>
              </a:rPr>
              <a:t>Exercise:</a:t>
            </a:r>
          </a:p>
          <a:p>
            <a:r>
              <a:rPr lang="en-US" b="0" dirty="0">
                <a:solidFill>
                  <a:schemeClr val="bg1"/>
                </a:solidFill>
                <a:effectLst/>
                <a:latin typeface="+mj-lt"/>
                <a:hlinkClick r:id="rId2"/>
              </a:rPr>
              <a:t>https://github.com/soyuztechnologies/SAP_BTP_Training_8Hr_Per_Day/blob/master/Day%204/mycapapp/mta.yaml</a:t>
            </a:r>
            <a:endParaRPr lang="en-US" b="0" dirty="0">
              <a:solidFill>
                <a:schemeClr val="bg1"/>
              </a:solidFill>
              <a:effectLst/>
              <a:latin typeface="+mj-lt"/>
            </a:endParaRPr>
          </a:p>
        </p:txBody>
      </p:sp>
    </p:spTree>
    <p:extLst>
      <p:ext uri="{BB962C8B-B14F-4D97-AF65-F5344CB8AC3E}">
        <p14:creationId xmlns:p14="http://schemas.microsoft.com/office/powerpoint/2010/main" val="270079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xsuaa</a:t>
            </a: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"xsuaa"</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cds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Authentication v/s Authorization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IDP – 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Testing the Microservice from postman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Introduction to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923976"/>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How authentication works behind the scenes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Deploy Application to BTP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332656"/>
            <a:ext cx="10969943" cy="711081"/>
          </a:xfrm>
        </p:spPr>
        <p:txBody>
          <a:bodyPr/>
          <a:lstStyle/>
          <a:p>
            <a:r>
              <a:rPr lang="en-US" dirty="0"/>
              <a:t>Hands on: Create Display like App for Sales Order</a:t>
            </a:r>
          </a:p>
        </p:txBody>
      </p:sp>
      <p:sp>
        <p:nvSpPr>
          <p:cNvPr id="4" name="TextBox 3">
            <a:extLst>
              <a:ext uri="{FF2B5EF4-FFF2-40B4-BE49-F238E27FC236}">
                <a16:creationId xmlns:a16="http://schemas.microsoft.com/office/drawing/2014/main" id="{E2D4CB00-16D0-210C-CA38-8E01C8CC8797}"/>
              </a:ext>
            </a:extLst>
          </p:cNvPr>
          <p:cNvSpPr txBox="1"/>
          <p:nvPr/>
        </p:nvSpPr>
        <p:spPr>
          <a:xfrm>
            <a:off x="189756" y="1412776"/>
            <a:ext cx="11665296"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BentonSansRegular"/>
              </a:rPr>
              <a:t> Enabling an OData API on SAP S/4HANA</a:t>
            </a:r>
          </a:p>
          <a:p>
            <a:pPr algn="l">
              <a:buFont typeface="Arial" panose="020B0604020202020204" pitchFamily="34" charset="0"/>
              <a:buChar char="•"/>
            </a:pPr>
            <a:r>
              <a:rPr lang="en-US" b="0" i="0" dirty="0">
                <a:solidFill>
                  <a:schemeClr val="bg1"/>
                </a:solidFill>
                <a:effectLst/>
                <a:latin typeface="BentonSansRegular"/>
              </a:rPr>
              <a:t> Setting up SAP Cloud Connector and S/4HANA for principal propagation</a:t>
            </a:r>
          </a:p>
          <a:p>
            <a:pPr algn="l">
              <a:buFont typeface="Arial" panose="020B0604020202020204" pitchFamily="34" charset="0"/>
              <a:buChar char="•"/>
            </a:pPr>
            <a:r>
              <a:rPr lang="en-US" b="0" i="0" dirty="0">
                <a:solidFill>
                  <a:schemeClr val="bg1"/>
                </a:solidFill>
                <a:effectLst/>
                <a:latin typeface="BentonSansRegular"/>
              </a:rPr>
              <a:t> Setting up an SAP BTP BAS Subscription</a:t>
            </a:r>
          </a:p>
          <a:p>
            <a:pPr algn="l">
              <a:buFont typeface="Arial" panose="020B0604020202020204" pitchFamily="34" charset="0"/>
              <a:buChar char="•"/>
            </a:pPr>
            <a:r>
              <a:rPr lang="en-US" b="0" i="0" dirty="0">
                <a:solidFill>
                  <a:schemeClr val="bg1"/>
                </a:solidFill>
                <a:effectLst/>
                <a:latin typeface="BentonSansRegular"/>
              </a:rPr>
              <a:t> Developing of a simple Fiori Application with the SAP Business Application Studio</a:t>
            </a:r>
          </a:p>
          <a:p>
            <a:pPr algn="l">
              <a:buFont typeface="Arial" panose="020B0604020202020204" pitchFamily="34" charset="0"/>
              <a:buChar char="•"/>
            </a:pPr>
            <a:r>
              <a:rPr lang="en-US" b="0" i="0" dirty="0">
                <a:solidFill>
                  <a:schemeClr val="bg1"/>
                </a:solidFill>
                <a:effectLst/>
                <a:latin typeface="BentonSansRegular"/>
              </a:rPr>
              <a:t> Deploying the application to the HTLM5 repository service</a:t>
            </a:r>
          </a:p>
          <a:p>
            <a:pPr algn="l">
              <a:buFont typeface="Arial" panose="020B0604020202020204" pitchFamily="34" charset="0"/>
              <a:buChar char="•"/>
            </a:pPr>
            <a:r>
              <a:rPr lang="en-US" b="0" i="0" dirty="0">
                <a:solidFill>
                  <a:schemeClr val="bg1"/>
                </a:solidFill>
                <a:effectLst/>
                <a:latin typeface="BentonSansRegular"/>
              </a:rPr>
              <a:t> Integrating he application into the Launchpad service</a:t>
            </a:r>
          </a:p>
        </p:txBody>
      </p:sp>
      <p:sp>
        <p:nvSpPr>
          <p:cNvPr id="5" name="TextBox 4">
            <a:extLst>
              <a:ext uri="{FF2B5EF4-FFF2-40B4-BE49-F238E27FC236}">
                <a16:creationId xmlns:a16="http://schemas.microsoft.com/office/drawing/2014/main" id="{E72DF0D5-C121-4FFF-7DE9-147BC61F721F}"/>
              </a:ext>
            </a:extLst>
          </p:cNvPr>
          <p:cNvSpPr txBox="1"/>
          <p:nvPr/>
        </p:nvSpPr>
        <p:spPr>
          <a:xfrm>
            <a:off x="117748" y="4005064"/>
            <a:ext cx="11809312" cy="2246769"/>
          </a:xfrm>
          <a:prstGeom prst="rect">
            <a:avLst/>
          </a:prstGeom>
          <a:noFill/>
        </p:spPr>
        <p:txBody>
          <a:bodyPr wrap="square" rtlCol="0">
            <a:spAutoFit/>
          </a:bodyPr>
          <a:lstStyle/>
          <a:p>
            <a:pPr marL="457200" indent="-457200">
              <a:buAutoNum type="arabicPeriod"/>
            </a:pPr>
            <a:r>
              <a:rPr lang="en-US" sz="2000" dirty="0">
                <a:solidFill>
                  <a:schemeClr val="bg1"/>
                </a:solidFill>
              </a:rPr>
              <a:t>Destination service – to read the destination from SAP BTP at runtime for the purpose of connection</a:t>
            </a:r>
          </a:p>
          <a:p>
            <a:pPr marL="457200" indent="-457200">
              <a:buAutoNum type="arabicPeriod"/>
            </a:pPr>
            <a:r>
              <a:rPr lang="en-US" sz="2000" dirty="0">
                <a:solidFill>
                  <a:schemeClr val="bg1"/>
                </a:solidFill>
              </a:rPr>
              <a:t>Connectivity service – once the destination is read, it will use connectivity service to connect to our </a:t>
            </a:r>
            <a:r>
              <a:rPr lang="en-US" sz="2000" dirty="0" err="1">
                <a:solidFill>
                  <a:schemeClr val="bg1"/>
                </a:solidFill>
              </a:rPr>
              <a:t>oData</a:t>
            </a:r>
            <a:r>
              <a:rPr lang="en-US" sz="2000" dirty="0">
                <a:solidFill>
                  <a:schemeClr val="bg1"/>
                </a:solidFill>
              </a:rPr>
              <a:t> source</a:t>
            </a:r>
          </a:p>
          <a:p>
            <a:pPr marL="457200" indent="-457200">
              <a:buAutoNum type="arabicPeriod"/>
            </a:pPr>
            <a:r>
              <a:rPr lang="en-US" sz="2000" dirty="0">
                <a:solidFill>
                  <a:schemeClr val="bg1"/>
                </a:solidFill>
              </a:rPr>
              <a:t>HTML5 deployer – this will be used to deploy our app to HTML5 repository.</a:t>
            </a:r>
          </a:p>
          <a:p>
            <a:pPr marL="457200" indent="-457200">
              <a:buAutoNum type="arabicPeriod"/>
            </a:pPr>
            <a:r>
              <a:rPr lang="en-US" sz="2000" dirty="0">
                <a:solidFill>
                  <a:schemeClr val="bg1"/>
                </a:solidFill>
              </a:rPr>
              <a:t>HTML5 Repo Runtime – Will load the Fiori app when requested at runtime.</a:t>
            </a:r>
          </a:p>
          <a:p>
            <a:pPr marL="457200" indent="-457200">
              <a:buAutoNum type="arabicPeriod"/>
            </a:pPr>
            <a:r>
              <a:rPr lang="en-US" sz="2000" dirty="0">
                <a:solidFill>
                  <a:schemeClr val="bg1"/>
                </a:solidFill>
              </a:rPr>
              <a:t>Fiori launchpad service – which displays Fiori apps as a tile.</a:t>
            </a:r>
            <a:endParaRPr lang="en-IN" sz="2000" dirty="0">
              <a:solidFill>
                <a:schemeClr val="bg1"/>
              </a:solidFill>
            </a:endParaRPr>
          </a:p>
        </p:txBody>
      </p:sp>
    </p:spTree>
    <p:extLst>
      <p:ext uri="{BB962C8B-B14F-4D97-AF65-F5344CB8AC3E}">
        <p14:creationId xmlns:p14="http://schemas.microsoft.com/office/powerpoint/2010/main" val="154832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2554545"/>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a:t>
            </a:r>
            <a:r>
              <a:rPr lang="en-US" sz="2000" b="1" dirty="0" err="1">
                <a:solidFill>
                  <a:schemeClr val="bg1"/>
                </a:solidFill>
              </a:rPr>
              <a:t>cds</a:t>
            </a:r>
            <a:r>
              <a:rPr lang="en-US" sz="2000" b="1" dirty="0">
                <a:solidFill>
                  <a:schemeClr val="bg1"/>
                </a:solidFill>
              </a:rPr>
              <a:t> import </a:t>
            </a:r>
            <a:r>
              <a:rPr lang="en-US" sz="2000" dirty="0">
                <a:solidFill>
                  <a:schemeClr val="bg1"/>
                </a:solidFill>
              </a:rPr>
              <a:t>PATH_OF_EDMX</a:t>
            </a:r>
          </a:p>
          <a:p>
            <a:pPr marL="457200" indent="-457200">
              <a:buAutoNum type="arabicPeriod"/>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a:pP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a:pPr>
            <a:r>
              <a:rPr lang="en-IN" sz="2000" dirty="0">
                <a:solidFill>
                  <a:schemeClr val="bg1"/>
                </a:solidFill>
              </a:rPr>
              <a:t>Install the node module @sap/cloud-sdk-vdm-sales-order-service</a:t>
            </a:r>
          </a:p>
          <a:p>
            <a:pPr marL="457200" indent="-457200">
              <a:buAutoNum type="arabicPeriod"/>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Initialize CAPM Extension</a:t>
            </a:r>
          </a:p>
        </p:txBody>
      </p:sp>
      <p:sp>
        <p:nvSpPr>
          <p:cNvPr id="3" name="TextBox 2">
            <a:extLst>
              <a:ext uri="{FF2B5EF4-FFF2-40B4-BE49-F238E27FC236}">
                <a16:creationId xmlns:a16="http://schemas.microsoft.com/office/drawing/2014/main" id="{69E7517E-7184-B854-6DC3-2C27B9924D1A}"/>
              </a:ext>
            </a:extLst>
          </p:cNvPr>
          <p:cNvSpPr txBox="1"/>
          <p:nvPr/>
        </p:nvSpPr>
        <p:spPr>
          <a:xfrm>
            <a:off x="189756" y="980728"/>
            <a:ext cx="11809312" cy="5324535"/>
          </a:xfrm>
          <a:prstGeom prst="rect">
            <a:avLst/>
          </a:prstGeom>
          <a:noFill/>
        </p:spPr>
        <p:txBody>
          <a:bodyPr wrap="square" rtlCol="0">
            <a:spAutoFit/>
          </a:bodyPr>
          <a:lstStyle/>
          <a:p>
            <a:pPr marL="457200" indent="-457200">
              <a:buAutoNum type="arabicPeriod"/>
            </a:pPr>
            <a:r>
              <a:rPr lang="en-US" sz="2000" dirty="0">
                <a:solidFill>
                  <a:schemeClr val="bg1"/>
                </a:solidFill>
              </a:rPr>
              <a:t>Create a new folder and initialize cap project using </a:t>
            </a:r>
            <a:r>
              <a:rPr lang="en-US" sz="2000" b="1" dirty="0" err="1">
                <a:solidFill>
                  <a:schemeClr val="bg1"/>
                </a:solidFill>
              </a:rPr>
              <a:t>cds</a:t>
            </a:r>
            <a:r>
              <a:rPr lang="en-US" sz="2000" b="1" dirty="0">
                <a:solidFill>
                  <a:schemeClr val="bg1"/>
                </a:solidFill>
              </a:rPr>
              <a:t> </a:t>
            </a:r>
            <a:r>
              <a:rPr lang="en-US" sz="2000" b="1" dirty="0" err="1">
                <a:solidFill>
                  <a:schemeClr val="bg1"/>
                </a:solidFill>
              </a:rPr>
              <a:t>init</a:t>
            </a:r>
            <a:endParaRPr lang="en-US" sz="2000" b="1" dirty="0">
              <a:solidFill>
                <a:schemeClr val="bg1"/>
              </a:solidFill>
            </a:endParaRPr>
          </a:p>
          <a:p>
            <a:pPr marL="457200" indent="-457200">
              <a:buAutoNum type="arabicPeriod"/>
            </a:pPr>
            <a:r>
              <a:rPr lang="en-US" sz="2000" dirty="0">
                <a:solidFill>
                  <a:schemeClr val="bg1"/>
                </a:solidFill>
              </a:rPr>
              <a:t>Go inside project and install following modules</a:t>
            </a:r>
          </a:p>
          <a:p>
            <a:pPr lvl="1"/>
            <a:r>
              <a:rPr lang="en-IN" sz="2000" dirty="0">
                <a:solidFill>
                  <a:schemeClr val="bg1"/>
                </a:solidFill>
              </a:rPr>
              <a:t>2.1 Cloud Foundry Security - @sap/xssec, @sap/xsenv, passport</a:t>
            </a:r>
          </a:p>
          <a:p>
            <a:pPr lvl="1"/>
            <a:r>
              <a:rPr lang="en-IN" sz="2000" dirty="0">
                <a:solidFill>
                  <a:schemeClr val="bg1"/>
                </a:solidFill>
              </a:rPr>
              <a:t>2.2 OData V2 @sap/cds-odata-v2-adapter-proxy</a:t>
            </a:r>
          </a:p>
          <a:p>
            <a:pPr lvl="1"/>
            <a:r>
              <a:rPr lang="en-IN" sz="2000" dirty="0">
                <a:solidFill>
                  <a:schemeClr val="bg1"/>
                </a:solidFill>
              </a:rPr>
              <a:t>2.3 Serving odata v2 over cloud sdk - @sap-cloud-sdk/odata-v2</a:t>
            </a:r>
          </a:p>
          <a:p>
            <a:pPr lvl="1"/>
            <a:r>
              <a:rPr lang="en-IN" sz="2000" dirty="0">
                <a:solidFill>
                  <a:schemeClr val="bg1"/>
                </a:solidFill>
              </a:rPr>
              <a:t>2.4 To generate the service code in node js, install cloud sdk generator module using @sap-cloud-sdk/generator</a:t>
            </a:r>
          </a:p>
          <a:p>
            <a:r>
              <a:rPr lang="en-IN" sz="2000" dirty="0">
                <a:solidFill>
                  <a:schemeClr val="bg1"/>
                </a:solidFill>
              </a:rPr>
              <a:t>3. Create a new folder service-spec, and cds watch, after that drag drop the edmx file of our service to the folder. It will create external folder</a:t>
            </a:r>
          </a:p>
          <a:p>
            <a:r>
              <a:rPr lang="en-IN" sz="2000" dirty="0">
                <a:solidFill>
                  <a:schemeClr val="bg1"/>
                </a:solidFill>
              </a:rPr>
              <a:t>4. Generate the JS code to automatically get all the calls which will call the service</a:t>
            </a:r>
          </a:p>
          <a:p>
            <a:r>
              <a:rPr lang="en-IN" sz="2000" b="1" dirty="0" err="1">
                <a:solidFill>
                  <a:schemeClr val="accent4">
                    <a:lumMod val="60000"/>
                    <a:lumOff val="40000"/>
                  </a:schemeClr>
                </a:solidFill>
              </a:rPr>
              <a:t>npx</a:t>
            </a:r>
            <a:r>
              <a:rPr lang="en-IN" sz="2000" b="1" dirty="0">
                <a:solidFill>
                  <a:schemeClr val="accent4">
                    <a:lumMod val="60000"/>
                    <a:lumOff val="40000"/>
                  </a:schemeClr>
                </a:solidFill>
              </a:rPr>
              <a:t> generate-odata-client --input ./service-spec --outputDir ./srv/sales-order-</a:t>
            </a:r>
            <a:r>
              <a:rPr lang="en-IN" sz="2000" b="1" dirty="0" err="1">
                <a:solidFill>
                  <a:schemeClr val="accent4">
                    <a:lumMod val="60000"/>
                    <a:lumOff val="40000"/>
                  </a:schemeClr>
                </a:solidFill>
              </a:rPr>
              <a:t>api</a:t>
            </a:r>
            <a:endParaRPr lang="en-IN" sz="2000" b="1" dirty="0">
              <a:solidFill>
                <a:schemeClr val="accent4">
                  <a:lumMod val="60000"/>
                  <a:lumOff val="40000"/>
                </a:schemeClr>
              </a:solidFill>
            </a:endParaRPr>
          </a:p>
          <a:p>
            <a:r>
              <a:rPr lang="en-IN" sz="2000" dirty="0">
                <a:solidFill>
                  <a:schemeClr val="bg1"/>
                </a:solidFill>
              </a:rPr>
              <a:t>Give the folder path, not the edmx file path</a:t>
            </a:r>
          </a:p>
          <a:p>
            <a:r>
              <a:rPr lang="en-IN" sz="2000" dirty="0">
                <a:solidFill>
                  <a:schemeClr val="bg1"/>
                </a:solidFill>
              </a:rPr>
              <a:t>5. Define the service definition in CatalogService.cds file by referencing from </a:t>
            </a:r>
            <a:r>
              <a:rPr lang="en-IN" sz="2000" dirty="0" err="1">
                <a:solidFill>
                  <a:schemeClr val="bg1"/>
                </a:solidFill>
              </a:rPr>
              <a:t>csn</a:t>
            </a:r>
            <a:r>
              <a:rPr lang="en-IN" sz="2000" dirty="0">
                <a:solidFill>
                  <a:schemeClr val="bg1"/>
                </a:solidFill>
              </a:rPr>
              <a:t> file generated based on SAP OData</a:t>
            </a:r>
          </a:p>
          <a:p>
            <a:r>
              <a:rPr lang="en-IN" sz="2000" dirty="0">
                <a:solidFill>
                  <a:schemeClr val="bg1"/>
                </a:solidFill>
              </a:rPr>
              <a:t>6. Define the service implementation CatalogService.js file and write the code to use the generated type script modules which will act like bridge to communicate to our SAP OData Business API.</a:t>
            </a:r>
          </a:p>
          <a:p>
            <a:r>
              <a:rPr lang="en-IN" sz="2000" dirty="0">
                <a:solidFill>
                  <a:schemeClr val="bg1"/>
                </a:solidFill>
              </a:rPr>
              <a:t>7. Generate a Fiori application using free style with local cap project. </a:t>
            </a:r>
          </a:p>
        </p:txBody>
      </p:sp>
    </p:spTree>
    <p:extLst>
      <p:ext uri="{BB962C8B-B14F-4D97-AF65-F5344CB8AC3E}">
        <p14:creationId xmlns:p14="http://schemas.microsoft.com/office/powerpoint/2010/main" val="147294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C977-1C6A-9CE6-B4E0-E66DBBB9330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4751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Adding Security to application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07</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Extensibility?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08</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SAP Business API HUB</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10</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Continuous Integration and Delivery (CI/CD)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Approaches for Side-by-Side Extension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09</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BTP Cloud Transport Management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12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8374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Cloud Extension</a:t>
            </a:r>
          </a:p>
        </p:txBody>
      </p:sp>
      <p:sp>
        <p:nvSpPr>
          <p:cNvPr id="3" name="TextBox 2">
            <a:extLst>
              <a:ext uri="{FF2B5EF4-FFF2-40B4-BE49-F238E27FC236}">
                <a16:creationId xmlns:a16="http://schemas.microsoft.com/office/drawing/2014/main" id="{9B7C5E39-64FC-6595-A253-13AA437144EA}"/>
              </a:ext>
            </a:extLst>
          </p:cNvPr>
          <p:cNvSpPr txBox="1"/>
          <p:nvPr/>
        </p:nvSpPr>
        <p:spPr>
          <a:xfrm>
            <a:off x="189756" y="908720"/>
            <a:ext cx="11809312" cy="3785652"/>
          </a:xfrm>
          <a:prstGeom prst="rect">
            <a:avLst/>
          </a:prstGeom>
          <a:noFill/>
        </p:spPr>
        <p:txBody>
          <a:bodyPr wrap="square" rtlCol="0">
            <a:spAutoFit/>
          </a:bodyPr>
          <a:lstStyle/>
          <a:p>
            <a:r>
              <a:rPr lang="en-US" sz="2000" dirty="0">
                <a:solidFill>
                  <a:schemeClr val="bg1"/>
                </a:solidFill>
              </a:rPr>
              <a:t>8. Replace hardcoded credentials with destination</a:t>
            </a:r>
          </a:p>
          <a:p>
            <a:r>
              <a:rPr lang="en-US" sz="2000" dirty="0">
                <a:solidFill>
                  <a:schemeClr val="bg1"/>
                </a:solidFill>
              </a:rPr>
              <a:t>9. Create a destination service and maintain destination with name S4HANA because the same we used in our code.</a:t>
            </a:r>
          </a:p>
          <a:p>
            <a:r>
              <a:rPr lang="en-US" sz="2000" dirty="0">
                <a:solidFill>
                  <a:schemeClr val="bg1"/>
                </a:solidFill>
              </a:rPr>
              <a:t>10. Create </a:t>
            </a:r>
            <a:r>
              <a:rPr lang="en-US" sz="2000" dirty="0" err="1">
                <a:solidFill>
                  <a:schemeClr val="bg1"/>
                </a:solidFill>
              </a:rPr>
              <a:t>mta.yaml</a:t>
            </a:r>
            <a:r>
              <a:rPr lang="en-US" sz="2000" dirty="0">
                <a:solidFill>
                  <a:schemeClr val="bg1"/>
                </a:solidFill>
              </a:rPr>
              <a:t> file for deployment</a:t>
            </a:r>
          </a:p>
          <a:p>
            <a:r>
              <a:rPr lang="en-US" sz="2000" dirty="0">
                <a:solidFill>
                  <a:schemeClr val="bg1"/>
                </a:solidFill>
              </a:rPr>
              <a:t>11. Add the modules, both </a:t>
            </a:r>
            <a:r>
              <a:rPr lang="en-US" sz="2000" dirty="0" err="1">
                <a:solidFill>
                  <a:schemeClr val="bg1"/>
                </a:solidFill>
              </a:rPr>
              <a:t>srv</a:t>
            </a:r>
            <a:r>
              <a:rPr lang="en-US" sz="2000" dirty="0">
                <a:solidFill>
                  <a:schemeClr val="bg1"/>
                </a:solidFill>
              </a:rPr>
              <a:t> and </a:t>
            </a:r>
            <a:r>
              <a:rPr lang="en-US" sz="2000" dirty="0" err="1">
                <a:solidFill>
                  <a:schemeClr val="bg1"/>
                </a:solidFill>
              </a:rPr>
              <a:t>ui</a:t>
            </a:r>
            <a:r>
              <a:rPr lang="en-US" sz="2000" dirty="0">
                <a:solidFill>
                  <a:schemeClr val="bg1"/>
                </a:solidFill>
              </a:rPr>
              <a:t> module. </a:t>
            </a:r>
          </a:p>
          <a:p>
            <a:r>
              <a:rPr lang="en-US" sz="2000" dirty="0">
                <a:solidFill>
                  <a:schemeClr val="bg1"/>
                </a:solidFill>
              </a:rPr>
              <a:t>12. Add Resources as destination and xsuaa. Maintain the </a:t>
            </a:r>
            <a:r>
              <a:rPr lang="en-US" sz="2000" dirty="0" err="1">
                <a:solidFill>
                  <a:schemeClr val="bg1"/>
                </a:solidFill>
              </a:rPr>
              <a:t>xs-security.json</a:t>
            </a:r>
            <a:r>
              <a:rPr lang="en-US" sz="2000" dirty="0">
                <a:solidFill>
                  <a:schemeClr val="bg1"/>
                </a:solidFill>
              </a:rPr>
              <a:t> file</a:t>
            </a:r>
          </a:p>
          <a:p>
            <a:r>
              <a:rPr lang="en-US" sz="2000" dirty="0">
                <a:solidFill>
                  <a:schemeClr val="bg1"/>
                </a:solidFill>
              </a:rPr>
              <a:t>13. Get the package </a:t>
            </a:r>
            <a:r>
              <a:rPr lang="en-US" sz="2000" dirty="0" err="1">
                <a:solidFill>
                  <a:schemeClr val="bg1"/>
                </a:solidFill>
              </a:rPr>
              <a:t>json</a:t>
            </a:r>
            <a:r>
              <a:rPr lang="en-US" sz="2000" dirty="0">
                <a:solidFill>
                  <a:schemeClr val="bg1"/>
                </a:solidFill>
              </a:rPr>
              <a:t> in app folder from </a:t>
            </a:r>
            <a:r>
              <a:rPr lang="en-US" sz="2000" dirty="0" err="1">
                <a:solidFill>
                  <a:schemeClr val="bg1"/>
                </a:solidFill>
              </a:rPr>
              <a:t>ui</a:t>
            </a:r>
            <a:r>
              <a:rPr lang="en-US" sz="2000" dirty="0">
                <a:solidFill>
                  <a:schemeClr val="bg1"/>
                </a:solidFill>
              </a:rPr>
              <a:t> project, Add the app router module @sap/approuter and include start script.</a:t>
            </a:r>
          </a:p>
          <a:p>
            <a:r>
              <a:rPr lang="en-US" sz="2000" dirty="0">
                <a:solidFill>
                  <a:schemeClr val="bg1"/>
                </a:solidFill>
              </a:rPr>
              <a:t>14. </a:t>
            </a:r>
            <a:r>
              <a:rPr lang="en-US" sz="2000" dirty="0" err="1">
                <a:solidFill>
                  <a:schemeClr val="bg1"/>
                </a:solidFill>
              </a:rPr>
              <a:t>xs-app.json</a:t>
            </a:r>
            <a:r>
              <a:rPr lang="en-US" sz="2000" dirty="0">
                <a:solidFill>
                  <a:schemeClr val="bg1"/>
                </a:solidFill>
              </a:rPr>
              <a:t> file for routing paths</a:t>
            </a:r>
          </a:p>
          <a:p>
            <a:r>
              <a:rPr lang="en-US" sz="2000" dirty="0">
                <a:solidFill>
                  <a:schemeClr val="bg1"/>
                </a:solidFill>
              </a:rPr>
              <a:t>15. Push the code to the </a:t>
            </a:r>
            <a:r>
              <a:rPr lang="en-US" sz="2000" dirty="0" err="1">
                <a:solidFill>
                  <a:schemeClr val="bg1"/>
                </a:solidFill>
              </a:rPr>
              <a:t>github</a:t>
            </a:r>
            <a:endParaRPr lang="en-US" sz="2000" dirty="0">
              <a:solidFill>
                <a:schemeClr val="bg1"/>
              </a:solidFill>
            </a:endParaRPr>
          </a:p>
          <a:p>
            <a:r>
              <a:rPr lang="en-US" sz="2000" dirty="0">
                <a:solidFill>
                  <a:schemeClr val="bg1"/>
                </a:solidFill>
              </a:rPr>
              <a:t>16. You can pull the app in BAS tool, Right click on </a:t>
            </a:r>
            <a:r>
              <a:rPr lang="en-US" sz="2000" dirty="0" err="1">
                <a:solidFill>
                  <a:schemeClr val="bg1"/>
                </a:solidFill>
              </a:rPr>
              <a:t>mta.yaml</a:t>
            </a:r>
            <a:r>
              <a:rPr lang="en-US" sz="2000" dirty="0">
                <a:solidFill>
                  <a:schemeClr val="bg1"/>
                </a:solidFill>
              </a:rPr>
              <a:t> and build MTA </a:t>
            </a:r>
            <a:r>
              <a:rPr lang="en-US" sz="2000" dirty="0" err="1">
                <a:solidFill>
                  <a:schemeClr val="bg1"/>
                </a:solidFill>
              </a:rPr>
              <a:t>Archieve</a:t>
            </a:r>
            <a:endParaRPr lang="en-US" sz="2000" dirty="0">
              <a:solidFill>
                <a:schemeClr val="bg1"/>
              </a:solidFill>
            </a:endParaRPr>
          </a:p>
          <a:p>
            <a:r>
              <a:rPr lang="en-US" sz="2000" dirty="0">
                <a:solidFill>
                  <a:schemeClr val="bg1"/>
                </a:solidFill>
              </a:rPr>
              <a:t>17. Once done, right click and deploy </a:t>
            </a:r>
            <a:r>
              <a:rPr lang="en-US" sz="2000" dirty="0" err="1">
                <a:solidFill>
                  <a:schemeClr val="bg1"/>
                </a:solidFill>
              </a:rPr>
              <a:t>MTA_Archieve</a:t>
            </a:r>
            <a:r>
              <a:rPr lang="en-US" sz="2000" dirty="0">
                <a:solidFill>
                  <a:schemeClr val="bg1"/>
                </a:solidFill>
              </a:rPr>
              <a:t> to SAP BTP</a:t>
            </a:r>
            <a:endParaRPr lang="en-IN" sz="2000" dirty="0">
              <a:solidFill>
                <a:schemeClr val="bg1"/>
              </a:solidFill>
            </a:endParaRPr>
          </a:p>
        </p:txBody>
      </p:sp>
    </p:spTree>
    <p:extLst>
      <p:ext uri="{BB962C8B-B14F-4D97-AF65-F5344CB8AC3E}">
        <p14:creationId xmlns:p14="http://schemas.microsoft.com/office/powerpoint/2010/main" val="109327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Hands on Serverless SAP Fiori Extension App</a:t>
            </a:r>
          </a:p>
        </p:txBody>
      </p:sp>
      <p:pic>
        <p:nvPicPr>
          <p:cNvPr id="7170" name="Picture 2" descr="Deploy Serverless SAP Fiori Apps from the Kyma Runtime | SAP Blogs">
            <a:extLst>
              <a:ext uri="{FF2B5EF4-FFF2-40B4-BE49-F238E27FC236}">
                <a16:creationId xmlns:a16="http://schemas.microsoft.com/office/drawing/2014/main" id="{5DB90D4E-62D0-7285-B8BD-E5627D869E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9155" y="1131394"/>
            <a:ext cx="9250189" cy="54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20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0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561F-EB22-8054-D0D4-3970FB4C75C3}"/>
              </a:ext>
            </a:extLst>
          </p:cNvPr>
          <p:cNvSpPr>
            <a:spLocks noGrp="1"/>
          </p:cNvSpPr>
          <p:nvPr>
            <p:ph type="title"/>
          </p:nvPr>
        </p:nvSpPr>
        <p:spPr/>
        <p:txBody>
          <a:bodyPr/>
          <a:lstStyle/>
          <a:p>
            <a:r>
              <a:rPr lang="en-US" dirty="0"/>
              <a:t>CI/CD</a:t>
            </a:r>
          </a:p>
        </p:txBody>
      </p:sp>
    </p:spTree>
    <p:extLst>
      <p:ext uri="{BB962C8B-B14F-4D97-AF65-F5344CB8AC3E}">
        <p14:creationId xmlns:p14="http://schemas.microsoft.com/office/powerpoint/2010/main" val="2663175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6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odata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G-Suite</a:t>
            </a: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672192"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a:solidFill>
                  <a:prstClr val="white"/>
                </a:solidFill>
                <a:latin typeface="Segoe UI"/>
              </a:rPr>
              <a:t>Our xsuaa</a:t>
            </a: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933395" y="2763326"/>
            <a:ext cx="899099" cy="1676594"/>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a:solidFill>
                  <a:prstClr val="white"/>
                </a:solidFill>
                <a:latin typeface="Segoe UI"/>
              </a:rPr>
              <a:t>xs-security.json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673" y="285293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11809312" cy="1200329"/>
          </a:xfrm>
          <a:prstGeom prst="rect">
            <a:avLst/>
          </a:prstGeom>
          <a:noFill/>
        </p:spPr>
        <p:txBody>
          <a:bodyPr wrap="square" rtlCol="0">
            <a:spAutoFit/>
          </a:bodyPr>
          <a:lstStyle/>
          <a:p>
            <a:r>
              <a:rPr lang="en-US" dirty="0">
                <a:solidFill>
                  <a:schemeClr val="bg1"/>
                </a:solidFill>
              </a:rPr>
              <a:t>Exercise: </a:t>
            </a:r>
          </a:p>
          <a:p>
            <a:r>
              <a:rPr lang="en-US" dirty="0">
                <a:solidFill>
                  <a:schemeClr val="bg1"/>
                </a:solidFill>
                <a:hlinkClick r:id="rId3"/>
              </a:rPr>
              <a:t>https://github.com/soyuztechnologies/SAP_BTP_Training_8Hr_Per_Day/blob/master/Day%204/Add%20mandatory%20security.txt</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xsuaa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xsuaa</a:t>
            </a: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8609</TotalTime>
  <Words>3541</Words>
  <Application>Microsoft Office PowerPoint</Application>
  <PresentationFormat>Custom</PresentationFormat>
  <Paragraphs>361</Paragraphs>
  <Slides>39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72</vt:lpstr>
      <vt:lpstr>Amasis MT Pro Black</vt:lpstr>
      <vt:lpstr>Arial</vt:lpstr>
      <vt:lpstr>Arial Black</vt:lpstr>
      <vt:lpstr>BentonSansRegular</vt:lpstr>
      <vt:lpstr>Calibri</vt:lpstr>
      <vt:lpstr>Consolas</vt:lpstr>
      <vt:lpstr>Cooper Black</vt:lpstr>
      <vt:lpstr>Segoe UI</vt:lpstr>
      <vt:lpstr>Segoe UI Black</vt:lpstr>
      <vt:lpstr>Segoe UI Light</vt:lpstr>
      <vt:lpstr>SFMono-Regular</vt:lpstr>
      <vt:lpstr>Office Theme</vt:lpstr>
      <vt:lpstr>SAP BTP Extension Suite Training</vt:lpstr>
      <vt:lpstr>Agenda – Day 4</vt:lpstr>
      <vt:lpstr>Agenda – Day 4</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What is Extensibility</vt:lpstr>
      <vt:lpstr>What is Extension?</vt:lpstr>
      <vt:lpstr>Classic Extensions and Challenges</vt:lpstr>
      <vt:lpstr>Clean Core and Benefits</vt:lpstr>
      <vt:lpstr>Approaches for Side-by-Side Extension</vt:lpstr>
      <vt:lpstr>SAP Business API HUB</vt:lpstr>
      <vt:lpstr>Hands-on : Find SAP Sales Order API in APIHUB &amp; Test in POSTMAN</vt:lpstr>
      <vt:lpstr>Scenario 1: UI Extensibility </vt:lpstr>
      <vt:lpstr>Hands on: Create Display like App for Sales Order</vt:lpstr>
      <vt:lpstr>Scenario 2: </vt:lpstr>
      <vt:lpstr>Hands on: Initialize CAPM Extension</vt:lpstr>
      <vt:lpstr>Hands on: Initialize CAPM Extension</vt:lpstr>
      <vt:lpstr>PowerPoint Presentation</vt:lpstr>
      <vt:lpstr>Hands on Cloud Extension</vt:lpstr>
      <vt:lpstr>Hands on Serverless SAP Fiori Extension App</vt:lpstr>
      <vt:lpstr>Continuous Integration and Delivery (CI/CD)</vt:lpstr>
      <vt:lpstr>CI/CD</vt:lpstr>
      <vt:lpstr>Hands on: Continuous Integration</vt:lpstr>
      <vt:lpstr>BTP Cloud Transport Management</vt:lpstr>
      <vt:lpstr>Hands on SAP BTP Cloud Transport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cvedi_soyuztechnologies.com#EXT#@SoyuzTechnologies.onmicrosoft.com</cp:lastModifiedBy>
  <cp:revision>164</cp:revision>
  <dcterms:created xsi:type="dcterms:W3CDTF">2013-09-12T13:05:01Z</dcterms:created>
  <dcterms:modified xsi:type="dcterms:W3CDTF">2023-12-13T07:17:39Z</dcterms:modified>
</cp:coreProperties>
</file>