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6" r:id="rId2"/>
    <p:sldId id="4122" r:id="rId3"/>
    <p:sldId id="277" r:id="rId4"/>
    <p:sldId id="4784" r:id="rId5"/>
    <p:sldId id="4785" r:id="rId6"/>
    <p:sldId id="4793" r:id="rId7"/>
    <p:sldId id="4794" r:id="rId8"/>
    <p:sldId id="4787" r:id="rId9"/>
    <p:sldId id="4788" r:id="rId10"/>
    <p:sldId id="4789" r:id="rId11"/>
    <p:sldId id="4790" r:id="rId12"/>
    <p:sldId id="4791" r:id="rId13"/>
    <p:sldId id="4792" r:id="rId14"/>
    <p:sldId id="4795" r:id="rId15"/>
    <p:sldId id="4796" r:id="rId16"/>
    <p:sldId id="4797" r:id="rId17"/>
    <p:sldId id="4798" r:id="rId18"/>
    <p:sldId id="4817" r:id="rId19"/>
    <p:sldId id="4818" r:id="rId20"/>
    <p:sldId id="282" r:id="rId21"/>
    <p:sldId id="280" r:id="rId22"/>
    <p:sldId id="4711"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05" autoAdjust="0"/>
    <p:restoredTop sz="95250" autoAdjust="0"/>
  </p:normalViewPr>
  <p:slideViewPr>
    <p:cSldViewPr>
      <p:cViewPr varScale="1">
        <p:scale>
          <a:sx n="105" d="100"/>
          <a:sy n="105" d="100"/>
        </p:scale>
        <p:origin x="572" y="7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7/3/2024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7/3/2024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i.sap.com/"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help.sap.com/docs/SAP_API_BUSINESS_HUB/e56a6c50d31541ea826021dc8e721a53/505cda9204ed4f6caab58c3413079f13.html?locale=en-U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ap.github.io/cloud-sdk/docs/js/getting-starte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hyperlink" Target="http://www.dribbble.com/"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6.tiff"/><Relationship Id="rId5" Type="http://schemas.openxmlformats.org/officeDocument/2006/relationships/image" Target="../media/image15.tiff"/><Relationship Id="rId4" Type="http://schemas.openxmlformats.org/officeDocument/2006/relationships/image" Target="../media/image14.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9</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SAP Business API HUB</a:t>
            </a:r>
          </a:p>
        </p:txBody>
      </p:sp>
      <p:pic>
        <p:nvPicPr>
          <p:cNvPr id="4" name="Picture 3">
            <a:extLst>
              <a:ext uri="{FF2B5EF4-FFF2-40B4-BE49-F238E27FC236}">
                <a16:creationId xmlns:a16="http://schemas.microsoft.com/office/drawing/2014/main" id="{FEB87AE8-F6AD-D67F-6523-B22FD7D1A136}"/>
              </a:ext>
            </a:extLst>
          </p:cNvPr>
          <p:cNvPicPr>
            <a:picLocks noChangeAspect="1"/>
          </p:cNvPicPr>
          <p:nvPr/>
        </p:nvPicPr>
        <p:blipFill>
          <a:blip r:embed="rId2"/>
          <a:stretch>
            <a:fillRect/>
          </a:stretch>
        </p:blipFill>
        <p:spPr>
          <a:xfrm>
            <a:off x="346861" y="3429000"/>
            <a:ext cx="5616624" cy="31091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D021549F-69E6-319B-1EB4-8E57FBA5713C}"/>
              </a:ext>
            </a:extLst>
          </p:cNvPr>
          <p:cNvSpPr txBox="1"/>
          <p:nvPr/>
        </p:nvSpPr>
        <p:spPr>
          <a:xfrm>
            <a:off x="261764" y="842884"/>
            <a:ext cx="5963577" cy="2677656"/>
          </a:xfrm>
          <a:prstGeom prst="rect">
            <a:avLst/>
          </a:prstGeom>
          <a:noFill/>
        </p:spPr>
        <p:txBody>
          <a:bodyPr wrap="square">
            <a:spAutoFit/>
          </a:bodyPr>
          <a:lstStyle/>
          <a:p>
            <a:pPr algn="l"/>
            <a:r>
              <a:rPr lang="en-US" b="0" i="0" dirty="0">
                <a:solidFill>
                  <a:schemeClr val="bg1"/>
                </a:solidFill>
                <a:effectLst/>
                <a:latin typeface="BentonSansRegular"/>
              </a:rPr>
              <a:t>The SAP API Business Hub is a web application hosted by SAP to discover, explore, and test SAP and partner APIs (application programming interfaces). API’s enable to build extensions or process integrations.</a:t>
            </a:r>
          </a:p>
          <a:p>
            <a:br>
              <a:rPr lang="en-US" dirty="0">
                <a:solidFill>
                  <a:schemeClr val="bg1"/>
                </a:solidFill>
              </a:rPr>
            </a:br>
            <a:endParaRPr lang="en-US" dirty="0">
              <a:solidFill>
                <a:schemeClr val="bg1"/>
              </a:solidFill>
            </a:endParaRPr>
          </a:p>
        </p:txBody>
      </p:sp>
      <p:sp>
        <p:nvSpPr>
          <p:cNvPr id="8" name="TextBox 7">
            <a:extLst>
              <a:ext uri="{FF2B5EF4-FFF2-40B4-BE49-F238E27FC236}">
                <a16:creationId xmlns:a16="http://schemas.microsoft.com/office/drawing/2014/main" id="{502EA38F-5122-63EC-16A6-5DC681754EFB}"/>
              </a:ext>
            </a:extLst>
          </p:cNvPr>
          <p:cNvSpPr txBox="1"/>
          <p:nvPr/>
        </p:nvSpPr>
        <p:spPr>
          <a:xfrm>
            <a:off x="6487105" y="849361"/>
            <a:ext cx="5701720" cy="5016758"/>
          </a:xfrm>
          <a:prstGeom prst="rect">
            <a:avLst/>
          </a:prstGeom>
          <a:noFill/>
        </p:spPr>
        <p:txBody>
          <a:bodyPr wrap="square">
            <a:spAutoFit/>
          </a:bodyPr>
          <a:lstStyle/>
          <a:p>
            <a:pPr algn="r"/>
            <a:r>
              <a:rPr lang="en-US" sz="2000" b="0" i="0" dirty="0">
                <a:solidFill>
                  <a:srgbClr val="FFFF00"/>
                </a:solidFill>
                <a:effectLst/>
                <a:latin typeface="BentonSansRegular"/>
              </a:rPr>
              <a:t>Access</a:t>
            </a:r>
          </a:p>
          <a:p>
            <a:pPr algn="r"/>
            <a:r>
              <a:rPr lang="en-US" sz="2000" b="0" i="0" dirty="0">
                <a:solidFill>
                  <a:schemeClr val="bg1"/>
                </a:solidFill>
                <a:effectLst/>
                <a:latin typeface="BentonSansRegular"/>
              </a:rPr>
              <a:t>The SAP API Business Hub is a public website </a:t>
            </a:r>
            <a:r>
              <a:rPr lang="en-US" sz="2000" b="0" i="0" u="none" strike="noStrike" dirty="0">
                <a:solidFill>
                  <a:schemeClr val="bg1"/>
                </a:solidFill>
                <a:effectLst/>
                <a:latin typeface="BentonSansRegular"/>
                <a:hlinkClick r:id="rId3">
                  <a:extLst>
                    <a:ext uri="{A12FA001-AC4F-418D-AE19-62706E023703}">
                      <ahyp:hlinkClr xmlns:ahyp="http://schemas.microsoft.com/office/drawing/2018/hyperlinkcolor" val="tx"/>
                    </a:ext>
                  </a:extLst>
                </a:hlinkClick>
              </a:rPr>
              <a:t>https://api.sap.com</a:t>
            </a:r>
            <a:r>
              <a:rPr lang="en-US" sz="2000" b="0" i="0" dirty="0">
                <a:solidFill>
                  <a:schemeClr val="bg1"/>
                </a:solidFill>
                <a:effectLst/>
                <a:latin typeface="BentonSansRegular"/>
              </a:rPr>
              <a:t> that anyone can access. You might however need to login to experience some of our features.</a:t>
            </a:r>
          </a:p>
          <a:p>
            <a:pPr algn="r"/>
            <a:r>
              <a:rPr lang="en-US" sz="2000" b="0" i="0" dirty="0">
                <a:solidFill>
                  <a:srgbClr val="FFFF00"/>
                </a:solidFill>
                <a:effectLst/>
                <a:latin typeface="BentonSansRegular"/>
              </a:rPr>
              <a:t>What are APIs?</a:t>
            </a:r>
          </a:p>
          <a:p>
            <a:pPr algn="r"/>
            <a:r>
              <a:rPr lang="en-US" sz="2000" b="0" i="0" dirty="0">
                <a:solidFill>
                  <a:schemeClr val="bg1"/>
                </a:solidFill>
                <a:effectLst/>
                <a:latin typeface="BentonSansRegular"/>
              </a:rPr>
              <a:t>An API is a programming object that enables developers to use or extend the provided functionality in a service. With API’s you can extend solutions, integrate them with other solutions, or build new apps.</a:t>
            </a:r>
          </a:p>
          <a:p>
            <a:pPr algn="r"/>
            <a:r>
              <a:rPr lang="en-US" sz="2000" b="0" i="0" dirty="0">
                <a:solidFill>
                  <a:srgbClr val="FFFF00"/>
                </a:solidFill>
                <a:effectLst/>
                <a:latin typeface="BentonSansRegular"/>
              </a:rPr>
              <a:t>Different API types</a:t>
            </a:r>
          </a:p>
          <a:p>
            <a:pPr algn="r"/>
            <a:r>
              <a:rPr lang="en-US" sz="2000" b="0" i="0" dirty="0">
                <a:solidFill>
                  <a:schemeClr val="bg1"/>
                </a:solidFill>
                <a:effectLst/>
                <a:latin typeface="BentonSansRegular"/>
              </a:rPr>
              <a:t>You will find REST, SOAP, and OData APIs on the SAP API Business Hub.</a:t>
            </a:r>
            <a:br>
              <a:rPr lang="en-US" sz="2000" b="0" i="0" dirty="0">
                <a:solidFill>
                  <a:schemeClr val="bg1"/>
                </a:solidFill>
                <a:effectLst/>
                <a:latin typeface="BentonSansRegular"/>
              </a:rPr>
            </a:br>
            <a:r>
              <a:rPr lang="en-US" sz="2000" b="0" i="0" dirty="0">
                <a:solidFill>
                  <a:schemeClr val="bg1"/>
                </a:solidFill>
                <a:effectLst/>
                <a:latin typeface="BentonSansRegular"/>
              </a:rPr>
              <a:t>A description for the different API types you can find </a:t>
            </a:r>
            <a:r>
              <a:rPr lang="en-US" sz="2000" b="0" i="0" u="none" strike="noStrike" dirty="0">
                <a:solidFill>
                  <a:schemeClr val="bg1"/>
                </a:solidFill>
                <a:effectLst/>
                <a:latin typeface="BentonSansRegular"/>
                <a:hlinkClick r:id="rId4">
                  <a:extLst>
                    <a:ext uri="{A12FA001-AC4F-418D-AE19-62706E023703}">
                      <ahyp:hlinkClr xmlns:ahyp="http://schemas.microsoft.com/office/drawing/2018/hyperlinkcolor" val="tx"/>
                    </a:ext>
                  </a:extLst>
                </a:hlinkClick>
              </a:rPr>
              <a:t>here</a:t>
            </a:r>
            <a:r>
              <a:rPr lang="en-US" sz="2000" b="0" i="0" dirty="0">
                <a:solidFill>
                  <a:schemeClr val="bg1"/>
                </a:solidFill>
                <a:effectLst/>
                <a:latin typeface="BentonSansRegular"/>
              </a:rPr>
              <a:t>.</a:t>
            </a:r>
          </a:p>
        </p:txBody>
      </p:sp>
      <p:cxnSp>
        <p:nvCxnSpPr>
          <p:cNvPr id="10" name="Straight Connector 9">
            <a:extLst>
              <a:ext uri="{FF2B5EF4-FFF2-40B4-BE49-F238E27FC236}">
                <a16:creationId xmlns:a16="http://schemas.microsoft.com/office/drawing/2014/main" id="{FDE460C6-8F6D-490A-6F40-60AFA38CFBE7}"/>
              </a:ext>
            </a:extLst>
          </p:cNvPr>
          <p:cNvCxnSpPr>
            <a:cxnSpLocks/>
          </p:cNvCxnSpPr>
          <p:nvPr/>
        </p:nvCxnSpPr>
        <p:spPr>
          <a:xfrm>
            <a:off x="6382444" y="849361"/>
            <a:ext cx="0" cy="5934795"/>
          </a:xfrm>
          <a:prstGeom prst="line">
            <a:avLst/>
          </a:prstGeom>
          <a:ln>
            <a:prstDash val="dash"/>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376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404664"/>
            <a:ext cx="10969943" cy="711081"/>
          </a:xfrm>
        </p:spPr>
        <p:txBody>
          <a:bodyPr/>
          <a:lstStyle/>
          <a:p>
            <a:r>
              <a:rPr lang="en-US" dirty="0"/>
              <a:t>Hands-on : Find SAP Sales Order API in APIHUB &amp; Test in POSTMAN</a:t>
            </a:r>
          </a:p>
        </p:txBody>
      </p:sp>
      <p:pic>
        <p:nvPicPr>
          <p:cNvPr id="4098" name="Picture 2" descr="Api - Free computer icons">
            <a:extLst>
              <a:ext uri="{FF2B5EF4-FFF2-40B4-BE49-F238E27FC236}">
                <a16:creationId xmlns:a16="http://schemas.microsoft.com/office/drawing/2014/main" id="{B898295B-6C40-D791-8B66-418EC1BC2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124" y="157653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51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1: UI Extensibility </a:t>
            </a:r>
          </a:p>
        </p:txBody>
      </p:sp>
      <p:pic>
        <p:nvPicPr>
          <p:cNvPr id="5122" name="Picture 2" descr="Solution%20Diagram">
            <a:extLst>
              <a:ext uri="{FF2B5EF4-FFF2-40B4-BE49-F238E27FC236}">
                <a16:creationId xmlns:a16="http://schemas.microsoft.com/office/drawing/2014/main" id="{CA945781-1D56-EEF3-83EC-7FE5D0E53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36" y="980728"/>
            <a:ext cx="10126861" cy="550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165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332656"/>
            <a:ext cx="10969943" cy="711081"/>
          </a:xfrm>
        </p:spPr>
        <p:txBody>
          <a:bodyPr/>
          <a:lstStyle/>
          <a:p>
            <a:r>
              <a:rPr lang="en-US" dirty="0"/>
              <a:t>Hands on: Create Display like App for Sales Order</a:t>
            </a:r>
          </a:p>
        </p:txBody>
      </p:sp>
      <p:sp>
        <p:nvSpPr>
          <p:cNvPr id="4" name="TextBox 3">
            <a:extLst>
              <a:ext uri="{FF2B5EF4-FFF2-40B4-BE49-F238E27FC236}">
                <a16:creationId xmlns:a16="http://schemas.microsoft.com/office/drawing/2014/main" id="{E2D4CB00-16D0-210C-CA38-8E01C8CC8797}"/>
              </a:ext>
            </a:extLst>
          </p:cNvPr>
          <p:cNvSpPr txBox="1"/>
          <p:nvPr/>
        </p:nvSpPr>
        <p:spPr>
          <a:xfrm>
            <a:off x="189756" y="1412776"/>
            <a:ext cx="11665296" cy="2308324"/>
          </a:xfrm>
          <a:prstGeom prst="rect">
            <a:avLst/>
          </a:prstGeom>
          <a:noFill/>
        </p:spPr>
        <p:txBody>
          <a:bodyPr wrap="square">
            <a:spAutoFit/>
          </a:bodyPr>
          <a:lstStyle/>
          <a:p>
            <a:pPr algn="l">
              <a:buFont typeface="Arial" panose="020B0604020202020204" pitchFamily="34" charset="0"/>
              <a:buChar char="•"/>
            </a:pPr>
            <a:r>
              <a:rPr lang="en-US" b="0" i="0" dirty="0">
                <a:solidFill>
                  <a:schemeClr val="bg1"/>
                </a:solidFill>
                <a:effectLst/>
                <a:latin typeface="BentonSansRegular"/>
              </a:rPr>
              <a:t> Enabling an OData API on SAP S/4HANA</a:t>
            </a:r>
          </a:p>
          <a:p>
            <a:pPr algn="l">
              <a:buFont typeface="Arial" panose="020B0604020202020204" pitchFamily="34" charset="0"/>
              <a:buChar char="•"/>
            </a:pPr>
            <a:r>
              <a:rPr lang="en-US" b="0" i="0" dirty="0">
                <a:solidFill>
                  <a:schemeClr val="bg1"/>
                </a:solidFill>
                <a:effectLst/>
                <a:latin typeface="BentonSansRegular"/>
              </a:rPr>
              <a:t> Setting up SAP Cloud Connector and S/4HANA for principal propagation</a:t>
            </a:r>
          </a:p>
          <a:p>
            <a:pPr algn="l">
              <a:buFont typeface="Arial" panose="020B0604020202020204" pitchFamily="34" charset="0"/>
              <a:buChar char="•"/>
            </a:pPr>
            <a:r>
              <a:rPr lang="en-US" b="0" i="0" dirty="0">
                <a:solidFill>
                  <a:schemeClr val="bg1"/>
                </a:solidFill>
                <a:effectLst/>
                <a:latin typeface="BentonSansRegular"/>
              </a:rPr>
              <a:t> Setting up an SAP BTP BAS Subscription</a:t>
            </a:r>
          </a:p>
          <a:p>
            <a:pPr algn="l">
              <a:buFont typeface="Arial" panose="020B0604020202020204" pitchFamily="34" charset="0"/>
              <a:buChar char="•"/>
            </a:pPr>
            <a:r>
              <a:rPr lang="en-US" b="0" i="0" dirty="0">
                <a:solidFill>
                  <a:schemeClr val="bg1"/>
                </a:solidFill>
                <a:effectLst/>
                <a:latin typeface="BentonSansRegular"/>
              </a:rPr>
              <a:t> Developing of a simple Fiori Application with the SAP Business Application Studio</a:t>
            </a:r>
          </a:p>
          <a:p>
            <a:pPr algn="l">
              <a:buFont typeface="Arial" panose="020B0604020202020204" pitchFamily="34" charset="0"/>
              <a:buChar char="•"/>
            </a:pPr>
            <a:r>
              <a:rPr lang="en-US" b="0" i="0" dirty="0">
                <a:solidFill>
                  <a:schemeClr val="bg1"/>
                </a:solidFill>
                <a:effectLst/>
                <a:latin typeface="BentonSansRegular"/>
              </a:rPr>
              <a:t> Deploying the application to the HTLM5 repository service</a:t>
            </a:r>
          </a:p>
          <a:p>
            <a:pPr algn="l">
              <a:buFont typeface="Arial" panose="020B0604020202020204" pitchFamily="34" charset="0"/>
              <a:buChar char="•"/>
            </a:pPr>
            <a:r>
              <a:rPr lang="en-US" b="0" i="0" dirty="0">
                <a:solidFill>
                  <a:schemeClr val="bg1"/>
                </a:solidFill>
                <a:effectLst/>
                <a:latin typeface="BentonSansRegular"/>
              </a:rPr>
              <a:t> Integrating he application into the Launchpad service</a:t>
            </a:r>
          </a:p>
        </p:txBody>
      </p:sp>
      <p:sp>
        <p:nvSpPr>
          <p:cNvPr id="5" name="TextBox 4">
            <a:extLst>
              <a:ext uri="{FF2B5EF4-FFF2-40B4-BE49-F238E27FC236}">
                <a16:creationId xmlns:a16="http://schemas.microsoft.com/office/drawing/2014/main" id="{E72DF0D5-C121-4FFF-7DE9-147BC61F721F}"/>
              </a:ext>
            </a:extLst>
          </p:cNvPr>
          <p:cNvSpPr txBox="1"/>
          <p:nvPr/>
        </p:nvSpPr>
        <p:spPr>
          <a:xfrm>
            <a:off x="117748" y="4005064"/>
            <a:ext cx="11809312" cy="2246769"/>
          </a:xfrm>
          <a:prstGeom prst="rect">
            <a:avLst/>
          </a:prstGeom>
          <a:noFill/>
        </p:spPr>
        <p:txBody>
          <a:bodyPr wrap="square" rtlCol="0">
            <a:spAutoFit/>
          </a:bodyPr>
          <a:lstStyle/>
          <a:p>
            <a:pPr marL="457200" indent="-457200">
              <a:buAutoNum type="arabicPeriod"/>
            </a:pPr>
            <a:r>
              <a:rPr lang="en-US" sz="2000" dirty="0">
                <a:solidFill>
                  <a:schemeClr val="bg1"/>
                </a:solidFill>
              </a:rPr>
              <a:t>Destination service – to read the destination from SAP BTP at runtime for the purpose of connection</a:t>
            </a:r>
          </a:p>
          <a:p>
            <a:pPr marL="457200" indent="-457200">
              <a:buAutoNum type="arabicPeriod"/>
            </a:pPr>
            <a:r>
              <a:rPr lang="en-US" sz="2000" dirty="0">
                <a:solidFill>
                  <a:schemeClr val="bg1"/>
                </a:solidFill>
              </a:rPr>
              <a:t>Connectivity service – once the destination is read, it will use connectivity service to connect to our </a:t>
            </a:r>
            <a:r>
              <a:rPr lang="en-US" sz="2000" dirty="0" err="1">
                <a:solidFill>
                  <a:schemeClr val="bg1"/>
                </a:solidFill>
              </a:rPr>
              <a:t>oData</a:t>
            </a:r>
            <a:r>
              <a:rPr lang="en-US" sz="2000" dirty="0">
                <a:solidFill>
                  <a:schemeClr val="bg1"/>
                </a:solidFill>
              </a:rPr>
              <a:t> source</a:t>
            </a:r>
          </a:p>
          <a:p>
            <a:pPr marL="457200" indent="-457200">
              <a:buAutoNum type="arabicPeriod"/>
            </a:pPr>
            <a:r>
              <a:rPr lang="en-US" sz="2000" dirty="0">
                <a:solidFill>
                  <a:schemeClr val="bg1"/>
                </a:solidFill>
              </a:rPr>
              <a:t>HTML5 deployer – this will be used to deploy our app to HTML5 repository.</a:t>
            </a:r>
          </a:p>
          <a:p>
            <a:pPr marL="457200" indent="-457200">
              <a:buAutoNum type="arabicPeriod"/>
            </a:pPr>
            <a:r>
              <a:rPr lang="en-US" sz="2000" dirty="0">
                <a:solidFill>
                  <a:schemeClr val="bg1"/>
                </a:solidFill>
              </a:rPr>
              <a:t>HTML5 Repo Runtime – Will load the Fiori app when requested at runtime.</a:t>
            </a:r>
          </a:p>
          <a:p>
            <a:pPr marL="457200" indent="-457200">
              <a:buAutoNum type="arabicPeriod"/>
            </a:pPr>
            <a:r>
              <a:rPr lang="en-US" sz="2000" dirty="0">
                <a:solidFill>
                  <a:schemeClr val="bg1"/>
                </a:solidFill>
              </a:rPr>
              <a:t>Fiori launchpad service – which displays Fiori apps as a tile.</a:t>
            </a:r>
            <a:endParaRPr lang="en-IN" sz="2000" dirty="0">
              <a:solidFill>
                <a:schemeClr val="bg1"/>
              </a:solidFill>
            </a:endParaRPr>
          </a:p>
        </p:txBody>
      </p:sp>
    </p:spTree>
    <p:extLst>
      <p:ext uri="{BB962C8B-B14F-4D97-AF65-F5344CB8AC3E}">
        <p14:creationId xmlns:p14="http://schemas.microsoft.com/office/powerpoint/2010/main" val="1548321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2: </a:t>
            </a:r>
          </a:p>
        </p:txBody>
      </p:sp>
      <p:sp>
        <p:nvSpPr>
          <p:cNvPr id="27" name="Rectangle 26">
            <a:extLst>
              <a:ext uri="{FF2B5EF4-FFF2-40B4-BE49-F238E27FC236}">
                <a16:creationId xmlns:a16="http://schemas.microsoft.com/office/drawing/2014/main" id="{3DEDE388-1C69-F73B-2341-9A5162010CCC}"/>
              </a:ext>
            </a:extLst>
          </p:cNvPr>
          <p:cNvSpPr/>
          <p:nvPr/>
        </p:nvSpPr>
        <p:spPr>
          <a:xfrm>
            <a:off x="9046740" y="1916832"/>
            <a:ext cx="2592288" cy="194421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SAP or Non SAP API OData which we want to reuse</a:t>
            </a:r>
          </a:p>
        </p:txBody>
      </p:sp>
      <p:sp>
        <p:nvSpPr>
          <p:cNvPr id="28" name="Rectangle 27">
            <a:extLst>
              <a:ext uri="{FF2B5EF4-FFF2-40B4-BE49-F238E27FC236}">
                <a16:creationId xmlns:a16="http://schemas.microsoft.com/office/drawing/2014/main" id="{A6D99C49-CFD9-3CE2-8C2B-3299E8CADDC4}"/>
              </a:ext>
            </a:extLst>
          </p:cNvPr>
          <p:cNvSpPr/>
          <p:nvPr/>
        </p:nvSpPr>
        <p:spPr>
          <a:xfrm>
            <a:off x="3718148" y="2276872"/>
            <a:ext cx="3744416" cy="122413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App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Middleware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Data manipulation, enrichment, Security, automation, movement, proxy</a:t>
            </a:r>
          </a:p>
        </p:txBody>
      </p:sp>
      <p:cxnSp>
        <p:nvCxnSpPr>
          <p:cNvPr id="29" name="Straight Arrow Connector 28">
            <a:extLst>
              <a:ext uri="{FF2B5EF4-FFF2-40B4-BE49-F238E27FC236}">
                <a16:creationId xmlns:a16="http://schemas.microsoft.com/office/drawing/2014/main" id="{BDD867DC-C05A-C396-96F6-E7297E14844B}"/>
              </a:ext>
            </a:extLst>
          </p:cNvPr>
          <p:cNvCxnSpPr>
            <a:stCxn id="28" idx="3"/>
            <a:endCxn id="27" idx="1"/>
          </p:cNvCxnSpPr>
          <p:nvPr/>
        </p:nvCxnSpPr>
        <p:spPr>
          <a:xfrm>
            <a:off x="7462564" y="2888940"/>
            <a:ext cx="1584176" cy="0"/>
          </a:xfrm>
          <a:prstGeom prst="straightConnector1">
            <a:avLst/>
          </a:prstGeom>
          <a:noFill/>
          <a:ln w="9525" cap="flat" cmpd="sng" algn="ctr">
            <a:solidFill>
              <a:schemeClr val="bg1"/>
            </a:solidFill>
            <a:prstDash val="solid"/>
            <a:headEnd type="triangle"/>
            <a:tailEnd type="triangle"/>
          </a:ln>
          <a:effectLst/>
        </p:spPr>
      </p:cxnSp>
      <p:sp>
        <p:nvSpPr>
          <p:cNvPr id="30" name="Rectangle 29">
            <a:extLst>
              <a:ext uri="{FF2B5EF4-FFF2-40B4-BE49-F238E27FC236}">
                <a16:creationId xmlns:a16="http://schemas.microsoft.com/office/drawing/2014/main" id="{855E0D34-71EA-9DC5-8463-A646BB0B45D2}"/>
              </a:ext>
            </a:extLst>
          </p:cNvPr>
          <p:cNvSpPr/>
          <p:nvPr/>
        </p:nvSpPr>
        <p:spPr>
          <a:xfrm>
            <a:off x="4726260" y="4149080"/>
            <a:ext cx="1512168" cy="792088"/>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31" name="Arrow: Down 30">
            <a:extLst>
              <a:ext uri="{FF2B5EF4-FFF2-40B4-BE49-F238E27FC236}">
                <a16:creationId xmlns:a16="http://schemas.microsoft.com/office/drawing/2014/main" id="{12FC8EE1-CF00-157D-2D7E-BC12CDB70012}"/>
              </a:ext>
            </a:extLst>
          </p:cNvPr>
          <p:cNvSpPr/>
          <p:nvPr/>
        </p:nvSpPr>
        <p:spPr>
          <a:xfrm>
            <a:off x="4726260" y="3573016"/>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2" name="Arrow: Down 31">
            <a:extLst>
              <a:ext uri="{FF2B5EF4-FFF2-40B4-BE49-F238E27FC236}">
                <a16:creationId xmlns:a16="http://schemas.microsoft.com/office/drawing/2014/main" id="{D2B1FAC0-1C04-B82A-A7A6-015191B7C784}"/>
              </a:ext>
            </a:extLst>
          </p:cNvPr>
          <p:cNvSpPr/>
          <p:nvPr/>
        </p:nvSpPr>
        <p:spPr>
          <a:xfrm rot="10800000">
            <a:off x="5590356" y="3559869"/>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913B93FE-659E-CEB6-6EEB-7A2BA2DCB497}"/>
              </a:ext>
            </a:extLst>
          </p:cNvPr>
          <p:cNvSpPr/>
          <p:nvPr/>
        </p:nvSpPr>
        <p:spPr>
          <a:xfrm>
            <a:off x="4366220" y="908720"/>
            <a:ext cx="2448272" cy="72008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Own Fiori App</a:t>
            </a:r>
          </a:p>
        </p:txBody>
      </p:sp>
      <p:cxnSp>
        <p:nvCxnSpPr>
          <p:cNvPr id="34" name="Straight Arrow Connector 33">
            <a:extLst>
              <a:ext uri="{FF2B5EF4-FFF2-40B4-BE49-F238E27FC236}">
                <a16:creationId xmlns:a16="http://schemas.microsoft.com/office/drawing/2014/main" id="{A6298F06-C247-4BA9-CF6F-22C72B2A487B}"/>
              </a:ext>
            </a:extLst>
          </p:cNvPr>
          <p:cNvCxnSpPr>
            <a:stCxn id="33" idx="2"/>
            <a:endCxn id="28" idx="0"/>
          </p:cNvCxnSpPr>
          <p:nvPr/>
        </p:nvCxnSpPr>
        <p:spPr>
          <a:xfrm>
            <a:off x="5590356" y="1628800"/>
            <a:ext cx="0" cy="648072"/>
          </a:xfrm>
          <a:prstGeom prst="straightConnector1">
            <a:avLst/>
          </a:prstGeom>
          <a:noFill/>
          <a:ln w="9525" cap="flat" cmpd="sng" algn="ctr">
            <a:solidFill>
              <a:schemeClr val="bg1"/>
            </a:solidFill>
            <a:prstDash val="solid"/>
            <a:headEnd type="triangle"/>
            <a:tailEnd type="triangle"/>
          </a:ln>
          <a:effectLst/>
        </p:spPr>
      </p:cxnSp>
      <p:sp>
        <p:nvSpPr>
          <p:cNvPr id="35" name="Arrow: Right 34">
            <a:extLst>
              <a:ext uri="{FF2B5EF4-FFF2-40B4-BE49-F238E27FC236}">
                <a16:creationId xmlns:a16="http://schemas.microsoft.com/office/drawing/2014/main" id="{10DFE58B-C58F-5FCB-5DC2-E2B7A641EF99}"/>
              </a:ext>
            </a:extLst>
          </p:cNvPr>
          <p:cNvSpPr/>
          <p:nvPr/>
        </p:nvSpPr>
        <p:spPr>
          <a:xfrm>
            <a:off x="1989956" y="2420888"/>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6" name="Arrow: Right 35">
            <a:extLst>
              <a:ext uri="{FF2B5EF4-FFF2-40B4-BE49-F238E27FC236}">
                <a16:creationId xmlns:a16="http://schemas.microsoft.com/office/drawing/2014/main" id="{CE4759A3-7ED1-1123-1CD9-2B2B55223900}"/>
              </a:ext>
            </a:extLst>
          </p:cNvPr>
          <p:cNvSpPr/>
          <p:nvPr/>
        </p:nvSpPr>
        <p:spPr>
          <a:xfrm rot="10800000">
            <a:off x="1989956" y="2855170"/>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7" name="Rectangle 36">
            <a:extLst>
              <a:ext uri="{FF2B5EF4-FFF2-40B4-BE49-F238E27FC236}">
                <a16:creationId xmlns:a16="http://schemas.microsoft.com/office/drawing/2014/main" id="{A440883C-2D2F-2F80-6B0F-3A997CA1FE9B}"/>
              </a:ext>
            </a:extLst>
          </p:cNvPr>
          <p:cNvSpPr/>
          <p:nvPr/>
        </p:nvSpPr>
        <p:spPr>
          <a:xfrm>
            <a:off x="261761" y="2132856"/>
            <a:ext cx="1584177" cy="144016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Android App</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prstClr val="white"/>
                </a:solidFill>
                <a:latin typeface="Segoe UI"/>
              </a:rPr>
              <a:t>SAP UI5 App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901584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Initialize CAPM Extension</a:t>
            </a:r>
          </a:p>
        </p:txBody>
      </p:sp>
      <p:sp>
        <p:nvSpPr>
          <p:cNvPr id="5" name="TextBox 4">
            <a:extLst>
              <a:ext uri="{FF2B5EF4-FFF2-40B4-BE49-F238E27FC236}">
                <a16:creationId xmlns:a16="http://schemas.microsoft.com/office/drawing/2014/main" id="{2F2B31D3-E342-461D-7674-04DB2CC57CA4}"/>
              </a:ext>
            </a:extLst>
          </p:cNvPr>
          <p:cNvSpPr txBox="1"/>
          <p:nvPr/>
        </p:nvSpPr>
        <p:spPr>
          <a:xfrm>
            <a:off x="189756" y="874455"/>
            <a:ext cx="11809312" cy="2554545"/>
          </a:xfrm>
          <a:prstGeom prst="rect">
            <a:avLst/>
          </a:prstGeom>
          <a:noFill/>
        </p:spPr>
        <p:txBody>
          <a:bodyPr wrap="square" rtlCol="0">
            <a:spAutoFit/>
          </a:bodyPr>
          <a:lstStyle/>
          <a:p>
            <a:pPr marL="457200" indent="-457200">
              <a:buAutoNum type="arabicPeriod"/>
            </a:pPr>
            <a:r>
              <a:rPr lang="en-US" sz="2000" dirty="0">
                <a:solidFill>
                  <a:schemeClr val="bg1"/>
                </a:solidFill>
              </a:rPr>
              <a:t>Create a new cap project with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dirty="0">
              <a:solidFill>
                <a:schemeClr val="bg1"/>
              </a:solidFill>
            </a:endParaRPr>
          </a:p>
          <a:p>
            <a:pPr marL="457200" indent="-457200">
              <a:buAutoNum type="arabicPeriod"/>
            </a:pPr>
            <a:r>
              <a:rPr lang="en-US" sz="2000" dirty="0">
                <a:solidFill>
                  <a:schemeClr val="bg1"/>
                </a:solidFill>
              </a:rPr>
              <a:t>Drag drop </a:t>
            </a:r>
            <a:r>
              <a:rPr lang="en-US" sz="2000" dirty="0" err="1">
                <a:solidFill>
                  <a:schemeClr val="bg1"/>
                </a:solidFill>
              </a:rPr>
              <a:t>edmx</a:t>
            </a:r>
            <a:r>
              <a:rPr lang="en-US" sz="2000" dirty="0">
                <a:solidFill>
                  <a:schemeClr val="bg1"/>
                </a:solidFill>
              </a:rPr>
              <a:t> file downloaded from API hub and perform </a:t>
            </a:r>
            <a:r>
              <a:rPr lang="en-US" sz="2000" b="1" dirty="0" err="1">
                <a:solidFill>
                  <a:schemeClr val="bg1"/>
                </a:solidFill>
              </a:rPr>
              <a:t>cds</a:t>
            </a:r>
            <a:r>
              <a:rPr lang="en-US" sz="2000" b="1" dirty="0">
                <a:solidFill>
                  <a:schemeClr val="bg1"/>
                </a:solidFill>
              </a:rPr>
              <a:t> import </a:t>
            </a:r>
            <a:r>
              <a:rPr lang="en-US" sz="2000" dirty="0">
                <a:solidFill>
                  <a:schemeClr val="bg1"/>
                </a:solidFill>
              </a:rPr>
              <a:t>PATH_OF_EDMX</a:t>
            </a:r>
          </a:p>
          <a:p>
            <a:pPr marL="457200" indent="-457200">
              <a:buAutoNum type="arabicPeriod"/>
            </a:pPr>
            <a:r>
              <a:rPr lang="en-US" sz="2000" dirty="0">
                <a:solidFill>
                  <a:schemeClr val="bg1"/>
                </a:solidFill>
              </a:rPr>
              <a:t>Add a new </a:t>
            </a:r>
            <a:r>
              <a:rPr lang="en-US" sz="2000" dirty="0" err="1">
                <a:solidFill>
                  <a:schemeClr val="bg1"/>
                </a:solidFill>
              </a:rPr>
              <a:t>CatalogService.cds</a:t>
            </a:r>
            <a:r>
              <a:rPr lang="en-US" sz="2000" dirty="0">
                <a:solidFill>
                  <a:schemeClr val="bg1"/>
                </a:solidFill>
              </a:rPr>
              <a:t> and CatalogService.js</a:t>
            </a:r>
          </a:p>
          <a:p>
            <a:pPr marL="457200" indent="-457200">
              <a:buAutoNum type="arabicPeriod"/>
            </a:pPr>
            <a:r>
              <a:rPr lang="en-US" sz="2000" dirty="0">
                <a:solidFill>
                  <a:srgbClr val="0000FF"/>
                </a:solidFill>
                <a:hlinkClick r:id="rId2">
                  <a:extLst>
                    <a:ext uri="{A12FA001-AC4F-418D-AE19-62706E023703}">
                      <ahyp:hlinkClr xmlns:ahyp="http://schemas.microsoft.com/office/drawing/2018/hyperlinkcolor" val="tx"/>
                    </a:ext>
                  </a:extLst>
                </a:hlinkClick>
              </a:rPr>
              <a:t>S4HANA cloud </a:t>
            </a:r>
            <a:r>
              <a:rPr lang="en-US" sz="2000" dirty="0" err="1">
                <a:solidFill>
                  <a:srgbClr val="0000FF"/>
                </a:solidFill>
                <a:hlinkClick r:id="rId2">
                  <a:extLst>
                    <a:ext uri="{A12FA001-AC4F-418D-AE19-62706E023703}">
                      <ahyp:hlinkClr xmlns:ahyp="http://schemas.microsoft.com/office/drawing/2018/hyperlinkcolor" val="tx"/>
                    </a:ext>
                  </a:extLst>
                </a:hlinkClick>
              </a:rPr>
              <a:t>sdk</a:t>
            </a:r>
            <a:r>
              <a:rPr lang="en-US" sz="2000" dirty="0">
                <a:solidFill>
                  <a:schemeClr val="bg1"/>
                </a:solidFill>
                <a:hlinkClick r:id="rId2">
                  <a:extLst>
                    <a:ext uri="{A12FA001-AC4F-418D-AE19-62706E023703}">
                      <ahyp:hlinkClr xmlns:ahyp="http://schemas.microsoft.com/office/drawing/2018/hyperlinkcolor" val="tx"/>
                    </a:ext>
                  </a:extLst>
                </a:hlinkClick>
              </a:rPr>
              <a:t> </a:t>
            </a:r>
            <a:r>
              <a:rPr lang="en-US" sz="2000" dirty="0">
                <a:solidFill>
                  <a:schemeClr val="bg1"/>
                </a:solidFill>
              </a:rPr>
              <a:t>is SAP’s portfolio of all the type safe API (node modules) to communicate to SAP APIs.</a:t>
            </a:r>
          </a:p>
          <a:p>
            <a:pPr marL="457200" indent="-457200">
              <a:buAutoNum type="arabicPeriod"/>
            </a:pPr>
            <a:r>
              <a:rPr lang="en-IN" sz="2000" dirty="0">
                <a:solidFill>
                  <a:schemeClr val="bg1"/>
                </a:solidFill>
              </a:rPr>
              <a:t>Install the node module @sap/cloud-sdk-vdm-sales-order-service</a:t>
            </a:r>
          </a:p>
          <a:p>
            <a:pPr marL="457200" indent="-457200">
              <a:buAutoNum type="arabicPeriod"/>
            </a:pPr>
            <a:r>
              <a:rPr lang="en-IN" sz="2000" dirty="0">
                <a:solidFill>
                  <a:schemeClr val="bg1"/>
                </a:solidFill>
              </a:rPr>
              <a:t>Add the configuration to test our </a:t>
            </a:r>
            <a:r>
              <a:rPr lang="en-IN" sz="2000" dirty="0" err="1">
                <a:solidFill>
                  <a:schemeClr val="bg1"/>
                </a:solidFill>
              </a:rPr>
              <a:t>api</a:t>
            </a:r>
            <a:r>
              <a:rPr lang="en-IN" sz="2000" dirty="0">
                <a:solidFill>
                  <a:schemeClr val="bg1"/>
                </a:solidFill>
              </a:rPr>
              <a:t> locally – credentials </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2744604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Initialize CAPM Extension</a:t>
            </a:r>
          </a:p>
        </p:txBody>
      </p:sp>
      <p:sp>
        <p:nvSpPr>
          <p:cNvPr id="3" name="TextBox 2">
            <a:extLst>
              <a:ext uri="{FF2B5EF4-FFF2-40B4-BE49-F238E27FC236}">
                <a16:creationId xmlns:a16="http://schemas.microsoft.com/office/drawing/2014/main" id="{69E7517E-7184-B854-6DC3-2C27B9924D1A}"/>
              </a:ext>
            </a:extLst>
          </p:cNvPr>
          <p:cNvSpPr txBox="1"/>
          <p:nvPr/>
        </p:nvSpPr>
        <p:spPr>
          <a:xfrm>
            <a:off x="189756" y="980728"/>
            <a:ext cx="11809312" cy="5324535"/>
          </a:xfrm>
          <a:prstGeom prst="rect">
            <a:avLst/>
          </a:prstGeom>
          <a:noFill/>
        </p:spPr>
        <p:txBody>
          <a:bodyPr wrap="square" rtlCol="0">
            <a:spAutoFit/>
          </a:bodyPr>
          <a:lstStyle/>
          <a:p>
            <a:pPr marL="457200" indent="-457200">
              <a:buAutoNum type="arabicPeriod"/>
            </a:pPr>
            <a:r>
              <a:rPr lang="en-US" sz="2000" dirty="0">
                <a:solidFill>
                  <a:schemeClr val="bg1"/>
                </a:solidFill>
              </a:rPr>
              <a:t>Create a new folder and initialize cap project using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b="1" dirty="0">
              <a:solidFill>
                <a:schemeClr val="bg1"/>
              </a:solidFill>
            </a:endParaRPr>
          </a:p>
          <a:p>
            <a:pPr marL="457200" indent="-457200">
              <a:buAutoNum type="arabicPeriod"/>
            </a:pPr>
            <a:r>
              <a:rPr lang="en-US" sz="2000" dirty="0">
                <a:solidFill>
                  <a:schemeClr val="bg1"/>
                </a:solidFill>
              </a:rPr>
              <a:t>Go inside project and install following modules</a:t>
            </a:r>
          </a:p>
          <a:p>
            <a:pPr lvl="1"/>
            <a:r>
              <a:rPr lang="en-IN" sz="2000" dirty="0">
                <a:solidFill>
                  <a:schemeClr val="bg1"/>
                </a:solidFill>
              </a:rPr>
              <a:t>2.1 Cloud Foundry Security - @sap/xssec, @sap/xsenv, passport</a:t>
            </a:r>
          </a:p>
          <a:p>
            <a:pPr lvl="1"/>
            <a:r>
              <a:rPr lang="en-IN" sz="2000" dirty="0">
                <a:solidFill>
                  <a:schemeClr val="bg1"/>
                </a:solidFill>
              </a:rPr>
              <a:t>2.2 OData V2 @sap/cds-odata-v2-adapter-proxy</a:t>
            </a:r>
          </a:p>
          <a:p>
            <a:pPr lvl="1"/>
            <a:r>
              <a:rPr lang="en-IN" sz="2000" dirty="0">
                <a:solidFill>
                  <a:schemeClr val="bg1"/>
                </a:solidFill>
              </a:rPr>
              <a:t>2.3 Serving </a:t>
            </a:r>
            <a:r>
              <a:rPr lang="en-IN" sz="2000" dirty="0" err="1">
                <a:solidFill>
                  <a:schemeClr val="bg1"/>
                </a:solidFill>
              </a:rPr>
              <a:t>odata</a:t>
            </a:r>
            <a:r>
              <a:rPr lang="en-IN" sz="2000" dirty="0">
                <a:solidFill>
                  <a:schemeClr val="bg1"/>
                </a:solidFill>
              </a:rPr>
              <a:t> v2 over cloud </a:t>
            </a:r>
            <a:r>
              <a:rPr lang="en-IN" sz="2000" dirty="0" err="1">
                <a:solidFill>
                  <a:schemeClr val="bg1"/>
                </a:solidFill>
              </a:rPr>
              <a:t>sdk</a:t>
            </a:r>
            <a:r>
              <a:rPr lang="en-IN" sz="2000" dirty="0">
                <a:solidFill>
                  <a:schemeClr val="bg1"/>
                </a:solidFill>
              </a:rPr>
              <a:t> - @sap-cloud-sdk/odata-v2</a:t>
            </a:r>
          </a:p>
          <a:p>
            <a:pPr lvl="1"/>
            <a:r>
              <a:rPr lang="en-IN" sz="2000" dirty="0">
                <a:solidFill>
                  <a:schemeClr val="bg1"/>
                </a:solidFill>
              </a:rPr>
              <a:t>2.4 To generate the service code in node </a:t>
            </a:r>
            <a:r>
              <a:rPr lang="en-IN" sz="2000" dirty="0" err="1">
                <a:solidFill>
                  <a:schemeClr val="bg1"/>
                </a:solidFill>
              </a:rPr>
              <a:t>js</a:t>
            </a:r>
            <a:r>
              <a:rPr lang="en-IN" sz="2000" dirty="0">
                <a:solidFill>
                  <a:schemeClr val="bg1"/>
                </a:solidFill>
              </a:rPr>
              <a:t>, install cloud </a:t>
            </a:r>
            <a:r>
              <a:rPr lang="en-IN" sz="2000" dirty="0" err="1">
                <a:solidFill>
                  <a:schemeClr val="bg1"/>
                </a:solidFill>
              </a:rPr>
              <a:t>sdk</a:t>
            </a:r>
            <a:r>
              <a:rPr lang="en-IN" sz="2000" dirty="0">
                <a:solidFill>
                  <a:schemeClr val="bg1"/>
                </a:solidFill>
              </a:rPr>
              <a:t> generator module using @sap-cloud-sdk/generator</a:t>
            </a:r>
          </a:p>
          <a:p>
            <a:r>
              <a:rPr lang="en-IN" sz="2000" dirty="0">
                <a:solidFill>
                  <a:schemeClr val="bg1"/>
                </a:solidFill>
              </a:rPr>
              <a:t>3. Create a new folder service-spec, and </a:t>
            </a:r>
            <a:r>
              <a:rPr lang="en-IN" sz="2000" dirty="0" err="1">
                <a:solidFill>
                  <a:schemeClr val="bg1"/>
                </a:solidFill>
              </a:rPr>
              <a:t>cds</a:t>
            </a:r>
            <a:r>
              <a:rPr lang="en-IN" sz="2000" dirty="0">
                <a:solidFill>
                  <a:schemeClr val="bg1"/>
                </a:solidFill>
              </a:rPr>
              <a:t> watch, after that drag drop the </a:t>
            </a:r>
            <a:r>
              <a:rPr lang="en-IN" sz="2000" dirty="0" err="1">
                <a:solidFill>
                  <a:schemeClr val="bg1"/>
                </a:solidFill>
              </a:rPr>
              <a:t>edmx</a:t>
            </a:r>
            <a:r>
              <a:rPr lang="en-IN" sz="2000" dirty="0">
                <a:solidFill>
                  <a:schemeClr val="bg1"/>
                </a:solidFill>
              </a:rPr>
              <a:t> file of our service to the folder. It will create external folder</a:t>
            </a:r>
          </a:p>
          <a:p>
            <a:r>
              <a:rPr lang="en-IN" sz="2000" dirty="0">
                <a:solidFill>
                  <a:schemeClr val="bg1"/>
                </a:solidFill>
              </a:rPr>
              <a:t>4. Generate the JS code to automatically get all the calls which will call the service</a:t>
            </a:r>
          </a:p>
          <a:p>
            <a:r>
              <a:rPr lang="en-IN" sz="2000" b="1" dirty="0" err="1">
                <a:solidFill>
                  <a:schemeClr val="accent4">
                    <a:lumMod val="60000"/>
                    <a:lumOff val="40000"/>
                  </a:schemeClr>
                </a:solidFill>
              </a:rPr>
              <a:t>npx</a:t>
            </a:r>
            <a:r>
              <a:rPr lang="en-IN" sz="2000" b="1" dirty="0">
                <a:solidFill>
                  <a:schemeClr val="accent4">
                    <a:lumMod val="60000"/>
                    <a:lumOff val="40000"/>
                  </a:schemeClr>
                </a:solidFill>
              </a:rPr>
              <a:t> generate-</a:t>
            </a:r>
            <a:r>
              <a:rPr lang="en-IN" sz="2000" b="1" dirty="0" err="1">
                <a:solidFill>
                  <a:schemeClr val="accent4">
                    <a:lumMod val="60000"/>
                    <a:lumOff val="40000"/>
                  </a:schemeClr>
                </a:solidFill>
              </a:rPr>
              <a:t>odata</a:t>
            </a:r>
            <a:r>
              <a:rPr lang="en-IN" sz="2000" b="1" dirty="0">
                <a:solidFill>
                  <a:schemeClr val="accent4">
                    <a:lumMod val="60000"/>
                    <a:lumOff val="40000"/>
                  </a:schemeClr>
                </a:solidFill>
              </a:rPr>
              <a:t>-client --input ./service-spec --</a:t>
            </a:r>
            <a:r>
              <a:rPr lang="en-IN" sz="2000" b="1" dirty="0" err="1">
                <a:solidFill>
                  <a:schemeClr val="accent4">
                    <a:lumMod val="60000"/>
                    <a:lumOff val="40000"/>
                  </a:schemeClr>
                </a:solidFill>
              </a:rPr>
              <a:t>outputDir</a:t>
            </a:r>
            <a:r>
              <a:rPr lang="en-IN" sz="2000" b="1" dirty="0">
                <a:solidFill>
                  <a:schemeClr val="accent4">
                    <a:lumMod val="60000"/>
                    <a:lumOff val="40000"/>
                  </a:schemeClr>
                </a:solidFill>
              </a:rPr>
              <a:t> ./</a:t>
            </a:r>
            <a:r>
              <a:rPr lang="en-IN" sz="2000" b="1" dirty="0" err="1">
                <a:solidFill>
                  <a:schemeClr val="accent4">
                    <a:lumMod val="60000"/>
                    <a:lumOff val="40000"/>
                  </a:schemeClr>
                </a:solidFill>
              </a:rPr>
              <a:t>srv</a:t>
            </a:r>
            <a:r>
              <a:rPr lang="en-IN" sz="2000" b="1" dirty="0">
                <a:solidFill>
                  <a:schemeClr val="accent4">
                    <a:lumMod val="60000"/>
                    <a:lumOff val="40000"/>
                  </a:schemeClr>
                </a:solidFill>
              </a:rPr>
              <a:t>/sales-order-</a:t>
            </a:r>
            <a:r>
              <a:rPr lang="en-IN" sz="2000" b="1" dirty="0" err="1">
                <a:solidFill>
                  <a:schemeClr val="accent4">
                    <a:lumMod val="60000"/>
                    <a:lumOff val="40000"/>
                  </a:schemeClr>
                </a:solidFill>
              </a:rPr>
              <a:t>api</a:t>
            </a:r>
            <a:endParaRPr lang="en-IN" sz="2000" b="1" dirty="0">
              <a:solidFill>
                <a:schemeClr val="accent4">
                  <a:lumMod val="60000"/>
                  <a:lumOff val="40000"/>
                </a:schemeClr>
              </a:solidFill>
            </a:endParaRPr>
          </a:p>
          <a:p>
            <a:r>
              <a:rPr lang="en-IN" sz="2000" dirty="0">
                <a:solidFill>
                  <a:schemeClr val="bg1"/>
                </a:solidFill>
              </a:rPr>
              <a:t>Give the folder path, not the </a:t>
            </a:r>
            <a:r>
              <a:rPr lang="en-IN" sz="2000" dirty="0" err="1">
                <a:solidFill>
                  <a:schemeClr val="bg1"/>
                </a:solidFill>
              </a:rPr>
              <a:t>edmx</a:t>
            </a:r>
            <a:r>
              <a:rPr lang="en-IN" sz="2000" dirty="0">
                <a:solidFill>
                  <a:schemeClr val="bg1"/>
                </a:solidFill>
              </a:rPr>
              <a:t> file path</a:t>
            </a:r>
          </a:p>
          <a:p>
            <a:r>
              <a:rPr lang="en-IN" sz="2000" dirty="0">
                <a:solidFill>
                  <a:schemeClr val="bg1"/>
                </a:solidFill>
              </a:rPr>
              <a:t>5. Define the service definition in </a:t>
            </a:r>
            <a:r>
              <a:rPr lang="en-IN" sz="2000" dirty="0" err="1">
                <a:solidFill>
                  <a:schemeClr val="bg1"/>
                </a:solidFill>
              </a:rPr>
              <a:t>CatalogService.cds</a:t>
            </a:r>
            <a:r>
              <a:rPr lang="en-IN" sz="2000" dirty="0">
                <a:solidFill>
                  <a:schemeClr val="bg1"/>
                </a:solidFill>
              </a:rPr>
              <a:t> file by referencing from </a:t>
            </a:r>
            <a:r>
              <a:rPr lang="en-IN" sz="2000" dirty="0" err="1">
                <a:solidFill>
                  <a:schemeClr val="bg1"/>
                </a:solidFill>
              </a:rPr>
              <a:t>csn</a:t>
            </a:r>
            <a:r>
              <a:rPr lang="en-IN" sz="2000" dirty="0">
                <a:solidFill>
                  <a:schemeClr val="bg1"/>
                </a:solidFill>
              </a:rPr>
              <a:t> file generated based on SAP OData</a:t>
            </a:r>
          </a:p>
          <a:p>
            <a:r>
              <a:rPr lang="en-IN" sz="2000" dirty="0">
                <a:solidFill>
                  <a:schemeClr val="bg1"/>
                </a:solidFill>
              </a:rPr>
              <a:t>6. Define the service implementation CatalogService.js file and write the code to use the generated type script modules which will act like bridge to communicate to our SAP OData Business API.</a:t>
            </a:r>
          </a:p>
          <a:p>
            <a:r>
              <a:rPr lang="en-IN" sz="2000" dirty="0">
                <a:solidFill>
                  <a:schemeClr val="bg1"/>
                </a:solidFill>
              </a:rPr>
              <a:t>7. Generate a Fiori application using free style with local cap project. </a:t>
            </a:r>
          </a:p>
        </p:txBody>
      </p:sp>
    </p:spTree>
    <p:extLst>
      <p:ext uri="{BB962C8B-B14F-4D97-AF65-F5344CB8AC3E}">
        <p14:creationId xmlns:p14="http://schemas.microsoft.com/office/powerpoint/2010/main" val="1472948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Cloud Extension</a:t>
            </a:r>
          </a:p>
        </p:txBody>
      </p:sp>
      <p:sp>
        <p:nvSpPr>
          <p:cNvPr id="3" name="TextBox 2">
            <a:extLst>
              <a:ext uri="{FF2B5EF4-FFF2-40B4-BE49-F238E27FC236}">
                <a16:creationId xmlns:a16="http://schemas.microsoft.com/office/drawing/2014/main" id="{9B7C5E39-64FC-6595-A253-13AA437144EA}"/>
              </a:ext>
            </a:extLst>
          </p:cNvPr>
          <p:cNvSpPr txBox="1"/>
          <p:nvPr/>
        </p:nvSpPr>
        <p:spPr>
          <a:xfrm>
            <a:off x="189756" y="908720"/>
            <a:ext cx="11809312" cy="3785652"/>
          </a:xfrm>
          <a:prstGeom prst="rect">
            <a:avLst/>
          </a:prstGeom>
          <a:noFill/>
        </p:spPr>
        <p:txBody>
          <a:bodyPr wrap="square" rtlCol="0">
            <a:spAutoFit/>
          </a:bodyPr>
          <a:lstStyle/>
          <a:p>
            <a:r>
              <a:rPr lang="en-US" sz="2000" dirty="0">
                <a:solidFill>
                  <a:schemeClr val="bg1"/>
                </a:solidFill>
              </a:rPr>
              <a:t>8. Replace hardcoded credentials with destination</a:t>
            </a:r>
          </a:p>
          <a:p>
            <a:r>
              <a:rPr lang="en-US" sz="2000" dirty="0">
                <a:solidFill>
                  <a:schemeClr val="bg1"/>
                </a:solidFill>
              </a:rPr>
              <a:t>9. Create a destination service and maintain destination with name S4HANA because the same we used in our code.</a:t>
            </a:r>
          </a:p>
          <a:p>
            <a:r>
              <a:rPr lang="en-US" sz="2000" dirty="0">
                <a:solidFill>
                  <a:schemeClr val="bg1"/>
                </a:solidFill>
              </a:rPr>
              <a:t>10. Create </a:t>
            </a:r>
            <a:r>
              <a:rPr lang="en-US" sz="2000" dirty="0" err="1">
                <a:solidFill>
                  <a:schemeClr val="bg1"/>
                </a:solidFill>
              </a:rPr>
              <a:t>mta.yaml</a:t>
            </a:r>
            <a:r>
              <a:rPr lang="en-US" sz="2000" dirty="0">
                <a:solidFill>
                  <a:schemeClr val="bg1"/>
                </a:solidFill>
              </a:rPr>
              <a:t> file for deployment</a:t>
            </a:r>
          </a:p>
          <a:p>
            <a:r>
              <a:rPr lang="en-US" sz="2000" dirty="0">
                <a:solidFill>
                  <a:schemeClr val="bg1"/>
                </a:solidFill>
              </a:rPr>
              <a:t>11. Add the modules, both </a:t>
            </a:r>
            <a:r>
              <a:rPr lang="en-US" sz="2000" dirty="0" err="1">
                <a:solidFill>
                  <a:schemeClr val="bg1"/>
                </a:solidFill>
              </a:rPr>
              <a:t>srv</a:t>
            </a:r>
            <a:r>
              <a:rPr lang="en-US" sz="2000" dirty="0">
                <a:solidFill>
                  <a:schemeClr val="bg1"/>
                </a:solidFill>
              </a:rPr>
              <a:t> and </a:t>
            </a:r>
            <a:r>
              <a:rPr lang="en-US" sz="2000" dirty="0" err="1">
                <a:solidFill>
                  <a:schemeClr val="bg1"/>
                </a:solidFill>
              </a:rPr>
              <a:t>ui</a:t>
            </a:r>
            <a:r>
              <a:rPr lang="en-US" sz="2000" dirty="0">
                <a:solidFill>
                  <a:schemeClr val="bg1"/>
                </a:solidFill>
              </a:rPr>
              <a:t> module. </a:t>
            </a:r>
          </a:p>
          <a:p>
            <a:r>
              <a:rPr lang="en-US" sz="2000" dirty="0">
                <a:solidFill>
                  <a:schemeClr val="bg1"/>
                </a:solidFill>
              </a:rPr>
              <a:t>12. Add Resources as destination and </a:t>
            </a:r>
            <a:r>
              <a:rPr lang="en-US" sz="2000" dirty="0" err="1">
                <a:solidFill>
                  <a:schemeClr val="bg1"/>
                </a:solidFill>
              </a:rPr>
              <a:t>xsuaa</a:t>
            </a:r>
            <a:r>
              <a:rPr lang="en-US" sz="2000" dirty="0">
                <a:solidFill>
                  <a:schemeClr val="bg1"/>
                </a:solidFill>
              </a:rPr>
              <a:t>. Maintain the </a:t>
            </a:r>
            <a:r>
              <a:rPr lang="en-US" sz="2000" dirty="0" err="1">
                <a:solidFill>
                  <a:schemeClr val="bg1"/>
                </a:solidFill>
              </a:rPr>
              <a:t>xs-security.json</a:t>
            </a:r>
            <a:r>
              <a:rPr lang="en-US" sz="2000" dirty="0">
                <a:solidFill>
                  <a:schemeClr val="bg1"/>
                </a:solidFill>
              </a:rPr>
              <a:t> file</a:t>
            </a:r>
          </a:p>
          <a:p>
            <a:r>
              <a:rPr lang="en-US" sz="2000" dirty="0">
                <a:solidFill>
                  <a:schemeClr val="bg1"/>
                </a:solidFill>
              </a:rPr>
              <a:t>13. Get the package </a:t>
            </a:r>
            <a:r>
              <a:rPr lang="en-US" sz="2000" dirty="0" err="1">
                <a:solidFill>
                  <a:schemeClr val="bg1"/>
                </a:solidFill>
              </a:rPr>
              <a:t>json</a:t>
            </a:r>
            <a:r>
              <a:rPr lang="en-US" sz="2000" dirty="0">
                <a:solidFill>
                  <a:schemeClr val="bg1"/>
                </a:solidFill>
              </a:rPr>
              <a:t> in app folder from </a:t>
            </a:r>
            <a:r>
              <a:rPr lang="en-US" sz="2000" dirty="0" err="1">
                <a:solidFill>
                  <a:schemeClr val="bg1"/>
                </a:solidFill>
              </a:rPr>
              <a:t>ui</a:t>
            </a:r>
            <a:r>
              <a:rPr lang="en-US" sz="2000" dirty="0">
                <a:solidFill>
                  <a:schemeClr val="bg1"/>
                </a:solidFill>
              </a:rPr>
              <a:t> project, Add the app router module @sap/approuter and include start script.</a:t>
            </a:r>
          </a:p>
          <a:p>
            <a:r>
              <a:rPr lang="en-US" sz="2000" dirty="0">
                <a:solidFill>
                  <a:schemeClr val="bg1"/>
                </a:solidFill>
              </a:rPr>
              <a:t>14. </a:t>
            </a:r>
            <a:r>
              <a:rPr lang="en-US" sz="2000" dirty="0" err="1">
                <a:solidFill>
                  <a:schemeClr val="bg1"/>
                </a:solidFill>
              </a:rPr>
              <a:t>xs-app.json</a:t>
            </a:r>
            <a:r>
              <a:rPr lang="en-US" sz="2000" dirty="0">
                <a:solidFill>
                  <a:schemeClr val="bg1"/>
                </a:solidFill>
              </a:rPr>
              <a:t> file for routing paths</a:t>
            </a:r>
          </a:p>
          <a:p>
            <a:r>
              <a:rPr lang="en-US" sz="2000" dirty="0">
                <a:solidFill>
                  <a:schemeClr val="bg1"/>
                </a:solidFill>
              </a:rPr>
              <a:t>15. Push the code to the </a:t>
            </a:r>
            <a:r>
              <a:rPr lang="en-US" sz="2000" dirty="0" err="1">
                <a:solidFill>
                  <a:schemeClr val="bg1"/>
                </a:solidFill>
              </a:rPr>
              <a:t>github</a:t>
            </a:r>
            <a:endParaRPr lang="en-US" sz="2000" dirty="0">
              <a:solidFill>
                <a:schemeClr val="bg1"/>
              </a:solidFill>
            </a:endParaRPr>
          </a:p>
          <a:p>
            <a:r>
              <a:rPr lang="en-US" sz="2000" dirty="0">
                <a:solidFill>
                  <a:schemeClr val="bg1"/>
                </a:solidFill>
              </a:rPr>
              <a:t>16. You can pull the app in BAS tool, Right click on </a:t>
            </a:r>
            <a:r>
              <a:rPr lang="en-US" sz="2000" dirty="0" err="1">
                <a:solidFill>
                  <a:schemeClr val="bg1"/>
                </a:solidFill>
              </a:rPr>
              <a:t>mta.yaml</a:t>
            </a:r>
            <a:r>
              <a:rPr lang="en-US" sz="2000" dirty="0">
                <a:solidFill>
                  <a:schemeClr val="bg1"/>
                </a:solidFill>
              </a:rPr>
              <a:t> and build MTA </a:t>
            </a:r>
            <a:r>
              <a:rPr lang="en-US" sz="2000" dirty="0" err="1">
                <a:solidFill>
                  <a:schemeClr val="bg1"/>
                </a:solidFill>
              </a:rPr>
              <a:t>Archieve</a:t>
            </a:r>
            <a:endParaRPr lang="en-US" sz="2000" dirty="0">
              <a:solidFill>
                <a:schemeClr val="bg1"/>
              </a:solidFill>
            </a:endParaRPr>
          </a:p>
          <a:p>
            <a:r>
              <a:rPr lang="en-US" sz="2000" dirty="0">
                <a:solidFill>
                  <a:schemeClr val="bg1"/>
                </a:solidFill>
              </a:rPr>
              <a:t>17. Once done, right click and deploy </a:t>
            </a:r>
            <a:r>
              <a:rPr lang="en-US" sz="2000" dirty="0" err="1">
                <a:solidFill>
                  <a:schemeClr val="bg1"/>
                </a:solidFill>
              </a:rPr>
              <a:t>MTA_Archieve</a:t>
            </a:r>
            <a:r>
              <a:rPr lang="en-US" sz="2000" dirty="0">
                <a:solidFill>
                  <a:schemeClr val="bg1"/>
                </a:solidFill>
              </a:rPr>
              <a:t> to SAP BTP</a:t>
            </a:r>
            <a:endParaRPr lang="en-IN" sz="2000" dirty="0">
              <a:solidFill>
                <a:schemeClr val="bg1"/>
              </a:solidFill>
            </a:endParaRPr>
          </a:p>
        </p:txBody>
      </p:sp>
    </p:spTree>
    <p:extLst>
      <p:ext uri="{BB962C8B-B14F-4D97-AF65-F5344CB8AC3E}">
        <p14:creationId xmlns:p14="http://schemas.microsoft.com/office/powerpoint/2010/main" val="1093277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240700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1187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9</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280+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80,000+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28000+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5"/>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Hands on SAP CI CD</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extensibility</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6"/>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SAP Business APIHUB</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UI Extension Scenario</a:t>
              </a: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Extensions in past and now</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Extension Scenario Backend Logic</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8</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SAP BTP Cloud Transport</a:t>
            </a:r>
          </a:p>
        </p:txBody>
      </p:sp>
      <p:pic>
        <p:nvPicPr>
          <p:cNvPr id="4098" name="Picture 2" descr="Moving Freight into the Future: Cloud-Based TMS Systems">
            <a:extLst>
              <a:ext uri="{FF2B5EF4-FFF2-40B4-BE49-F238E27FC236}">
                <a16:creationId xmlns:a16="http://schemas.microsoft.com/office/drawing/2014/main" id="{C4B91D97-475C-72AE-FC63-629B325B9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822" y="1125344"/>
            <a:ext cx="5233890" cy="522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62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What is Extensibility</a:t>
            </a:r>
          </a:p>
        </p:txBody>
      </p:sp>
      <p:sp>
        <p:nvSpPr>
          <p:cNvPr id="4" name="TextBox 3">
            <a:extLst>
              <a:ext uri="{FF2B5EF4-FFF2-40B4-BE49-F238E27FC236}">
                <a16:creationId xmlns:a16="http://schemas.microsoft.com/office/drawing/2014/main" id="{418EE39F-0396-D3D1-87DE-CAB8F7B1126E}"/>
              </a:ext>
            </a:extLst>
          </p:cNvPr>
          <p:cNvSpPr txBox="1"/>
          <p:nvPr/>
        </p:nvSpPr>
        <p:spPr>
          <a:xfrm>
            <a:off x="189755" y="772349"/>
            <a:ext cx="11609405" cy="4524315"/>
          </a:xfrm>
          <a:prstGeom prst="rect">
            <a:avLst/>
          </a:prstGeom>
          <a:noFill/>
        </p:spPr>
        <p:txBody>
          <a:bodyPr wrap="square">
            <a:spAutoFit/>
          </a:bodyPr>
          <a:lstStyle/>
          <a:p>
            <a:pPr algn="l"/>
            <a:r>
              <a:rPr lang="en-US" b="0" i="0" dirty="0">
                <a:solidFill>
                  <a:schemeClr val="bg1"/>
                </a:solidFill>
                <a:effectLst/>
                <a:latin typeface="BentonSansRegular"/>
              </a:rPr>
              <a:t>Extensibility is a key capability of SAP ECC and SAP S/4HANA. It enables customers to create a competitive advantage by customizing their business processes and allows partners to enrich core ECC or S/4HANA with tailor-made solutions</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During the last decades SAP’s on-premise customers and partners have mainly used classic ABAP extensibility to extend their ERP solution. Classic extensibility allows ABAP developers to use and even to modify all SAP objects. Although, classic extensibility is very powerful and flexible, it is no longer a good option in today’s cloud world.</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In-lined with cloud strategy, SAP S/4HANA provides a new </a:t>
            </a:r>
            <a:r>
              <a:rPr lang="en-US" b="1" i="0" dirty="0">
                <a:solidFill>
                  <a:schemeClr val="bg1"/>
                </a:solidFill>
                <a:effectLst/>
                <a:latin typeface="BentonSansRegular"/>
              </a:rPr>
              <a:t>upgrade-stable cloud extensibility model</a:t>
            </a:r>
            <a:r>
              <a:rPr lang="en-US" b="0" i="0" dirty="0">
                <a:solidFill>
                  <a:schemeClr val="bg1"/>
                </a:solidFill>
                <a:effectLst/>
                <a:latin typeface="BentonSansRegular"/>
              </a:rPr>
              <a:t> that clearly separates SAP code and extensions via public SAP APIs and SAP extension points.</a:t>
            </a:r>
          </a:p>
        </p:txBody>
      </p:sp>
    </p:spTree>
    <p:extLst>
      <p:ext uri="{BB962C8B-B14F-4D97-AF65-F5344CB8AC3E}">
        <p14:creationId xmlns:p14="http://schemas.microsoft.com/office/powerpoint/2010/main" val="18764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5177-32D4-C1F2-3C4B-EB42C8AA5B10}"/>
              </a:ext>
            </a:extLst>
          </p:cNvPr>
          <p:cNvSpPr>
            <a:spLocks noGrp="1"/>
          </p:cNvSpPr>
          <p:nvPr>
            <p:ph type="title"/>
          </p:nvPr>
        </p:nvSpPr>
        <p:spPr/>
        <p:txBody>
          <a:bodyPr/>
          <a:lstStyle/>
          <a:p>
            <a:r>
              <a:rPr lang="en-US" dirty="0"/>
              <a:t>What is Extension?</a:t>
            </a:r>
          </a:p>
        </p:txBody>
      </p:sp>
      <p:sp>
        <p:nvSpPr>
          <p:cNvPr id="4" name="TextBox 3">
            <a:extLst>
              <a:ext uri="{FF2B5EF4-FFF2-40B4-BE49-F238E27FC236}">
                <a16:creationId xmlns:a16="http://schemas.microsoft.com/office/drawing/2014/main" id="{2B94EE42-CB71-6633-5128-C0A8DEE9BFF5}"/>
              </a:ext>
            </a:extLst>
          </p:cNvPr>
          <p:cNvSpPr txBox="1"/>
          <p:nvPr/>
        </p:nvSpPr>
        <p:spPr>
          <a:xfrm>
            <a:off x="155449" y="908720"/>
            <a:ext cx="11809312" cy="1938992"/>
          </a:xfrm>
          <a:prstGeom prst="rect">
            <a:avLst/>
          </a:prstGeom>
          <a:noFill/>
        </p:spPr>
        <p:txBody>
          <a:bodyPr wrap="square">
            <a:spAutoFit/>
          </a:bodyPr>
          <a:lstStyle/>
          <a:p>
            <a:pPr algn="just"/>
            <a:r>
              <a:rPr lang="en-US" b="0" i="0" dirty="0">
                <a:solidFill>
                  <a:schemeClr val="bg1"/>
                </a:solidFill>
                <a:effectLst/>
                <a:latin typeface="BentonSansRegular"/>
              </a:rPr>
              <a:t>We all know that standard SAP software doesn’t cover the scope of all the company business processes. There is always a need for a new app, a new report, or a new functionality. SAP partners and customers have been traditionally building extensions on SAP ECC system using ABAP code. However, with SAP S/4HANA and customer’s digital transformation journey towards cloud, we need a more robust yet loosely coupled extensibility model.</a:t>
            </a:r>
            <a:endParaRPr lang="en-US" dirty="0">
              <a:solidFill>
                <a:schemeClr val="bg1"/>
              </a:solidFill>
            </a:endParaRPr>
          </a:p>
        </p:txBody>
      </p:sp>
      <p:pic>
        <p:nvPicPr>
          <p:cNvPr id="1026" name="Picture 2">
            <a:extLst>
              <a:ext uri="{FF2B5EF4-FFF2-40B4-BE49-F238E27FC236}">
                <a16:creationId xmlns:a16="http://schemas.microsoft.com/office/drawing/2014/main" id="{EEBE6DA0-D33D-FA0A-8A42-15C9DA3174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8028" y="3284984"/>
            <a:ext cx="5950397" cy="3220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69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BD95-E4A8-1108-687D-1331CF485436}"/>
              </a:ext>
            </a:extLst>
          </p:cNvPr>
          <p:cNvSpPr>
            <a:spLocks noGrp="1"/>
          </p:cNvSpPr>
          <p:nvPr>
            <p:ph type="title"/>
          </p:nvPr>
        </p:nvSpPr>
        <p:spPr/>
        <p:txBody>
          <a:bodyPr/>
          <a:lstStyle/>
          <a:p>
            <a:r>
              <a:rPr lang="en-US" dirty="0"/>
              <a:t>Classic Extensions and Challenges</a:t>
            </a:r>
          </a:p>
        </p:txBody>
      </p:sp>
      <p:sp>
        <p:nvSpPr>
          <p:cNvPr id="4" name="TextBox 3">
            <a:extLst>
              <a:ext uri="{FF2B5EF4-FFF2-40B4-BE49-F238E27FC236}">
                <a16:creationId xmlns:a16="http://schemas.microsoft.com/office/drawing/2014/main" id="{94CAA23E-FAAE-FEE5-8D19-38B98E54D8C9}"/>
              </a:ext>
            </a:extLst>
          </p:cNvPr>
          <p:cNvSpPr txBox="1"/>
          <p:nvPr/>
        </p:nvSpPr>
        <p:spPr>
          <a:xfrm>
            <a:off x="189756" y="818614"/>
            <a:ext cx="11809312" cy="2554545"/>
          </a:xfrm>
          <a:prstGeom prst="rect">
            <a:avLst/>
          </a:prstGeom>
          <a:noFill/>
        </p:spPr>
        <p:txBody>
          <a:bodyPr wrap="square">
            <a:spAutoFit/>
          </a:bodyPr>
          <a:lstStyle/>
          <a:p>
            <a:pPr algn="l"/>
            <a:r>
              <a:rPr lang="en-US" sz="2000" b="0" i="0" dirty="0">
                <a:solidFill>
                  <a:schemeClr val="bg1"/>
                </a:solidFill>
                <a:effectLst/>
                <a:latin typeface="BentonSansRegular"/>
              </a:rPr>
              <a:t>Traditionally, SAP partners and customers have been using classic ABAP extensibility to extend their ERP solution.</a:t>
            </a:r>
          </a:p>
          <a:p>
            <a:pPr algn="l"/>
            <a:endParaRPr lang="en-US" sz="2000" b="0" i="0" dirty="0">
              <a:solidFill>
                <a:schemeClr val="bg1"/>
              </a:solidFill>
              <a:effectLst/>
              <a:latin typeface="BentonSansRegular"/>
            </a:endParaRPr>
          </a:p>
          <a:p>
            <a:pPr algn="l"/>
            <a:r>
              <a:rPr lang="en-US" sz="2000" b="0" i="0" dirty="0">
                <a:solidFill>
                  <a:schemeClr val="bg1"/>
                </a:solidFill>
                <a:effectLst/>
                <a:latin typeface="BentonSansRegular"/>
              </a:rPr>
              <a:t>Classic Extensibility (aka classic ABAP custom development) in SAP S/4HANA (or in SAP ECC):</a:t>
            </a:r>
          </a:p>
          <a:p>
            <a:pPr algn="l"/>
            <a:endParaRPr lang="en-US" sz="2000" b="0" i="0" dirty="0">
              <a:solidFill>
                <a:schemeClr val="bg1"/>
              </a:solidFill>
              <a:effectLst/>
              <a:latin typeface="BentonSansRegular"/>
            </a:endParaRPr>
          </a:p>
          <a:p>
            <a:pPr algn="l">
              <a:buFont typeface="Arial" panose="020B0604020202020204" pitchFamily="34" charset="0"/>
              <a:buChar char="•"/>
            </a:pPr>
            <a:r>
              <a:rPr lang="en-US" sz="2000" b="0" i="0" dirty="0">
                <a:solidFill>
                  <a:srgbClr val="FF0000"/>
                </a:solidFill>
                <a:effectLst/>
                <a:latin typeface="BentonSansRegular"/>
              </a:rPr>
              <a:t>Allows you to use </a:t>
            </a:r>
            <a:r>
              <a:rPr lang="en-US" sz="2000" b="1" i="0" dirty="0">
                <a:solidFill>
                  <a:srgbClr val="FF0000"/>
                </a:solidFill>
                <a:effectLst/>
                <a:latin typeface="BentonSansRegular"/>
              </a:rPr>
              <a:t>classic development tools and techniques </a:t>
            </a:r>
            <a:r>
              <a:rPr lang="en-US" sz="2000" b="0" i="0" dirty="0">
                <a:solidFill>
                  <a:srgbClr val="FF0000"/>
                </a:solidFill>
                <a:effectLst/>
                <a:latin typeface="BentonSansRegular"/>
              </a:rPr>
              <a:t>(e.g., transaction SE80, Eclipse IDE, BAdIs etc.)</a:t>
            </a:r>
          </a:p>
          <a:p>
            <a:pPr algn="l">
              <a:buFont typeface="Arial" panose="020B0604020202020204" pitchFamily="34" charset="0"/>
              <a:buChar char="•"/>
            </a:pPr>
            <a:r>
              <a:rPr lang="en-US" sz="2000" b="0" i="0" dirty="0">
                <a:solidFill>
                  <a:srgbClr val="FF0000"/>
                </a:solidFill>
                <a:effectLst/>
                <a:latin typeface="BentonSansRegular"/>
              </a:rPr>
              <a:t>Very rich of features and functions.</a:t>
            </a:r>
          </a:p>
          <a:p>
            <a:pPr algn="l">
              <a:buFont typeface="Arial" panose="020B0604020202020204" pitchFamily="34" charset="0"/>
              <a:buChar char="•"/>
            </a:pPr>
            <a:r>
              <a:rPr lang="en-US" sz="2000" b="0" i="0" dirty="0">
                <a:solidFill>
                  <a:srgbClr val="FF0000"/>
                </a:solidFill>
                <a:effectLst/>
                <a:latin typeface="BentonSansRegular"/>
              </a:rPr>
              <a:t>Extremely flexible and even allows you to modify SAP code itself.</a:t>
            </a:r>
          </a:p>
        </p:txBody>
      </p:sp>
      <p:sp>
        <p:nvSpPr>
          <p:cNvPr id="6" name="TextBox 5">
            <a:extLst>
              <a:ext uri="{FF2B5EF4-FFF2-40B4-BE49-F238E27FC236}">
                <a16:creationId xmlns:a16="http://schemas.microsoft.com/office/drawing/2014/main" id="{2B5E60DF-34BA-807F-484D-3CC77D659947}"/>
              </a:ext>
            </a:extLst>
          </p:cNvPr>
          <p:cNvSpPr txBox="1"/>
          <p:nvPr/>
        </p:nvSpPr>
        <p:spPr>
          <a:xfrm>
            <a:off x="203873" y="3729747"/>
            <a:ext cx="11593288" cy="2862322"/>
          </a:xfrm>
          <a:prstGeom prst="rect">
            <a:avLst/>
          </a:prstGeom>
          <a:noFill/>
        </p:spPr>
        <p:txBody>
          <a:bodyPr wrap="square">
            <a:spAutoFit/>
          </a:bodyPr>
          <a:lstStyle/>
          <a:p>
            <a:pPr algn="l"/>
            <a:r>
              <a:rPr lang="en-US" sz="1800" b="0" i="0" dirty="0">
                <a:solidFill>
                  <a:schemeClr val="bg1"/>
                </a:solidFill>
                <a:effectLst/>
                <a:latin typeface="BentonSansRegular"/>
              </a:rPr>
              <a:t>Although, being very powerful, flexible, and popular, classic extensibility has some major drawbacks.</a:t>
            </a:r>
          </a:p>
          <a:p>
            <a:pPr algn="l"/>
            <a:r>
              <a:rPr lang="en-US" sz="1800" b="0" i="0" dirty="0">
                <a:solidFill>
                  <a:schemeClr val="bg1"/>
                </a:solidFill>
                <a:effectLst/>
                <a:latin typeface="BentonSansRegular"/>
              </a:rPr>
              <a:t>One of them is </a:t>
            </a:r>
            <a:r>
              <a:rPr lang="en-US" sz="1800" b="1" i="0" dirty="0">
                <a:solidFill>
                  <a:schemeClr val="bg1"/>
                </a:solidFill>
                <a:effectLst/>
                <a:latin typeface="BentonSansRegular"/>
              </a:rPr>
              <a:t>High Upgrade Efforts</a:t>
            </a:r>
            <a:r>
              <a:rPr lang="en-US" sz="1800" b="0" i="0" dirty="0">
                <a:solidFill>
                  <a:schemeClr val="bg1"/>
                </a:solidFill>
                <a:effectLst/>
                <a:latin typeface="BentonSansRegular"/>
              </a:rPr>
              <a:t>!</a:t>
            </a:r>
          </a:p>
          <a:p>
            <a:pPr algn="l"/>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The missing clear interface between SAP code and extensions might lead to issues in the extensions during upgrades. As a result, </a:t>
            </a:r>
            <a:r>
              <a:rPr lang="en-US" sz="1800" b="1" i="0" dirty="0">
                <a:solidFill>
                  <a:schemeClr val="bg1"/>
                </a:solidFill>
                <a:effectLst/>
                <a:latin typeface="BentonSansRegular"/>
              </a:rPr>
              <a:t>upgrades require high planning, regression test, and adaption efforts</a:t>
            </a:r>
            <a:r>
              <a:rPr lang="en-US" sz="1800" b="0" i="0" dirty="0">
                <a:solidFill>
                  <a:schemeClr val="bg1"/>
                </a:solidFill>
                <a:effectLst/>
                <a:latin typeface="BentonSansRegular"/>
              </a:rPr>
              <a:t>, which is one of the reasons why customers delay upgrades.</a:t>
            </a:r>
          </a:p>
          <a:p>
            <a:pPr algn="l"/>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Example:</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You have used an SAP object that is </a:t>
            </a:r>
            <a:r>
              <a:rPr lang="en-US" sz="1800" b="1" i="0" dirty="0">
                <a:solidFill>
                  <a:schemeClr val="bg1"/>
                </a:solidFill>
                <a:effectLst/>
                <a:latin typeface="BentonSansRegular"/>
              </a:rPr>
              <a:t>not whitelisted by SAP </a:t>
            </a:r>
            <a:r>
              <a:rPr lang="en-US" sz="1800" b="0" i="0" dirty="0">
                <a:solidFill>
                  <a:schemeClr val="bg1"/>
                </a:solidFill>
                <a:effectLst/>
                <a:latin typeface="BentonSansRegular"/>
              </a:rPr>
              <a:t>in your extension. After an upgrade the used SAP Object has been changed or deleted. Now you will have to </a:t>
            </a:r>
            <a:r>
              <a:rPr lang="en-US" sz="1800" b="1" i="0" dirty="0">
                <a:solidFill>
                  <a:schemeClr val="bg1"/>
                </a:solidFill>
                <a:effectLst/>
                <a:latin typeface="BentonSansRegular"/>
              </a:rPr>
              <a:t>adjust the extension </a:t>
            </a:r>
            <a:r>
              <a:rPr lang="en-US" sz="1800" b="0" i="0" dirty="0">
                <a:solidFill>
                  <a:schemeClr val="bg1"/>
                </a:solidFill>
                <a:effectLst/>
                <a:latin typeface="BentonSansRegular"/>
              </a:rPr>
              <a:t>thus </a:t>
            </a:r>
            <a:r>
              <a:rPr lang="en-US" sz="1800" b="1" i="0" dirty="0">
                <a:solidFill>
                  <a:schemeClr val="bg1"/>
                </a:solidFill>
                <a:effectLst/>
                <a:latin typeface="BentonSansRegular"/>
              </a:rPr>
              <a:t>upgrade is delayed</a:t>
            </a:r>
            <a:r>
              <a:rPr lang="en-US" sz="1800" b="0" i="0" dirty="0">
                <a:solidFill>
                  <a:schemeClr val="bg1"/>
                </a:solidFill>
                <a:effectLst/>
                <a:latin typeface="BentonSansRegular"/>
              </a:rPr>
              <a:t>.</a:t>
            </a:r>
          </a:p>
        </p:txBody>
      </p:sp>
    </p:spTree>
    <p:extLst>
      <p:ext uri="{BB962C8B-B14F-4D97-AF65-F5344CB8AC3E}">
        <p14:creationId xmlns:p14="http://schemas.microsoft.com/office/powerpoint/2010/main" val="145841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1000"/>
                                        <p:tgtEl>
                                          <p:spTgt spid="4">
                                            <p:txEl>
                                              <p:pRg st="4" end="4"/>
                                            </p:txEl>
                                          </p:spTgt>
                                        </p:tgtEl>
                                      </p:cBhvr>
                                    </p:animEffect>
                                    <p:anim calcmode="lin" valueType="num">
                                      <p:cBhvr>
                                        <p:cTn id="2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1000"/>
                                        <p:tgtEl>
                                          <p:spTgt spid="4">
                                            <p:txEl>
                                              <p:pRg st="5" end="5"/>
                                            </p:txEl>
                                          </p:spTgt>
                                        </p:tgtEl>
                                      </p:cBhvr>
                                    </p:animEffect>
                                    <p:anim calcmode="lin" valueType="num">
                                      <p:cBhvr>
                                        <p:cTn id="2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1000"/>
                                        <p:tgtEl>
                                          <p:spTgt spid="4">
                                            <p:txEl>
                                              <p:pRg st="6" end="6"/>
                                            </p:txEl>
                                          </p:spTgt>
                                        </p:tgtEl>
                                      </p:cBhvr>
                                    </p:animEffect>
                                    <p:anim calcmode="lin" valueType="num">
                                      <p:cBhvr>
                                        <p:cTn id="3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Clean Core and Benefits</a:t>
            </a:r>
          </a:p>
        </p:txBody>
      </p:sp>
      <p:sp>
        <p:nvSpPr>
          <p:cNvPr id="4" name="TextBox 3">
            <a:extLst>
              <a:ext uri="{FF2B5EF4-FFF2-40B4-BE49-F238E27FC236}">
                <a16:creationId xmlns:a16="http://schemas.microsoft.com/office/drawing/2014/main" id="{4673BCDB-880F-6184-2294-474D78AC2377}"/>
              </a:ext>
            </a:extLst>
          </p:cNvPr>
          <p:cNvSpPr txBox="1"/>
          <p:nvPr/>
        </p:nvSpPr>
        <p:spPr>
          <a:xfrm>
            <a:off x="117749" y="692696"/>
            <a:ext cx="12071076" cy="2862322"/>
          </a:xfrm>
          <a:prstGeom prst="rect">
            <a:avLst/>
          </a:prstGeom>
          <a:noFill/>
        </p:spPr>
        <p:txBody>
          <a:bodyPr wrap="square">
            <a:spAutoFit/>
          </a:bodyPr>
          <a:lstStyle/>
          <a:p>
            <a:pPr algn="l"/>
            <a:r>
              <a:rPr lang="en-US" sz="1800" b="0" i="0" dirty="0">
                <a:solidFill>
                  <a:schemeClr val="bg1"/>
                </a:solidFill>
                <a:effectLst/>
                <a:latin typeface="BentonSansRegular"/>
              </a:rPr>
              <a:t>Clean core is an </a:t>
            </a:r>
            <a:r>
              <a:rPr lang="en-US" sz="1800" b="1" i="0" dirty="0">
                <a:solidFill>
                  <a:schemeClr val="bg1"/>
                </a:solidFill>
                <a:effectLst/>
                <a:latin typeface="BentonSansRegular"/>
              </a:rPr>
              <a:t>extension methodology</a:t>
            </a:r>
            <a:r>
              <a:rPr lang="en-US" sz="1800" b="0" i="0" dirty="0">
                <a:solidFill>
                  <a:schemeClr val="bg1"/>
                </a:solidFill>
                <a:effectLst/>
                <a:latin typeface="BentonSansRegular"/>
              </a:rPr>
              <a:t> in which</a:t>
            </a:r>
          </a:p>
          <a:p>
            <a:pPr algn="l">
              <a:buFont typeface="Arial" panose="020B0604020202020204" pitchFamily="34" charset="0"/>
              <a:buChar char="•"/>
            </a:pPr>
            <a:r>
              <a:rPr lang="en-US" sz="1800" b="0" i="0" dirty="0">
                <a:solidFill>
                  <a:schemeClr val="bg1"/>
                </a:solidFill>
                <a:effectLst/>
                <a:latin typeface="BentonSansRegular"/>
              </a:rPr>
              <a:t>Extensions are kept </a:t>
            </a:r>
            <a:r>
              <a:rPr lang="en-US" sz="1800" b="1" i="0" dirty="0">
                <a:solidFill>
                  <a:schemeClr val="bg1"/>
                </a:solidFill>
                <a:effectLst/>
                <a:latin typeface="BentonSansRegular"/>
              </a:rPr>
              <a:t>strictly separate </a:t>
            </a:r>
            <a:r>
              <a:rPr lang="en-US" sz="1800" b="0" i="0" dirty="0">
                <a:solidFill>
                  <a:schemeClr val="bg1"/>
                </a:solidFill>
                <a:effectLst/>
                <a:latin typeface="BentonSansRegular"/>
              </a:rPr>
              <a:t>from the SAP application.</a:t>
            </a:r>
          </a:p>
          <a:p>
            <a:pPr algn="l">
              <a:buFont typeface="Arial" panose="020B0604020202020204" pitchFamily="34" charset="0"/>
              <a:buChar char="•"/>
            </a:pPr>
            <a:r>
              <a:rPr lang="en-US" sz="1800" b="0" i="0" dirty="0">
                <a:solidFill>
                  <a:schemeClr val="bg1"/>
                </a:solidFill>
                <a:effectLst/>
                <a:latin typeface="BentonSansRegular"/>
              </a:rPr>
              <a:t>Extensions access SAP business objects </a:t>
            </a:r>
            <a:r>
              <a:rPr lang="en-US" sz="1800" b="1" i="0" dirty="0">
                <a:solidFill>
                  <a:schemeClr val="bg1"/>
                </a:solidFill>
                <a:effectLst/>
                <a:latin typeface="BentonSansRegular"/>
              </a:rPr>
              <a:t>only through well defined, upgrade-stable interfaces</a:t>
            </a:r>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 </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By following clean core paradigm, you make sure that</a:t>
            </a:r>
          </a:p>
          <a:p>
            <a:pPr algn="l">
              <a:buFont typeface="Arial" panose="020B0604020202020204" pitchFamily="34" charset="0"/>
              <a:buChar char="•"/>
            </a:pPr>
            <a:r>
              <a:rPr lang="en-US" sz="1800" b="1" i="0" dirty="0">
                <a:solidFill>
                  <a:schemeClr val="bg1"/>
                </a:solidFill>
                <a:effectLst/>
                <a:latin typeface="BentonSansRegular"/>
              </a:rPr>
              <a:t>Extensions do not break an upgrade </a:t>
            </a:r>
            <a:r>
              <a:rPr lang="en-US" sz="1800" b="0" i="0" dirty="0">
                <a:solidFill>
                  <a:schemeClr val="bg1"/>
                </a:solidFill>
                <a:effectLst/>
                <a:latin typeface="BentonSansRegular"/>
              </a:rPr>
              <a:t>and </a:t>
            </a:r>
            <a:r>
              <a:rPr lang="en-US" sz="1800" b="1" i="0" dirty="0">
                <a:solidFill>
                  <a:schemeClr val="bg1"/>
                </a:solidFill>
                <a:effectLst/>
                <a:latin typeface="BentonSansRegular"/>
              </a:rPr>
              <a:t>upgrades do not break an extension.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Extensions do not create a problem when you </a:t>
            </a:r>
            <a:r>
              <a:rPr lang="en-US" sz="1800" b="1" i="0" dirty="0">
                <a:solidFill>
                  <a:schemeClr val="bg1"/>
                </a:solidFill>
                <a:effectLst/>
                <a:latin typeface="BentonSansRegular"/>
              </a:rPr>
              <a:t>migrate from SAP S/4HANA on-Premise to SAP S/4HANA Cloud</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 </a:t>
            </a:r>
          </a:p>
          <a:p>
            <a:pPr algn="l"/>
            <a:r>
              <a:rPr lang="en-US" sz="1800" b="0" i="0" dirty="0">
                <a:solidFill>
                  <a:schemeClr val="bg1"/>
                </a:solidFill>
                <a:effectLst/>
                <a:latin typeface="BentonSansRegular"/>
              </a:rPr>
              <a:t>SAP’s rationale behind the “clean core” paradigm is simple – </a:t>
            </a:r>
            <a:r>
              <a:rPr lang="en-US" sz="1800" b="1" i="0" dirty="0">
                <a:solidFill>
                  <a:schemeClr val="bg1"/>
                </a:solidFill>
                <a:effectLst/>
                <a:latin typeface="BentonSansRegular"/>
              </a:rPr>
              <a:t>Allow customers to extend their SAP S/4HANA software while making the software updates eventually non-events.</a:t>
            </a:r>
            <a:endParaRPr lang="en-US" sz="1800" b="0" i="0" dirty="0">
              <a:solidFill>
                <a:schemeClr val="bg1"/>
              </a:solidFill>
              <a:effectLst/>
              <a:latin typeface="BentonSansRegular"/>
            </a:endParaRPr>
          </a:p>
        </p:txBody>
      </p:sp>
      <p:sp>
        <p:nvSpPr>
          <p:cNvPr id="6" name="TextBox 5">
            <a:extLst>
              <a:ext uri="{FF2B5EF4-FFF2-40B4-BE49-F238E27FC236}">
                <a16:creationId xmlns:a16="http://schemas.microsoft.com/office/drawing/2014/main" id="{CB2D9146-83D1-360E-B486-F4E512580012}"/>
              </a:ext>
            </a:extLst>
          </p:cNvPr>
          <p:cNvSpPr txBox="1"/>
          <p:nvPr/>
        </p:nvSpPr>
        <p:spPr>
          <a:xfrm>
            <a:off x="119263" y="3555018"/>
            <a:ext cx="11762555" cy="3139321"/>
          </a:xfrm>
          <a:prstGeom prst="rect">
            <a:avLst/>
          </a:prstGeom>
          <a:noFill/>
        </p:spPr>
        <p:txBody>
          <a:bodyPr wrap="square">
            <a:spAutoFit/>
          </a:bodyPr>
          <a:lstStyle/>
          <a:p>
            <a:pPr algn="l"/>
            <a:r>
              <a:rPr lang="en-US" sz="1800" b="0" i="0" dirty="0">
                <a:solidFill>
                  <a:schemeClr val="bg1"/>
                </a:solidFill>
                <a:effectLst/>
                <a:latin typeface="BentonSansRegular"/>
              </a:rPr>
              <a:t>Clean core paradigm is the back-bone of S/4HANA new extensibility model. It provides following benefits</a:t>
            </a:r>
          </a:p>
          <a:p>
            <a:pPr algn="l"/>
            <a:r>
              <a:rPr lang="en-US" sz="1800" b="1" i="0" dirty="0">
                <a:solidFill>
                  <a:schemeClr val="bg1"/>
                </a:solidFill>
                <a:effectLst/>
                <a:latin typeface="BentonSansRegular"/>
              </a:rPr>
              <a:t>Reduce TCO</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Make upgrades non-events from a custom code point of view</a:t>
            </a:r>
          </a:p>
          <a:p>
            <a:pPr algn="l">
              <a:buFont typeface="Arial" panose="020B0604020202020204" pitchFamily="34" charset="0"/>
              <a:buChar char="•"/>
            </a:pPr>
            <a:r>
              <a:rPr lang="en-US" sz="1800" b="0" i="0" dirty="0">
                <a:solidFill>
                  <a:schemeClr val="bg1"/>
                </a:solidFill>
                <a:effectLst/>
                <a:latin typeface="BentonSansRegular"/>
              </a:rPr>
              <a:t>Reduce test efforts for business users</a:t>
            </a:r>
          </a:p>
          <a:p>
            <a:pPr algn="l">
              <a:buFont typeface="Arial" panose="020B0604020202020204" pitchFamily="34" charset="0"/>
              <a:buChar char="•"/>
            </a:pPr>
            <a:r>
              <a:rPr lang="en-US" sz="1800" b="0" i="0" dirty="0">
                <a:solidFill>
                  <a:schemeClr val="bg1"/>
                </a:solidFill>
                <a:effectLst/>
                <a:latin typeface="BentonSansRegular"/>
              </a:rPr>
              <a:t>Reduce adaption efforts for developers</a:t>
            </a:r>
          </a:p>
          <a:p>
            <a:pPr algn="l">
              <a:buFont typeface="Arial" panose="020B0604020202020204" pitchFamily="34" charset="0"/>
              <a:buChar char="•"/>
            </a:pPr>
            <a:r>
              <a:rPr lang="en-US" sz="1800" b="0" i="0" dirty="0">
                <a:solidFill>
                  <a:schemeClr val="bg1"/>
                </a:solidFill>
                <a:effectLst/>
                <a:latin typeface="BentonSansRegular"/>
              </a:rPr>
              <a:t>IT service providers can offer upgrade projects at a fixed price</a:t>
            </a:r>
          </a:p>
          <a:p>
            <a:pPr algn="l"/>
            <a:r>
              <a:rPr lang="en-US" sz="1800" b="1" i="0" dirty="0">
                <a:solidFill>
                  <a:schemeClr val="bg1"/>
                </a:solidFill>
                <a:effectLst/>
                <a:latin typeface="BentonSansRegular"/>
              </a:rPr>
              <a:t>Speed and Innovation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Absorb innovation delivered by SAP at a faster rate</a:t>
            </a:r>
          </a:p>
          <a:p>
            <a:pPr algn="l">
              <a:buFont typeface="Arial" panose="020B0604020202020204" pitchFamily="34" charset="0"/>
              <a:buChar char="•"/>
            </a:pPr>
            <a:r>
              <a:rPr lang="en-US" sz="1800" b="0" i="0" dirty="0">
                <a:solidFill>
                  <a:schemeClr val="bg1"/>
                </a:solidFill>
                <a:effectLst/>
                <a:latin typeface="BentonSansRegular"/>
              </a:rPr>
              <a:t>React fast on changing business requirements</a:t>
            </a:r>
          </a:p>
          <a:p>
            <a:pPr algn="l"/>
            <a:r>
              <a:rPr lang="en-US" sz="1800" b="1" i="0" dirty="0">
                <a:solidFill>
                  <a:schemeClr val="bg1"/>
                </a:solidFill>
                <a:effectLst/>
                <a:latin typeface="BentonSansRegular"/>
              </a:rPr>
              <a:t>Be cloud ready</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Lay the foundation today to move to the cloud from a custom extension perspective</a:t>
            </a:r>
          </a:p>
        </p:txBody>
      </p:sp>
      <p:pic>
        <p:nvPicPr>
          <p:cNvPr id="2050" name="Picture 2">
            <a:extLst>
              <a:ext uri="{FF2B5EF4-FFF2-40B4-BE49-F238E27FC236}">
                <a16:creationId xmlns:a16="http://schemas.microsoft.com/office/drawing/2014/main" id="{CBE2907E-90CC-62F6-BB3F-AA2D2CC25A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2684" y="4234047"/>
            <a:ext cx="3011273" cy="2204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27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Approaches for Side-by-Side Extension</a:t>
            </a:r>
          </a:p>
        </p:txBody>
      </p:sp>
      <p:pic>
        <p:nvPicPr>
          <p:cNvPr id="3074" name="Picture 2" descr="SAP S/4HANA Cloud – Side-by-Side Extensibility">
            <a:extLst>
              <a:ext uri="{FF2B5EF4-FFF2-40B4-BE49-F238E27FC236}">
                <a16:creationId xmlns:a16="http://schemas.microsoft.com/office/drawing/2014/main" id="{7B0B7C3B-89C6-47A4-847A-BA69F0483A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193"/>
          <a:stretch/>
        </p:blipFill>
        <p:spPr bwMode="auto">
          <a:xfrm>
            <a:off x="1291331" y="1340767"/>
            <a:ext cx="4155009"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AP S/4HANA Cloud – Side-by-Side Extensibility">
            <a:extLst>
              <a:ext uri="{FF2B5EF4-FFF2-40B4-BE49-F238E27FC236}">
                <a16:creationId xmlns:a16="http://schemas.microsoft.com/office/drawing/2014/main" id="{6E513C64-2F56-8EC2-7918-30C233CFD3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144"/>
          <a:stretch/>
        </p:blipFill>
        <p:spPr bwMode="auto">
          <a:xfrm>
            <a:off x="7750596" y="1340767"/>
            <a:ext cx="3650953"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AP S/4HANA Cloud – Side-by-Side Extensibility">
            <a:extLst>
              <a:ext uri="{FF2B5EF4-FFF2-40B4-BE49-F238E27FC236}">
                <a16:creationId xmlns:a16="http://schemas.microsoft.com/office/drawing/2014/main" id="{49B2C87F-AC51-B2CE-847D-CCB5FE988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514" r="35856"/>
          <a:stretch/>
        </p:blipFill>
        <p:spPr bwMode="auto">
          <a:xfrm>
            <a:off x="5446340" y="1340768"/>
            <a:ext cx="2304256"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40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3078"/>
                                        </p:tgtEl>
                                        <p:attrNameLst>
                                          <p:attrName>style.visibility</p:attrName>
                                        </p:attrNameLst>
                                      </p:cBhvr>
                                      <p:to>
                                        <p:strVal val="visible"/>
                                      </p:to>
                                    </p:set>
                                    <p:animEffect transition="in" filter="fade">
                                      <p:cBhvr>
                                        <p:cTn id="15" dur="2000"/>
                                        <p:tgtEl>
                                          <p:spTgt spid="3078"/>
                                        </p:tgtEl>
                                      </p:cBhvr>
                                    </p:animEffect>
                                    <p:anim calcmode="lin" valueType="num">
                                      <p:cBhvr>
                                        <p:cTn id="16" dur="2000" fill="hold"/>
                                        <p:tgtEl>
                                          <p:spTgt spid="3078"/>
                                        </p:tgtEl>
                                        <p:attrNameLst>
                                          <p:attrName>ppt_w</p:attrName>
                                        </p:attrNameLst>
                                      </p:cBhvr>
                                      <p:tavLst>
                                        <p:tav tm="0" fmla="#ppt_w*sin(2.5*pi*$)">
                                          <p:val>
                                            <p:fltVal val="0"/>
                                          </p:val>
                                        </p:tav>
                                        <p:tav tm="100000">
                                          <p:val>
                                            <p:fltVal val="1"/>
                                          </p:val>
                                        </p:tav>
                                      </p:tavLst>
                                    </p:anim>
                                    <p:anim calcmode="lin" valueType="num">
                                      <p:cBhvr>
                                        <p:cTn id="17" dur="2000" fill="hold"/>
                                        <p:tgtEl>
                                          <p:spTgt spid="30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7208</TotalTime>
  <Words>1592</Words>
  <Application>Microsoft Office PowerPoint</Application>
  <PresentationFormat>Custom</PresentationFormat>
  <Paragraphs>151</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Amasis MT Pro Black</vt:lpstr>
      <vt:lpstr>Arial</vt:lpstr>
      <vt:lpstr>Arial Black</vt:lpstr>
      <vt:lpstr>BentonSansRegular</vt:lpstr>
      <vt:lpstr>Calibri</vt:lpstr>
      <vt:lpstr>Cooper Black</vt:lpstr>
      <vt:lpstr>Segoe UI</vt:lpstr>
      <vt:lpstr>Segoe UI Light</vt:lpstr>
      <vt:lpstr>Office Theme</vt:lpstr>
      <vt:lpstr>SAP BTP Architect Training</vt:lpstr>
      <vt:lpstr>PowerPoint Presentation</vt:lpstr>
      <vt:lpstr>Agenda – Day 8</vt:lpstr>
      <vt:lpstr>Hands on SAP BTP Cloud Transport</vt:lpstr>
      <vt:lpstr>What is Extensibility</vt:lpstr>
      <vt:lpstr>What is Extension?</vt:lpstr>
      <vt:lpstr>Classic Extensions and Challenges</vt:lpstr>
      <vt:lpstr>Clean Core and Benefits</vt:lpstr>
      <vt:lpstr>Approaches for Side-by-Side Extension</vt:lpstr>
      <vt:lpstr>SAP Business API HUB</vt:lpstr>
      <vt:lpstr>Hands-on : Find SAP Sales Order API in APIHUB &amp; Test in POSTMAN</vt:lpstr>
      <vt:lpstr>Scenario 1: UI Extensibility </vt:lpstr>
      <vt:lpstr>Hands on: Create Display like App for Sales Order</vt:lpstr>
      <vt:lpstr>Scenario 2: </vt:lpstr>
      <vt:lpstr>Hands on: Initialize CAPM Extension</vt:lpstr>
      <vt:lpstr>Hands on: Initialize CAPM Extension</vt:lpstr>
      <vt:lpstr>Hands on Cloud Extension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295</cp:revision>
  <dcterms:created xsi:type="dcterms:W3CDTF">2013-09-12T13:05:01Z</dcterms:created>
  <dcterms:modified xsi:type="dcterms:W3CDTF">2024-07-03T15:21:21Z</dcterms:modified>
</cp:coreProperties>
</file>