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6" r:id="rId2"/>
    <p:sldId id="4122" r:id="rId3"/>
    <p:sldId id="277" r:id="rId4"/>
    <p:sldId id="4817" r:id="rId5"/>
    <p:sldId id="4818" r:id="rId6"/>
    <p:sldId id="4819" r:id="rId7"/>
    <p:sldId id="4820" r:id="rId8"/>
    <p:sldId id="4822" r:id="rId9"/>
    <p:sldId id="4821" r:id="rId10"/>
    <p:sldId id="4823" r:id="rId11"/>
    <p:sldId id="4824" r:id="rId12"/>
    <p:sldId id="4825" r:id="rId13"/>
    <p:sldId id="4826" r:id="rId14"/>
    <p:sldId id="4827" r:id="rId15"/>
    <p:sldId id="4828" r:id="rId16"/>
    <p:sldId id="4829" r:id="rId17"/>
    <p:sldId id="4830" r:id="rId18"/>
    <p:sldId id="282" r:id="rId19"/>
    <p:sldId id="280" r:id="rId20"/>
    <p:sldId id="4711"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66" autoAdjust="0"/>
    <p:restoredTop sz="95250" autoAdjust="0"/>
  </p:normalViewPr>
  <p:slideViewPr>
    <p:cSldViewPr>
      <p:cViewPr varScale="1">
        <p:scale>
          <a:sx n="105" d="100"/>
          <a:sy n="105" d="100"/>
        </p:scale>
        <p:origin x="572" y="64"/>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7/3/2024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7/3/2024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7/3/2024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help.sap.com/docs/workflow-capability/workflow-cloud-foundry/create-workflow-and-my-inbox-tiles-on-central-launchpa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help.sap.com/docs/workflow-capability/workflow-neo/cheat-sheet-for-workflow-expressions?locale=en-U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anubhavtrainings.com/ui5-and-odata-train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hyperlink" Target="http://www.dribbble.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1.tiff"/><Relationship Id="rId5" Type="http://schemas.openxmlformats.org/officeDocument/2006/relationships/image" Target="../media/image10.tiff"/><Relationship Id="rId4" Type="http://schemas.openxmlformats.org/officeDocument/2006/relationships/image" Target="../media/image9.tiff"/><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sap.com/india/assetdetail/2022/02/6c062d52-177e-0010-bca6-c68f7e60039b.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apes5.sapdevcenter.com/sap/opu/odata/sap/EPM_REF_APPS_SHOP_SRV/?sap-client=002" TargetMode="External"/><Relationship Id="rId2" Type="http://schemas.openxmlformats.org/officeDocument/2006/relationships/hyperlink" Target="https://register.sapdevcenter.com/SUPSignForms/" TargetMode="External"/><Relationship Id="rId1" Type="http://schemas.openxmlformats.org/officeDocument/2006/relationships/slideLayout" Target="../slideLayouts/slideLayout2.xml"/><Relationship Id="rId4" Type="http://schemas.openxmlformats.org/officeDocument/2006/relationships/hyperlink" Target="https://register.sapdevcenter.com/SUPSignForms/?server=sapes5"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help.sap.com/docs/workflow-management/sap-workflow-management/sap-workflow-management-path-forwar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Architect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10</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r>
              <a:rPr lang="en-US" dirty="0"/>
              <a:t>Steps to get started with Workflow dev.</a:t>
            </a:r>
          </a:p>
        </p:txBody>
      </p:sp>
      <p:sp>
        <p:nvSpPr>
          <p:cNvPr id="3" name="TextBox 2">
            <a:extLst>
              <a:ext uri="{FF2B5EF4-FFF2-40B4-BE49-F238E27FC236}">
                <a16:creationId xmlns:a16="http://schemas.microsoft.com/office/drawing/2014/main" id="{92C114C2-F7E4-52A3-CFF9-99F1F514B0BC}"/>
              </a:ext>
            </a:extLst>
          </p:cNvPr>
          <p:cNvSpPr txBox="1"/>
          <p:nvPr/>
        </p:nvSpPr>
        <p:spPr>
          <a:xfrm>
            <a:off x="189756" y="980728"/>
            <a:ext cx="11809312" cy="5755422"/>
          </a:xfrm>
          <a:prstGeom prst="rect">
            <a:avLst/>
          </a:prstGeom>
          <a:noFill/>
        </p:spPr>
        <p:txBody>
          <a:bodyPr wrap="square" rtlCol="0">
            <a:spAutoFit/>
          </a:bodyPr>
          <a:lstStyle/>
          <a:p>
            <a:pPr marL="342900" indent="-342900">
              <a:buAutoNum type="arabicPeriod"/>
            </a:pPr>
            <a:r>
              <a:rPr lang="en-IN" sz="1600" dirty="0">
                <a:solidFill>
                  <a:schemeClr val="bg1"/>
                </a:solidFill>
              </a:rPr>
              <a:t>Open BAS tool and create dev space of type Fiori and choose the workflow module checkbox</a:t>
            </a:r>
          </a:p>
          <a:p>
            <a:pPr marL="342900" indent="-342900">
              <a:buAutoNum type="arabicPeriod"/>
            </a:pPr>
            <a:r>
              <a:rPr lang="en-IN" sz="1600" dirty="0">
                <a:solidFill>
                  <a:schemeClr val="bg1"/>
                </a:solidFill>
              </a:rPr>
              <a:t>Open sub-account and create a subscription of SAP Build </a:t>
            </a:r>
            <a:r>
              <a:rPr lang="en-IN" sz="1600" dirty="0" err="1">
                <a:solidFill>
                  <a:schemeClr val="bg1"/>
                </a:solidFill>
              </a:rPr>
              <a:t>workzone</a:t>
            </a:r>
            <a:r>
              <a:rPr lang="en-IN" sz="1600" dirty="0">
                <a:solidFill>
                  <a:schemeClr val="bg1"/>
                </a:solidFill>
              </a:rPr>
              <a:t> subscription and service instance</a:t>
            </a:r>
          </a:p>
          <a:p>
            <a:pPr marL="342900" indent="-342900">
              <a:buAutoNum type="arabicPeriod"/>
            </a:pPr>
            <a:r>
              <a:rPr lang="en-IN" sz="1600" dirty="0">
                <a:solidFill>
                  <a:schemeClr val="bg1"/>
                </a:solidFill>
              </a:rPr>
              <a:t>Create a subscription and a service for SAP Build process automation service</a:t>
            </a:r>
          </a:p>
          <a:p>
            <a:pPr marL="342900" indent="-342900">
              <a:buAutoNum type="arabicPeriod"/>
            </a:pPr>
            <a:r>
              <a:rPr lang="en-IN" sz="1600" dirty="0">
                <a:solidFill>
                  <a:schemeClr val="bg1"/>
                </a:solidFill>
              </a:rPr>
              <a:t>Created a </a:t>
            </a:r>
            <a:r>
              <a:rPr lang="en-IN" sz="1600" b="1" dirty="0">
                <a:solidFill>
                  <a:schemeClr val="bg1"/>
                </a:solidFill>
              </a:rPr>
              <a:t>service key </a:t>
            </a:r>
            <a:r>
              <a:rPr lang="en-IN" sz="1600" dirty="0">
                <a:solidFill>
                  <a:schemeClr val="bg1"/>
                </a:solidFill>
              </a:rPr>
              <a:t>for the build process automation service</a:t>
            </a:r>
          </a:p>
          <a:p>
            <a:pPr marL="342900" indent="-342900">
              <a:buAutoNum type="arabicPeriod"/>
            </a:pPr>
            <a:r>
              <a:rPr lang="en-IN" sz="1600" dirty="0">
                <a:solidFill>
                  <a:schemeClr val="bg1"/>
                </a:solidFill>
              </a:rPr>
              <a:t>To communicate to all workflow APIs instead of the </a:t>
            </a:r>
            <a:r>
              <a:rPr lang="en-IN" sz="1600" b="1" dirty="0" err="1">
                <a:solidFill>
                  <a:schemeClr val="bg1"/>
                </a:solidFill>
              </a:rPr>
              <a:t>workflowruntime</a:t>
            </a:r>
            <a:r>
              <a:rPr lang="en-IN" sz="1600" dirty="0">
                <a:solidFill>
                  <a:schemeClr val="bg1"/>
                </a:solidFill>
              </a:rPr>
              <a:t> service instance, we will need </a:t>
            </a:r>
            <a:r>
              <a:rPr lang="en-IN" sz="1600" b="1" dirty="0" err="1">
                <a:solidFill>
                  <a:schemeClr val="bg1"/>
                </a:solidFill>
              </a:rPr>
              <a:t>processautomation</a:t>
            </a:r>
            <a:r>
              <a:rPr lang="en-IN" sz="1600" dirty="0">
                <a:solidFill>
                  <a:schemeClr val="bg1"/>
                </a:solidFill>
              </a:rPr>
              <a:t> runtime service</a:t>
            </a:r>
          </a:p>
          <a:p>
            <a:pPr marL="342900" indent="-342900">
              <a:buAutoNum type="arabicPeriod"/>
            </a:pPr>
            <a:r>
              <a:rPr lang="en-IN" sz="1600" dirty="0">
                <a:solidFill>
                  <a:schemeClr val="bg1"/>
                </a:solidFill>
              </a:rPr>
              <a:t>Go to security and assign roles related to build process automation to our user – </a:t>
            </a:r>
            <a:r>
              <a:rPr lang="en-IN" sz="1600" b="0" i="0" dirty="0" err="1">
                <a:solidFill>
                  <a:schemeClr val="bg1"/>
                </a:solidFill>
                <a:effectLst/>
                <a:latin typeface="72" panose="020B0503030000000003" pitchFamily="34" charset="0"/>
              </a:rPr>
              <a:t>ProcessAutomationParticipant</a:t>
            </a:r>
            <a:r>
              <a:rPr lang="en-IN" sz="1600" b="0" i="0" dirty="0">
                <a:solidFill>
                  <a:schemeClr val="bg1"/>
                </a:solidFill>
                <a:effectLst/>
                <a:latin typeface="72" panose="020B0503030000000003" pitchFamily="34" charset="0"/>
              </a:rPr>
              <a:t>, </a:t>
            </a:r>
            <a:r>
              <a:rPr lang="en-IN" sz="1600" b="0" i="0" dirty="0" err="1">
                <a:solidFill>
                  <a:schemeClr val="bg1"/>
                </a:solidFill>
                <a:effectLst/>
                <a:latin typeface="72" panose="020B0503030000000003" pitchFamily="34" charset="0"/>
              </a:rPr>
              <a:t>ProcessAutomationDeveloper</a:t>
            </a:r>
            <a:r>
              <a:rPr lang="en-IN" sz="1600" b="0" i="0" dirty="0">
                <a:solidFill>
                  <a:schemeClr val="bg1"/>
                </a:solidFill>
                <a:effectLst/>
                <a:latin typeface="72" panose="020B0503030000000003" pitchFamily="34" charset="0"/>
              </a:rPr>
              <a:t>, </a:t>
            </a:r>
            <a:r>
              <a:rPr lang="en-IN" sz="1600" b="0" i="0" dirty="0" err="1">
                <a:solidFill>
                  <a:schemeClr val="bg1"/>
                </a:solidFill>
                <a:effectLst/>
                <a:latin typeface="72" panose="020B0503030000000003" pitchFamily="34" charset="0"/>
              </a:rPr>
              <a:t>ProcessAutomationAdmin</a:t>
            </a:r>
            <a:endParaRPr lang="en-IN" sz="1600" b="0" i="0" dirty="0">
              <a:solidFill>
                <a:schemeClr val="bg1"/>
              </a:solidFill>
              <a:effectLst/>
              <a:latin typeface="72" panose="020B0503030000000003" pitchFamily="34" charset="0"/>
            </a:endParaRPr>
          </a:p>
          <a:p>
            <a:pPr marL="342900" indent="-342900">
              <a:buAutoNum type="arabicPeriod"/>
            </a:pPr>
            <a:r>
              <a:rPr lang="en-IN" sz="1600" dirty="0">
                <a:solidFill>
                  <a:schemeClr val="bg1"/>
                </a:solidFill>
              </a:rPr>
              <a:t>Open the BAS tool and create a project from template and choose MTA module</a:t>
            </a:r>
          </a:p>
          <a:p>
            <a:pPr marL="342900" indent="-342900">
              <a:buAutoNum type="arabicPeriod"/>
            </a:pPr>
            <a:r>
              <a:rPr lang="en-IN" sz="1600" dirty="0">
                <a:solidFill>
                  <a:schemeClr val="bg1"/>
                </a:solidFill>
              </a:rPr>
              <a:t>Right click on </a:t>
            </a:r>
            <a:r>
              <a:rPr lang="en-IN" sz="1600" dirty="0" err="1">
                <a:solidFill>
                  <a:schemeClr val="bg1"/>
                </a:solidFill>
              </a:rPr>
              <a:t>MTA.yml</a:t>
            </a:r>
            <a:r>
              <a:rPr lang="en-IN" sz="1600" dirty="0">
                <a:solidFill>
                  <a:schemeClr val="bg1"/>
                </a:solidFill>
              </a:rPr>
              <a:t> file and choose add </a:t>
            </a:r>
            <a:r>
              <a:rPr lang="en-IN" sz="1600" dirty="0" err="1">
                <a:solidFill>
                  <a:schemeClr val="bg1"/>
                </a:solidFill>
              </a:rPr>
              <a:t>mta</a:t>
            </a:r>
            <a:r>
              <a:rPr lang="en-IN" sz="1600" dirty="0">
                <a:solidFill>
                  <a:schemeClr val="bg1"/>
                </a:solidFill>
              </a:rPr>
              <a:t> module from template</a:t>
            </a:r>
          </a:p>
          <a:p>
            <a:pPr marL="342900" indent="-342900">
              <a:buAutoNum type="arabicPeriod"/>
            </a:pPr>
            <a:r>
              <a:rPr lang="en-IN" sz="1600" dirty="0">
                <a:solidFill>
                  <a:schemeClr val="bg1"/>
                </a:solidFill>
              </a:rPr>
              <a:t>The course will follow</a:t>
            </a:r>
          </a:p>
          <a:p>
            <a:pPr marL="342900" indent="-342900">
              <a:buAutoNum type="arabicPeriod"/>
            </a:pPr>
            <a:r>
              <a:rPr lang="en-IN" sz="1600" dirty="0">
                <a:solidFill>
                  <a:schemeClr val="bg1"/>
                </a:solidFill>
              </a:rPr>
              <a:t>If we want to get the tiles related to workflow in Build </a:t>
            </a:r>
            <a:r>
              <a:rPr lang="en-IN" sz="1600" dirty="0" err="1">
                <a:solidFill>
                  <a:schemeClr val="bg1"/>
                </a:solidFill>
              </a:rPr>
              <a:t>workzone</a:t>
            </a:r>
            <a:r>
              <a:rPr lang="en-IN" sz="1600" dirty="0">
                <a:solidFill>
                  <a:schemeClr val="bg1"/>
                </a:solidFill>
              </a:rPr>
              <a:t>, we have to first must follow the step 4, We need to create a destination in our BTP account so that the build </a:t>
            </a:r>
            <a:r>
              <a:rPr lang="en-IN" sz="1600" dirty="0" err="1">
                <a:solidFill>
                  <a:schemeClr val="bg1"/>
                </a:solidFill>
              </a:rPr>
              <a:t>workzone</a:t>
            </a:r>
            <a:r>
              <a:rPr lang="en-IN" sz="1600" dirty="0">
                <a:solidFill>
                  <a:schemeClr val="bg1"/>
                </a:solidFill>
              </a:rPr>
              <a:t> can pull over all the tiles related to workflow from sap repo. </a:t>
            </a:r>
            <a:r>
              <a:rPr lang="en-IN" sz="1600" dirty="0">
                <a:solidFill>
                  <a:schemeClr val="bg1"/>
                </a:solidFill>
                <a:hlinkClick r:id="rId2">
                  <a:extLst>
                    <a:ext uri="{A12FA001-AC4F-418D-AE19-62706E023703}">
                      <ahyp:hlinkClr xmlns:ahyp="http://schemas.microsoft.com/office/drawing/2018/hyperlinkcolor" val="tx"/>
                    </a:ext>
                  </a:extLst>
                </a:hlinkClick>
              </a:rPr>
              <a:t>Click here</a:t>
            </a:r>
            <a:endParaRPr lang="en-IN" sz="1600" dirty="0">
              <a:solidFill>
                <a:schemeClr val="bg1"/>
              </a:solidFill>
            </a:endParaRPr>
          </a:p>
          <a:p>
            <a:pPr marL="342900" indent="-342900">
              <a:buAutoNum type="arabicPeriod"/>
            </a:pPr>
            <a:r>
              <a:rPr lang="en-IN" sz="1600" dirty="0">
                <a:solidFill>
                  <a:schemeClr val="bg1"/>
                </a:solidFill>
              </a:rPr>
              <a:t>Import the destination </a:t>
            </a:r>
            <a:r>
              <a:rPr lang="en-IN" sz="1600" b="1" dirty="0" err="1">
                <a:solidFill>
                  <a:schemeClr val="bg1"/>
                </a:solidFill>
              </a:rPr>
              <a:t>sap_process_automation_service</a:t>
            </a:r>
            <a:r>
              <a:rPr lang="en-IN" sz="1600" b="1" dirty="0">
                <a:solidFill>
                  <a:schemeClr val="bg1"/>
                </a:solidFill>
              </a:rPr>
              <a:t> </a:t>
            </a:r>
            <a:r>
              <a:rPr lang="en-IN" sz="1600" dirty="0">
                <a:solidFill>
                  <a:schemeClr val="bg1"/>
                </a:solidFill>
              </a:rPr>
              <a:t>provided by Anubhav and replace all the properties from the service key of the </a:t>
            </a:r>
            <a:r>
              <a:rPr lang="en-IN" sz="1600" dirty="0" err="1">
                <a:solidFill>
                  <a:schemeClr val="bg1"/>
                </a:solidFill>
              </a:rPr>
              <a:t>processautomation</a:t>
            </a:r>
            <a:r>
              <a:rPr lang="en-IN" sz="1600" dirty="0">
                <a:solidFill>
                  <a:schemeClr val="bg1"/>
                </a:solidFill>
              </a:rPr>
              <a:t> service.</a:t>
            </a:r>
          </a:p>
          <a:p>
            <a:pPr marL="342900" indent="-342900">
              <a:buAutoNum type="arabicPeriod"/>
            </a:pPr>
            <a:r>
              <a:rPr lang="en-IN" sz="1600" dirty="0">
                <a:solidFill>
                  <a:schemeClr val="bg1"/>
                </a:solidFill>
              </a:rPr>
              <a:t>Go to build </a:t>
            </a:r>
            <a:r>
              <a:rPr lang="en-IN" sz="1600" dirty="0" err="1">
                <a:solidFill>
                  <a:schemeClr val="bg1"/>
                </a:solidFill>
              </a:rPr>
              <a:t>workzone</a:t>
            </a:r>
            <a:r>
              <a:rPr lang="en-IN" sz="1600" dirty="0">
                <a:solidFill>
                  <a:schemeClr val="bg1"/>
                </a:solidFill>
              </a:rPr>
              <a:t> and create a new site</a:t>
            </a:r>
          </a:p>
          <a:p>
            <a:pPr marL="342900" indent="-342900">
              <a:buAutoNum type="arabicPeriod"/>
            </a:pPr>
            <a:r>
              <a:rPr lang="en-IN" sz="1600" dirty="0">
                <a:solidFill>
                  <a:schemeClr val="bg1"/>
                </a:solidFill>
              </a:rPr>
              <a:t>Open channel manager and click refresh on html5 apps</a:t>
            </a:r>
          </a:p>
          <a:p>
            <a:pPr marL="342900" indent="-342900">
              <a:buAutoNum type="arabicPeriod"/>
            </a:pPr>
            <a:r>
              <a:rPr lang="en-IN" sz="1600" dirty="0">
                <a:solidFill>
                  <a:schemeClr val="bg1"/>
                </a:solidFill>
              </a:rPr>
              <a:t>Open the Content manager and choose the html5 apps, now you can see all the workflow tiles provided by SAP</a:t>
            </a:r>
          </a:p>
          <a:p>
            <a:pPr marL="342900" indent="-342900">
              <a:buAutoNum type="arabicPeriod"/>
            </a:pPr>
            <a:r>
              <a:rPr lang="en-IN" sz="1600" dirty="0">
                <a:solidFill>
                  <a:schemeClr val="bg1"/>
                </a:solidFill>
              </a:rPr>
              <a:t>Select all tiles and add them</a:t>
            </a:r>
          </a:p>
          <a:p>
            <a:pPr marL="342900" indent="-342900">
              <a:buAutoNum type="arabicPeriod"/>
            </a:pPr>
            <a:r>
              <a:rPr lang="en-IN" sz="1600" dirty="0">
                <a:solidFill>
                  <a:schemeClr val="bg1"/>
                </a:solidFill>
              </a:rPr>
              <a:t>Go to Everyone role, Edit and switch on all tiles. Create a </a:t>
            </a:r>
            <a:r>
              <a:rPr lang="en-IN" sz="1600" dirty="0" err="1">
                <a:solidFill>
                  <a:schemeClr val="bg1"/>
                </a:solidFill>
              </a:rPr>
              <a:t>catalog</a:t>
            </a:r>
            <a:r>
              <a:rPr lang="en-IN" sz="1600" dirty="0">
                <a:solidFill>
                  <a:schemeClr val="bg1"/>
                </a:solidFill>
              </a:rPr>
              <a:t> called Workflow and switch on all tiles, Repeat same by creating a group and switch on all tiles.</a:t>
            </a:r>
          </a:p>
          <a:p>
            <a:endParaRPr lang="en-IN" sz="1600" dirty="0">
              <a:solidFill>
                <a:schemeClr val="bg1"/>
              </a:solidFill>
            </a:endParaRPr>
          </a:p>
        </p:txBody>
      </p:sp>
    </p:spTree>
    <p:extLst>
      <p:ext uri="{BB962C8B-B14F-4D97-AF65-F5344CB8AC3E}">
        <p14:creationId xmlns:p14="http://schemas.microsoft.com/office/powerpoint/2010/main" val="1831209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r>
              <a:rPr lang="en-US" dirty="0"/>
              <a:t>Continue..</a:t>
            </a:r>
          </a:p>
        </p:txBody>
      </p:sp>
      <p:sp>
        <p:nvSpPr>
          <p:cNvPr id="3" name="TextBox 2">
            <a:extLst>
              <a:ext uri="{FF2B5EF4-FFF2-40B4-BE49-F238E27FC236}">
                <a16:creationId xmlns:a16="http://schemas.microsoft.com/office/drawing/2014/main" id="{DC978100-83C0-D329-33B4-89DFA0EF88C0}"/>
              </a:ext>
            </a:extLst>
          </p:cNvPr>
          <p:cNvSpPr txBox="1"/>
          <p:nvPr/>
        </p:nvSpPr>
        <p:spPr>
          <a:xfrm>
            <a:off x="189756" y="980728"/>
            <a:ext cx="11593288" cy="2308324"/>
          </a:xfrm>
          <a:prstGeom prst="rect">
            <a:avLst/>
          </a:prstGeom>
          <a:noFill/>
        </p:spPr>
        <p:txBody>
          <a:bodyPr wrap="square" rtlCol="0">
            <a:spAutoFit/>
          </a:bodyPr>
          <a:lstStyle/>
          <a:p>
            <a:pPr marL="342900" indent="-342900">
              <a:buAutoNum type="arabicPeriod"/>
            </a:pPr>
            <a:r>
              <a:rPr lang="en-IN" sz="1600" dirty="0">
                <a:solidFill>
                  <a:schemeClr val="bg1"/>
                </a:solidFill>
              </a:rPr>
              <a:t>Create and design the workflow, Joel expression documentation </a:t>
            </a:r>
            <a:r>
              <a:rPr lang="en-IN" sz="1600" dirty="0">
                <a:solidFill>
                  <a:schemeClr val="bg1"/>
                </a:solidFill>
                <a:hlinkClick r:id="rId2">
                  <a:extLst>
                    <a:ext uri="{A12FA001-AC4F-418D-AE19-62706E023703}">
                      <ahyp:hlinkClr xmlns:ahyp="http://schemas.microsoft.com/office/drawing/2018/hyperlinkcolor" val="tx"/>
                    </a:ext>
                  </a:extLst>
                </a:hlinkClick>
              </a:rPr>
              <a:t>https://help.sap.com/docs/workflow-capability/workflow-neo/cheat-sheet-for-workflow-expressions?locale=en-US</a:t>
            </a:r>
            <a:endParaRPr lang="en-IN" sz="1600" dirty="0">
              <a:solidFill>
                <a:schemeClr val="bg1"/>
              </a:solidFill>
            </a:endParaRPr>
          </a:p>
          <a:p>
            <a:pPr marL="342900" indent="-342900">
              <a:buAutoNum type="arabicPeriod"/>
            </a:pPr>
            <a:r>
              <a:rPr lang="en-IN" sz="1600" dirty="0">
                <a:solidFill>
                  <a:schemeClr val="bg1"/>
                </a:solidFill>
              </a:rPr>
              <a:t>Build and Deploy the workflow</a:t>
            </a:r>
          </a:p>
          <a:p>
            <a:pPr marL="342900" indent="-342900">
              <a:buAutoNum type="arabicPeriod"/>
            </a:pPr>
            <a:r>
              <a:rPr lang="en-IN" sz="1600" dirty="0">
                <a:solidFill>
                  <a:schemeClr val="bg1"/>
                </a:solidFill>
              </a:rPr>
              <a:t>To test the workflow, open the SAP Build process Automation cockpit and come down to Monitoring</a:t>
            </a:r>
          </a:p>
          <a:p>
            <a:pPr marL="342900" indent="-342900">
              <a:buAutoNum type="arabicPeriod"/>
            </a:pPr>
            <a:r>
              <a:rPr lang="en-IN" sz="1600" dirty="0">
                <a:solidFill>
                  <a:schemeClr val="bg1"/>
                </a:solidFill>
              </a:rPr>
              <a:t>Open process and workflows and you will find deployed workflow</a:t>
            </a:r>
          </a:p>
          <a:p>
            <a:pPr marL="342900" indent="-342900">
              <a:buAutoNum type="arabicPeriod"/>
            </a:pPr>
            <a:r>
              <a:rPr lang="en-IN" sz="1600" dirty="0">
                <a:solidFill>
                  <a:schemeClr val="bg1"/>
                </a:solidFill>
              </a:rPr>
              <a:t>Start a new instance and check if you receive the work item</a:t>
            </a:r>
          </a:p>
          <a:p>
            <a:pPr marL="342900" indent="-342900">
              <a:buAutoNum type="arabicPeriod"/>
            </a:pPr>
            <a:r>
              <a:rPr lang="en-IN" sz="1600" dirty="0">
                <a:solidFill>
                  <a:schemeClr val="bg1"/>
                </a:solidFill>
              </a:rPr>
              <a:t>We can monitor workflow using process and workflow instance tile in build process automation cockpit</a:t>
            </a:r>
          </a:p>
          <a:p>
            <a:endParaRPr lang="en-IN" sz="1600" dirty="0">
              <a:solidFill>
                <a:schemeClr val="bg1"/>
              </a:solidFill>
            </a:endParaRPr>
          </a:p>
          <a:p>
            <a:endParaRPr lang="en-IN" sz="1600" dirty="0">
              <a:solidFill>
                <a:schemeClr val="bg1"/>
              </a:solidFill>
            </a:endParaRPr>
          </a:p>
        </p:txBody>
      </p:sp>
    </p:spTree>
    <p:extLst>
      <p:ext uri="{BB962C8B-B14F-4D97-AF65-F5344CB8AC3E}">
        <p14:creationId xmlns:p14="http://schemas.microsoft.com/office/powerpoint/2010/main" val="1785959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r>
              <a:rPr lang="en-US" dirty="0"/>
              <a:t>Initialize workflow module</a:t>
            </a:r>
          </a:p>
        </p:txBody>
      </p:sp>
      <p:sp>
        <p:nvSpPr>
          <p:cNvPr id="3" name="TextBox 2">
            <a:extLst>
              <a:ext uri="{FF2B5EF4-FFF2-40B4-BE49-F238E27FC236}">
                <a16:creationId xmlns:a16="http://schemas.microsoft.com/office/drawing/2014/main" id="{9366D545-1E87-DC1C-0E9C-B1D16F6D0139}"/>
              </a:ext>
            </a:extLst>
          </p:cNvPr>
          <p:cNvSpPr txBox="1"/>
          <p:nvPr/>
        </p:nvSpPr>
        <p:spPr>
          <a:xfrm>
            <a:off x="189756" y="1092385"/>
            <a:ext cx="11809312" cy="2031325"/>
          </a:xfrm>
          <a:prstGeom prst="rect">
            <a:avLst/>
          </a:prstGeom>
          <a:noFill/>
        </p:spPr>
        <p:txBody>
          <a:bodyPr wrap="square" rtlCol="0">
            <a:spAutoFit/>
          </a:bodyPr>
          <a:lstStyle/>
          <a:p>
            <a:pPr marL="342900" indent="-342900">
              <a:buAutoNum type="arabicPeriod"/>
            </a:pPr>
            <a:r>
              <a:rPr lang="en-IN" sz="1800" dirty="0">
                <a:solidFill>
                  <a:schemeClr val="bg1"/>
                </a:solidFill>
              </a:rPr>
              <a:t>Create a new multi target module project from template (welcome page)</a:t>
            </a:r>
          </a:p>
          <a:p>
            <a:pPr marL="342900" indent="-342900">
              <a:buAutoNum type="arabicPeriod"/>
            </a:pPr>
            <a:r>
              <a:rPr lang="en-IN" sz="1800" dirty="0">
                <a:solidFill>
                  <a:schemeClr val="bg1"/>
                </a:solidFill>
              </a:rPr>
              <a:t>Use F1 or choose View </a:t>
            </a:r>
            <a:r>
              <a:rPr lang="en-IN" sz="1800" dirty="0">
                <a:solidFill>
                  <a:schemeClr val="bg1"/>
                </a:solidFill>
                <a:sym typeface="Wingdings" panose="05000000000000000000" pitchFamily="2" charset="2"/>
              </a:rPr>
              <a:t> Find Command and select </a:t>
            </a:r>
            <a:r>
              <a:rPr lang="en-IN" sz="1800" b="1" dirty="0">
                <a:solidFill>
                  <a:schemeClr val="bg1"/>
                </a:solidFill>
                <a:sym typeface="Wingdings" panose="05000000000000000000" pitchFamily="2" charset="2"/>
              </a:rPr>
              <a:t>Open Template Wizard</a:t>
            </a:r>
          </a:p>
          <a:p>
            <a:pPr marL="342900" indent="-342900">
              <a:buAutoNum type="arabicPeriod"/>
            </a:pPr>
            <a:r>
              <a:rPr lang="en-IN" sz="1800" dirty="0">
                <a:solidFill>
                  <a:schemeClr val="bg1"/>
                </a:solidFill>
                <a:sym typeface="Wingdings" panose="05000000000000000000" pitchFamily="2" charset="2"/>
              </a:rPr>
              <a:t>Choose the template as @workflow/workflow</a:t>
            </a:r>
          </a:p>
          <a:p>
            <a:pPr marL="342900" indent="-342900">
              <a:buAutoNum type="arabicPeriod"/>
            </a:pPr>
            <a:r>
              <a:rPr lang="en-IN" sz="1800" dirty="0">
                <a:solidFill>
                  <a:schemeClr val="bg1"/>
                </a:solidFill>
                <a:sym typeface="Wingdings" panose="05000000000000000000" pitchFamily="2" charset="2"/>
              </a:rPr>
              <a:t>Provide the folder location of </a:t>
            </a:r>
            <a:r>
              <a:rPr lang="en-IN" sz="1800" dirty="0" err="1">
                <a:solidFill>
                  <a:schemeClr val="bg1"/>
                </a:solidFill>
                <a:sym typeface="Wingdings" panose="05000000000000000000" pitchFamily="2" charset="2"/>
              </a:rPr>
              <a:t>mta.yaml</a:t>
            </a:r>
            <a:r>
              <a:rPr lang="en-IN" sz="1800" dirty="0">
                <a:solidFill>
                  <a:schemeClr val="bg1"/>
                </a:solidFill>
                <a:sym typeface="Wingdings" panose="05000000000000000000" pitchFamily="2" charset="2"/>
              </a:rPr>
              <a:t> file</a:t>
            </a:r>
          </a:p>
          <a:p>
            <a:pPr marL="342900" indent="-342900">
              <a:buAutoNum type="arabicPeriod"/>
            </a:pPr>
            <a:r>
              <a:rPr lang="en-IN" sz="1800" dirty="0">
                <a:solidFill>
                  <a:schemeClr val="bg1"/>
                </a:solidFill>
                <a:sym typeface="Wingdings" panose="05000000000000000000" pitchFamily="2" charset="2"/>
              </a:rPr>
              <a:t>Enter the details of workflow module name, workflow name, description and choose create</a:t>
            </a:r>
          </a:p>
          <a:p>
            <a:pPr marL="342900" indent="-342900">
              <a:buAutoNum type="arabicPeriod"/>
            </a:pPr>
            <a:r>
              <a:rPr lang="en-IN" sz="1800" dirty="0">
                <a:solidFill>
                  <a:schemeClr val="bg1"/>
                </a:solidFill>
                <a:sym typeface="Wingdings" panose="05000000000000000000" pitchFamily="2" charset="2"/>
              </a:rPr>
              <a:t>A standard structure gets created.</a:t>
            </a:r>
            <a:endParaRPr lang="en-IN" sz="1800" dirty="0">
              <a:solidFill>
                <a:schemeClr val="bg1"/>
              </a:solidFill>
            </a:endParaRPr>
          </a:p>
          <a:p>
            <a:endParaRPr lang="en-IN" sz="1800" dirty="0">
              <a:solidFill>
                <a:schemeClr val="bg1"/>
              </a:solidFill>
            </a:endParaRPr>
          </a:p>
        </p:txBody>
      </p:sp>
      <p:pic>
        <p:nvPicPr>
          <p:cNvPr id="4" name="Picture 3">
            <a:extLst>
              <a:ext uri="{FF2B5EF4-FFF2-40B4-BE49-F238E27FC236}">
                <a16:creationId xmlns:a16="http://schemas.microsoft.com/office/drawing/2014/main" id="{1554B205-D1BB-FE58-F725-BBD4D8BE4121}"/>
              </a:ext>
            </a:extLst>
          </p:cNvPr>
          <p:cNvPicPr>
            <a:picLocks noChangeAspect="1"/>
          </p:cNvPicPr>
          <p:nvPr/>
        </p:nvPicPr>
        <p:blipFill>
          <a:blip r:embed="rId2">
            <a:duotone>
              <a:schemeClr val="accent2">
                <a:shade val="45000"/>
                <a:satMod val="135000"/>
              </a:schemeClr>
              <a:prstClr val="white"/>
            </a:duotone>
          </a:blip>
          <a:stretch>
            <a:fillRect/>
          </a:stretch>
        </p:blipFill>
        <p:spPr>
          <a:xfrm>
            <a:off x="7855305" y="3014369"/>
            <a:ext cx="3436918" cy="3231160"/>
          </a:xfrm>
          <a:prstGeom prst="roundRect">
            <a:avLst>
              <a:gd name="adj" fmla="val 16667"/>
            </a:avLst>
          </a:prstGeom>
          <a:ln>
            <a:solidFill>
              <a:schemeClr val="accent1">
                <a:lumMod val="60000"/>
                <a:lumOff val="40000"/>
              </a:schemeClr>
            </a:solidFill>
          </a:ln>
          <a:effectLst>
            <a:glow rad="139700">
              <a:schemeClr val="accent1">
                <a:satMod val="175000"/>
                <a:alpha val="40000"/>
              </a:schemeClr>
            </a:glow>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TextBox 4">
            <a:extLst>
              <a:ext uri="{FF2B5EF4-FFF2-40B4-BE49-F238E27FC236}">
                <a16:creationId xmlns:a16="http://schemas.microsoft.com/office/drawing/2014/main" id="{855084C9-9FA7-F509-B534-B892F853B228}"/>
              </a:ext>
            </a:extLst>
          </p:cNvPr>
          <p:cNvSpPr txBox="1"/>
          <p:nvPr/>
        </p:nvSpPr>
        <p:spPr>
          <a:xfrm>
            <a:off x="219380" y="3233523"/>
            <a:ext cx="6929079" cy="3139321"/>
          </a:xfrm>
          <a:prstGeom prst="rect">
            <a:avLst/>
          </a:prstGeom>
          <a:noFill/>
        </p:spPr>
        <p:txBody>
          <a:bodyPr wrap="square">
            <a:spAutoFit/>
          </a:bodyPr>
          <a:lstStyle/>
          <a:p>
            <a:pPr marL="285750" indent="-285750">
              <a:buFont typeface="Wingdings" panose="05000000000000000000" pitchFamily="2" charset="2"/>
              <a:buChar char="v"/>
            </a:pPr>
            <a:r>
              <a:rPr lang="en-US" sz="1800" b="0" i="0" dirty="0">
                <a:solidFill>
                  <a:schemeClr val="bg1"/>
                </a:solidFill>
                <a:effectLst/>
                <a:latin typeface="72" panose="020B0503030000000003" pitchFamily="34" charset="0"/>
              </a:rPr>
              <a:t>A Multitarget application (MTA) is logically a single application comprised of multiple parts created with different technologies, which share the same lifecycle.</a:t>
            </a:r>
          </a:p>
          <a:p>
            <a:pPr marL="285750" indent="-285750">
              <a:buFont typeface="Wingdings" panose="05000000000000000000" pitchFamily="2" charset="2"/>
              <a:buChar char="v"/>
            </a:pPr>
            <a:endParaRPr lang="en-US" sz="1800" b="0" i="0" dirty="0">
              <a:solidFill>
                <a:schemeClr val="bg1"/>
              </a:solidFill>
              <a:effectLst/>
              <a:latin typeface="72" panose="020B0503030000000003" pitchFamily="34" charset="0"/>
            </a:endParaRPr>
          </a:p>
          <a:p>
            <a:pPr marL="285750" indent="-285750">
              <a:buFont typeface="Wingdings" panose="05000000000000000000" pitchFamily="2" charset="2"/>
              <a:buChar char="v"/>
            </a:pPr>
            <a:r>
              <a:rPr lang="en-US" sz="1800" b="0" i="0" dirty="0">
                <a:solidFill>
                  <a:schemeClr val="bg1"/>
                </a:solidFill>
                <a:effectLst/>
                <a:latin typeface="72" panose="020B0503030000000003" pitchFamily="34" charset="0"/>
              </a:rPr>
              <a:t>The developers of the MTA describe the desired result using the MTA model, which contains MTA modules, MTA resources, and interdependencies between them. </a:t>
            </a:r>
          </a:p>
          <a:p>
            <a:pPr marL="285750" indent="-285750">
              <a:buFont typeface="Wingdings" panose="05000000000000000000" pitchFamily="2" charset="2"/>
              <a:buChar char="v"/>
            </a:pPr>
            <a:r>
              <a:rPr lang="en-US" sz="1800" b="0" i="0" dirty="0">
                <a:solidFill>
                  <a:schemeClr val="bg1"/>
                </a:solidFill>
                <a:effectLst/>
                <a:latin typeface="72" panose="020B0503030000000003" pitchFamily="34" charset="0"/>
              </a:rPr>
              <a:t>Afterward, the SAP BTP Deployment service validates, orchestrates, and automates the deployment of the MTA, which results in Cloud Foundry applications, services and SAP specific contents.</a:t>
            </a:r>
            <a:endParaRPr lang="en-US" sz="1800" dirty="0">
              <a:solidFill>
                <a:schemeClr val="bg1"/>
              </a:solidFill>
            </a:endParaRPr>
          </a:p>
        </p:txBody>
      </p:sp>
    </p:spTree>
    <p:extLst>
      <p:ext uri="{BB962C8B-B14F-4D97-AF65-F5344CB8AC3E}">
        <p14:creationId xmlns:p14="http://schemas.microsoft.com/office/powerpoint/2010/main" val="3034405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r>
              <a:rPr lang="en-US" dirty="0"/>
              <a:t>Workflow project structure</a:t>
            </a:r>
          </a:p>
        </p:txBody>
      </p:sp>
      <p:sp>
        <p:nvSpPr>
          <p:cNvPr id="3" name="Rectangle 2">
            <a:extLst>
              <a:ext uri="{FF2B5EF4-FFF2-40B4-BE49-F238E27FC236}">
                <a16:creationId xmlns:a16="http://schemas.microsoft.com/office/drawing/2014/main" id="{58083902-6655-83A0-1EBC-FF2EA2EFDC1B}"/>
              </a:ext>
            </a:extLst>
          </p:cNvPr>
          <p:cNvSpPr/>
          <p:nvPr/>
        </p:nvSpPr>
        <p:spPr>
          <a:xfrm>
            <a:off x="95880" y="1059625"/>
            <a:ext cx="1944216" cy="36004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Bahnschrift SemiBold" panose="020B0502040204020203" pitchFamily="34" charset="0"/>
              </a:rPr>
              <a:t>Project name</a:t>
            </a:r>
          </a:p>
        </p:txBody>
      </p:sp>
      <p:sp>
        <p:nvSpPr>
          <p:cNvPr id="4" name="Rectangle 3">
            <a:extLst>
              <a:ext uri="{FF2B5EF4-FFF2-40B4-BE49-F238E27FC236}">
                <a16:creationId xmlns:a16="http://schemas.microsoft.com/office/drawing/2014/main" id="{5B4F645C-859C-73EC-AAAD-C5058D8AD7C9}"/>
              </a:ext>
            </a:extLst>
          </p:cNvPr>
          <p:cNvSpPr/>
          <p:nvPr/>
        </p:nvSpPr>
        <p:spPr>
          <a:xfrm>
            <a:off x="1517007" y="1678680"/>
            <a:ext cx="1944216" cy="36004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Bahnschrift SemiBold" panose="020B0502040204020203" pitchFamily="34" charset="0"/>
              </a:rPr>
              <a:t>Workflow module</a:t>
            </a:r>
          </a:p>
        </p:txBody>
      </p:sp>
      <p:cxnSp>
        <p:nvCxnSpPr>
          <p:cNvPr id="5" name="Connector: Elbow 4">
            <a:extLst>
              <a:ext uri="{FF2B5EF4-FFF2-40B4-BE49-F238E27FC236}">
                <a16:creationId xmlns:a16="http://schemas.microsoft.com/office/drawing/2014/main" id="{AB50EFCB-D2AA-70D4-6517-861D9606FE60}"/>
              </a:ext>
            </a:extLst>
          </p:cNvPr>
          <p:cNvCxnSpPr>
            <a:stCxn id="3" idx="2"/>
            <a:endCxn id="4" idx="1"/>
          </p:cNvCxnSpPr>
          <p:nvPr/>
        </p:nvCxnSpPr>
        <p:spPr>
          <a:xfrm rot="16200000" flipH="1">
            <a:off x="1072980" y="1414672"/>
            <a:ext cx="439035" cy="449019"/>
          </a:xfrm>
          <a:prstGeom prst="bentConnector2">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5321A51F-5C79-4A6A-1DAD-A36F9AC03A15}"/>
              </a:ext>
            </a:extLst>
          </p:cNvPr>
          <p:cNvCxnSpPr>
            <a:cxnSpLocks/>
            <a:stCxn id="3" idx="2"/>
            <a:endCxn id="7" idx="1"/>
          </p:cNvCxnSpPr>
          <p:nvPr/>
        </p:nvCxnSpPr>
        <p:spPr>
          <a:xfrm rot="16200000" flipH="1">
            <a:off x="-853243" y="3340895"/>
            <a:ext cx="4305609" cy="463147"/>
          </a:xfrm>
          <a:prstGeom prst="bentConnector2">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5A43A8F6-EFE7-B54A-D902-9FAA9413FBC5}"/>
              </a:ext>
            </a:extLst>
          </p:cNvPr>
          <p:cNvSpPr/>
          <p:nvPr/>
        </p:nvSpPr>
        <p:spPr>
          <a:xfrm>
            <a:off x="1531135" y="5545254"/>
            <a:ext cx="1715822" cy="360040"/>
          </a:xfrm>
          <a:prstGeom prst="round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Bahnschrift SemiBold" panose="020B0502040204020203" pitchFamily="34" charset="0"/>
              </a:rPr>
              <a:t>mta.yaml</a:t>
            </a:r>
          </a:p>
        </p:txBody>
      </p:sp>
      <p:sp>
        <p:nvSpPr>
          <p:cNvPr id="8" name="Rectangle 7">
            <a:extLst>
              <a:ext uri="{FF2B5EF4-FFF2-40B4-BE49-F238E27FC236}">
                <a16:creationId xmlns:a16="http://schemas.microsoft.com/office/drawing/2014/main" id="{5C058715-38DE-B0B6-13A1-E0E669B5F25B}"/>
              </a:ext>
            </a:extLst>
          </p:cNvPr>
          <p:cNvSpPr/>
          <p:nvPr/>
        </p:nvSpPr>
        <p:spPr>
          <a:xfrm>
            <a:off x="2963664" y="2354753"/>
            <a:ext cx="1092656" cy="360040"/>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Bahnschrift SemiBold" panose="020B0502040204020203" pitchFamily="34" charset="0"/>
              </a:rPr>
              <a:t>forms</a:t>
            </a:r>
          </a:p>
        </p:txBody>
      </p:sp>
      <p:sp>
        <p:nvSpPr>
          <p:cNvPr id="9" name="Rectangle 8">
            <a:extLst>
              <a:ext uri="{FF2B5EF4-FFF2-40B4-BE49-F238E27FC236}">
                <a16:creationId xmlns:a16="http://schemas.microsoft.com/office/drawing/2014/main" id="{5B92157F-1DBC-59BE-8599-2DBD4918D154}"/>
              </a:ext>
            </a:extLst>
          </p:cNvPr>
          <p:cNvSpPr/>
          <p:nvPr/>
        </p:nvSpPr>
        <p:spPr>
          <a:xfrm>
            <a:off x="2963664" y="2850806"/>
            <a:ext cx="1596712" cy="360040"/>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Bahnschrift SemiBold" panose="020B0502040204020203" pitchFamily="34" charset="0"/>
              </a:rPr>
              <a:t>sample-data</a:t>
            </a:r>
          </a:p>
        </p:txBody>
      </p:sp>
      <p:sp>
        <p:nvSpPr>
          <p:cNvPr id="10" name="Rectangle 9">
            <a:extLst>
              <a:ext uri="{FF2B5EF4-FFF2-40B4-BE49-F238E27FC236}">
                <a16:creationId xmlns:a16="http://schemas.microsoft.com/office/drawing/2014/main" id="{D6787956-EE44-4B62-449E-1462EBAE6785}"/>
              </a:ext>
            </a:extLst>
          </p:cNvPr>
          <p:cNvSpPr/>
          <p:nvPr/>
        </p:nvSpPr>
        <p:spPr>
          <a:xfrm>
            <a:off x="2963664" y="3341936"/>
            <a:ext cx="1596712" cy="360040"/>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Bahnschrift SemiBold" panose="020B0502040204020203" pitchFamily="34" charset="0"/>
              </a:rPr>
              <a:t>scripts</a:t>
            </a:r>
          </a:p>
        </p:txBody>
      </p:sp>
      <p:sp>
        <p:nvSpPr>
          <p:cNvPr id="11" name="Rectangle 10">
            <a:extLst>
              <a:ext uri="{FF2B5EF4-FFF2-40B4-BE49-F238E27FC236}">
                <a16:creationId xmlns:a16="http://schemas.microsoft.com/office/drawing/2014/main" id="{AB488905-F34B-EFB9-D03C-3E300EF86D36}"/>
              </a:ext>
            </a:extLst>
          </p:cNvPr>
          <p:cNvSpPr/>
          <p:nvPr/>
        </p:nvSpPr>
        <p:spPr>
          <a:xfrm>
            <a:off x="2963664" y="3861684"/>
            <a:ext cx="1596712" cy="360040"/>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Bahnschrift SemiBold" panose="020B0502040204020203" pitchFamily="34" charset="0"/>
              </a:rPr>
              <a:t>webcontent</a:t>
            </a:r>
          </a:p>
        </p:txBody>
      </p:sp>
      <p:sp>
        <p:nvSpPr>
          <p:cNvPr id="12" name="Rectangle 11">
            <a:extLst>
              <a:ext uri="{FF2B5EF4-FFF2-40B4-BE49-F238E27FC236}">
                <a16:creationId xmlns:a16="http://schemas.microsoft.com/office/drawing/2014/main" id="{08DD27FB-C887-0C8E-D00A-9C3A3A219A6F}"/>
              </a:ext>
            </a:extLst>
          </p:cNvPr>
          <p:cNvSpPr/>
          <p:nvPr/>
        </p:nvSpPr>
        <p:spPr>
          <a:xfrm>
            <a:off x="2963664" y="4418860"/>
            <a:ext cx="1596712" cy="360040"/>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Bahnschrift SemiBold" panose="020B0502040204020203" pitchFamily="34" charset="0"/>
              </a:rPr>
              <a:t>workflows</a:t>
            </a:r>
          </a:p>
        </p:txBody>
      </p:sp>
      <p:sp>
        <p:nvSpPr>
          <p:cNvPr id="13" name="Rectangle 12">
            <a:extLst>
              <a:ext uri="{FF2B5EF4-FFF2-40B4-BE49-F238E27FC236}">
                <a16:creationId xmlns:a16="http://schemas.microsoft.com/office/drawing/2014/main" id="{0F8D03DB-28D1-8A64-478F-326548843A81}"/>
              </a:ext>
            </a:extLst>
          </p:cNvPr>
          <p:cNvSpPr/>
          <p:nvPr/>
        </p:nvSpPr>
        <p:spPr>
          <a:xfrm>
            <a:off x="4272344" y="4976036"/>
            <a:ext cx="1848740" cy="301729"/>
          </a:xfrm>
          <a:prstGeom prst="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bg1"/>
                </a:solidFill>
                <a:latin typeface="Bahnschrift SemiBold" panose="020B0502040204020203" pitchFamily="34" charset="0"/>
              </a:rPr>
              <a:t>Anubhav.workflow</a:t>
            </a:r>
            <a:endParaRPr lang="en-US" sz="1400" b="1" dirty="0">
              <a:solidFill>
                <a:schemeClr val="bg1"/>
              </a:solidFill>
              <a:latin typeface="Bahnschrift SemiBold" panose="020B0502040204020203" pitchFamily="34" charset="0"/>
            </a:endParaRPr>
          </a:p>
        </p:txBody>
      </p:sp>
      <p:cxnSp>
        <p:nvCxnSpPr>
          <p:cNvPr id="14" name="Connector: Elbow 13">
            <a:extLst>
              <a:ext uri="{FF2B5EF4-FFF2-40B4-BE49-F238E27FC236}">
                <a16:creationId xmlns:a16="http://schemas.microsoft.com/office/drawing/2014/main" id="{8AEE2B20-79BE-4929-397E-9630A07AAD90}"/>
              </a:ext>
            </a:extLst>
          </p:cNvPr>
          <p:cNvCxnSpPr>
            <a:stCxn id="12" idx="2"/>
            <a:endCxn id="13" idx="1"/>
          </p:cNvCxnSpPr>
          <p:nvPr/>
        </p:nvCxnSpPr>
        <p:spPr>
          <a:xfrm rot="16200000" flipH="1">
            <a:off x="3843182" y="4697738"/>
            <a:ext cx="348001" cy="510324"/>
          </a:xfrm>
          <a:prstGeom prst="bentConnector2">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58327847-A47A-2FB1-4069-BB314769AA8D}"/>
              </a:ext>
            </a:extLst>
          </p:cNvPr>
          <p:cNvCxnSpPr>
            <a:stCxn id="4" idx="2"/>
            <a:endCxn id="8" idx="1"/>
          </p:cNvCxnSpPr>
          <p:nvPr/>
        </p:nvCxnSpPr>
        <p:spPr>
          <a:xfrm rot="16200000" flipH="1">
            <a:off x="2478363" y="2049471"/>
            <a:ext cx="496053" cy="474549"/>
          </a:xfrm>
          <a:prstGeom prst="bentConnector2">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AFDACD0E-6245-7B98-CB9B-40F957E79A3E}"/>
              </a:ext>
            </a:extLst>
          </p:cNvPr>
          <p:cNvCxnSpPr>
            <a:cxnSpLocks/>
            <a:endCxn id="9" idx="1"/>
          </p:cNvCxnSpPr>
          <p:nvPr/>
        </p:nvCxnSpPr>
        <p:spPr>
          <a:xfrm rot="16200000" flipH="1">
            <a:off x="2195597" y="2262759"/>
            <a:ext cx="1048220" cy="487914"/>
          </a:xfrm>
          <a:prstGeom prst="bentConnector2">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DCA374A6-23CF-E8BC-CFBC-67A7E81C4BB2}"/>
              </a:ext>
            </a:extLst>
          </p:cNvPr>
          <p:cNvCxnSpPr>
            <a:cxnSpLocks/>
            <a:endCxn id="10" idx="1"/>
          </p:cNvCxnSpPr>
          <p:nvPr/>
        </p:nvCxnSpPr>
        <p:spPr>
          <a:xfrm rot="16200000" flipH="1">
            <a:off x="2018774" y="2577066"/>
            <a:ext cx="1415230" cy="474550"/>
          </a:xfrm>
          <a:prstGeom prst="bentConnector2">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1974F08B-17E8-82C9-A108-6AA19D992284}"/>
              </a:ext>
            </a:extLst>
          </p:cNvPr>
          <p:cNvCxnSpPr>
            <a:cxnSpLocks/>
            <a:endCxn id="11" idx="1"/>
          </p:cNvCxnSpPr>
          <p:nvPr/>
        </p:nvCxnSpPr>
        <p:spPr>
          <a:xfrm rot="16200000" flipH="1">
            <a:off x="1724896" y="2802936"/>
            <a:ext cx="2002986" cy="474550"/>
          </a:xfrm>
          <a:prstGeom prst="bentConnector2">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FE24A2BA-9CDB-5FF2-9ECC-BB138140A1CA}"/>
              </a:ext>
            </a:extLst>
          </p:cNvPr>
          <p:cNvCxnSpPr>
            <a:cxnSpLocks/>
            <a:endCxn id="12" idx="1"/>
          </p:cNvCxnSpPr>
          <p:nvPr/>
        </p:nvCxnSpPr>
        <p:spPr>
          <a:xfrm rot="16200000" flipH="1">
            <a:off x="1439625" y="3074841"/>
            <a:ext cx="2560162" cy="487916"/>
          </a:xfrm>
          <a:prstGeom prst="bentConnector2">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33735D3-277F-5084-7C1B-4EEEA5562263}"/>
              </a:ext>
            </a:extLst>
          </p:cNvPr>
          <p:cNvGrpSpPr/>
          <p:nvPr/>
        </p:nvGrpSpPr>
        <p:grpSpPr>
          <a:xfrm>
            <a:off x="4069243" y="5722205"/>
            <a:ext cx="3744416" cy="1077213"/>
            <a:chOff x="6886500" y="5733256"/>
            <a:chExt cx="3744416" cy="1077213"/>
          </a:xfrm>
        </p:grpSpPr>
        <p:sp>
          <p:nvSpPr>
            <p:cNvPr id="21" name="Rectangle 20">
              <a:extLst>
                <a:ext uri="{FF2B5EF4-FFF2-40B4-BE49-F238E27FC236}">
                  <a16:creationId xmlns:a16="http://schemas.microsoft.com/office/drawing/2014/main" id="{F84F5937-EB12-13B7-47BA-00AE36C13A93}"/>
                </a:ext>
              </a:extLst>
            </p:cNvPr>
            <p:cNvSpPr/>
            <p:nvPr/>
          </p:nvSpPr>
          <p:spPr>
            <a:xfrm>
              <a:off x="6886500" y="5834364"/>
              <a:ext cx="463148" cy="21602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bg1"/>
                </a:solidFill>
                <a:latin typeface="Bahnschrift SemiBold" panose="020B0502040204020203" pitchFamily="34" charset="0"/>
              </a:endParaRPr>
            </a:p>
          </p:txBody>
        </p:sp>
        <p:sp>
          <p:nvSpPr>
            <p:cNvPr id="22" name="Rectangle: Rounded Corners 21">
              <a:extLst>
                <a:ext uri="{FF2B5EF4-FFF2-40B4-BE49-F238E27FC236}">
                  <a16:creationId xmlns:a16="http://schemas.microsoft.com/office/drawing/2014/main" id="{A6E81148-0C33-9DEE-8A08-EC28FB37EB56}"/>
                </a:ext>
              </a:extLst>
            </p:cNvPr>
            <p:cNvSpPr/>
            <p:nvPr/>
          </p:nvSpPr>
          <p:spPr>
            <a:xfrm>
              <a:off x="6886500" y="6549175"/>
              <a:ext cx="463148" cy="184035"/>
            </a:xfrm>
            <a:prstGeom prst="round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latin typeface="Bahnschrift SemiBold" panose="020B0502040204020203" pitchFamily="34" charset="0"/>
              </a:endParaRPr>
            </a:p>
          </p:txBody>
        </p:sp>
        <p:sp>
          <p:nvSpPr>
            <p:cNvPr id="23" name="Rectangle 22">
              <a:extLst>
                <a:ext uri="{FF2B5EF4-FFF2-40B4-BE49-F238E27FC236}">
                  <a16:creationId xmlns:a16="http://schemas.microsoft.com/office/drawing/2014/main" id="{78E60CD1-061C-97DA-61E0-90769F8CA083}"/>
                </a:ext>
              </a:extLst>
            </p:cNvPr>
            <p:cNvSpPr/>
            <p:nvPr/>
          </p:nvSpPr>
          <p:spPr>
            <a:xfrm>
              <a:off x="6886500" y="6214160"/>
              <a:ext cx="463148" cy="216024"/>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bg1"/>
                </a:solidFill>
                <a:latin typeface="Bahnschrift SemiBold" panose="020B0502040204020203" pitchFamily="34" charset="0"/>
              </a:endParaRPr>
            </a:p>
          </p:txBody>
        </p:sp>
        <p:sp>
          <p:nvSpPr>
            <p:cNvPr id="24" name="TextBox 23">
              <a:extLst>
                <a:ext uri="{FF2B5EF4-FFF2-40B4-BE49-F238E27FC236}">
                  <a16:creationId xmlns:a16="http://schemas.microsoft.com/office/drawing/2014/main" id="{90DD0D03-E8BD-DABC-10BD-0F273E24450A}"/>
                </a:ext>
              </a:extLst>
            </p:cNvPr>
            <p:cNvSpPr txBox="1"/>
            <p:nvPr/>
          </p:nvSpPr>
          <p:spPr>
            <a:xfrm>
              <a:off x="7462564" y="5733256"/>
              <a:ext cx="3168352" cy="338554"/>
            </a:xfrm>
            <a:prstGeom prst="rect">
              <a:avLst/>
            </a:prstGeom>
            <a:noFill/>
          </p:spPr>
          <p:txBody>
            <a:bodyPr wrap="square" rtlCol="0">
              <a:spAutoFit/>
            </a:bodyPr>
            <a:lstStyle/>
            <a:p>
              <a:r>
                <a:rPr lang="en-US" sz="1600" dirty="0">
                  <a:solidFill>
                    <a:schemeClr val="bg1"/>
                  </a:solidFill>
                </a:rPr>
                <a:t>Root directories</a:t>
              </a:r>
            </a:p>
          </p:txBody>
        </p:sp>
        <p:sp>
          <p:nvSpPr>
            <p:cNvPr id="25" name="TextBox 24">
              <a:extLst>
                <a:ext uri="{FF2B5EF4-FFF2-40B4-BE49-F238E27FC236}">
                  <a16:creationId xmlns:a16="http://schemas.microsoft.com/office/drawing/2014/main" id="{60DD6121-D83F-BD59-E924-6649D12CC9D7}"/>
                </a:ext>
              </a:extLst>
            </p:cNvPr>
            <p:cNvSpPr txBox="1"/>
            <p:nvPr/>
          </p:nvSpPr>
          <p:spPr>
            <a:xfrm>
              <a:off x="7439344" y="6121304"/>
              <a:ext cx="3168352" cy="338554"/>
            </a:xfrm>
            <a:prstGeom prst="rect">
              <a:avLst/>
            </a:prstGeom>
            <a:noFill/>
          </p:spPr>
          <p:txBody>
            <a:bodyPr wrap="square" rtlCol="0">
              <a:spAutoFit/>
            </a:bodyPr>
            <a:lstStyle/>
            <a:p>
              <a:r>
                <a:rPr lang="en-US" sz="1600" dirty="0">
                  <a:solidFill>
                    <a:schemeClr val="bg1"/>
                  </a:solidFill>
                </a:rPr>
                <a:t>Project directories</a:t>
              </a:r>
            </a:p>
          </p:txBody>
        </p:sp>
        <p:sp>
          <p:nvSpPr>
            <p:cNvPr id="26" name="TextBox 25">
              <a:extLst>
                <a:ext uri="{FF2B5EF4-FFF2-40B4-BE49-F238E27FC236}">
                  <a16:creationId xmlns:a16="http://schemas.microsoft.com/office/drawing/2014/main" id="{2089D070-6EE4-0B1C-BAEF-1A2E24D71752}"/>
                </a:ext>
              </a:extLst>
            </p:cNvPr>
            <p:cNvSpPr txBox="1"/>
            <p:nvPr/>
          </p:nvSpPr>
          <p:spPr>
            <a:xfrm>
              <a:off x="7439344" y="6471915"/>
              <a:ext cx="3168352" cy="338554"/>
            </a:xfrm>
            <a:prstGeom prst="rect">
              <a:avLst/>
            </a:prstGeom>
            <a:noFill/>
          </p:spPr>
          <p:txBody>
            <a:bodyPr wrap="square" rtlCol="0">
              <a:spAutoFit/>
            </a:bodyPr>
            <a:lstStyle/>
            <a:p>
              <a:r>
                <a:rPr lang="en-US" sz="1600" dirty="0">
                  <a:solidFill>
                    <a:schemeClr val="bg1"/>
                  </a:solidFill>
                </a:rPr>
                <a:t>Files</a:t>
              </a:r>
            </a:p>
          </p:txBody>
        </p:sp>
      </p:grpSp>
      <p:sp>
        <p:nvSpPr>
          <p:cNvPr id="27" name="TextBox 26">
            <a:extLst>
              <a:ext uri="{FF2B5EF4-FFF2-40B4-BE49-F238E27FC236}">
                <a16:creationId xmlns:a16="http://schemas.microsoft.com/office/drawing/2014/main" id="{68762C29-0DA3-F647-69EE-9E74B54F0020}"/>
              </a:ext>
            </a:extLst>
          </p:cNvPr>
          <p:cNvSpPr txBox="1"/>
          <p:nvPr/>
        </p:nvSpPr>
        <p:spPr>
          <a:xfrm>
            <a:off x="5086300" y="1181817"/>
            <a:ext cx="7034704" cy="2677656"/>
          </a:xfrm>
          <a:prstGeom prst="rect">
            <a:avLst/>
          </a:prstGeom>
          <a:noFill/>
        </p:spPr>
        <p:txBody>
          <a:bodyPr wrap="square" rtlCol="0">
            <a:spAutoFit/>
          </a:bodyPr>
          <a:lstStyle/>
          <a:p>
            <a:r>
              <a:rPr lang="en-US" sz="1400" b="1" dirty="0">
                <a:solidFill>
                  <a:schemeClr val="bg1"/>
                </a:solidFill>
              </a:rPr>
              <a:t>Forms </a:t>
            </a:r>
            <a:r>
              <a:rPr lang="en-US" sz="1400" dirty="0">
                <a:solidFill>
                  <a:schemeClr val="bg1"/>
                </a:solidFill>
              </a:rPr>
              <a:t>folder which contains all the simple user interfaces, this constitutes a label and field pair. </a:t>
            </a:r>
          </a:p>
          <a:p>
            <a:r>
              <a:rPr lang="en-US" sz="1400" b="1" dirty="0">
                <a:solidFill>
                  <a:schemeClr val="bg1"/>
                </a:solidFill>
              </a:rPr>
              <a:t>Sample-data </a:t>
            </a:r>
            <a:r>
              <a:rPr lang="en-US" sz="1400" dirty="0">
                <a:solidFill>
                  <a:schemeClr val="bg1"/>
                </a:solidFill>
              </a:rPr>
              <a:t>this folder contains our workflow data which needs to be circulated across all workflow steps. This data is always in JSON (Java Script Object Notation) format, and also known as context.</a:t>
            </a:r>
          </a:p>
          <a:p>
            <a:r>
              <a:rPr lang="en-US" sz="1400" b="1" dirty="0">
                <a:solidFill>
                  <a:schemeClr val="bg1"/>
                </a:solidFill>
              </a:rPr>
              <a:t>Scripts </a:t>
            </a:r>
            <a:r>
              <a:rPr lang="en-US" sz="1400" dirty="0">
                <a:solidFill>
                  <a:schemeClr val="bg1"/>
                </a:solidFill>
              </a:rPr>
              <a:t>when we want to manipulate data during the workflow processing for imperative logic (if, looping, checks, calculation, manipulations) we need to use java script programming (</a:t>
            </a:r>
            <a:r>
              <a:rPr lang="en-US" sz="1400" dirty="0" err="1">
                <a:solidFill>
                  <a:schemeClr val="bg1"/>
                </a:solidFill>
              </a:rPr>
              <a:t>js</a:t>
            </a:r>
            <a:r>
              <a:rPr lang="en-US" sz="1400" dirty="0">
                <a:solidFill>
                  <a:schemeClr val="bg1"/>
                </a:solidFill>
              </a:rPr>
              <a:t>), these reusable files will be stored inside scripts folder</a:t>
            </a:r>
          </a:p>
          <a:p>
            <a:r>
              <a:rPr lang="en-US" sz="1400" b="1" dirty="0">
                <a:solidFill>
                  <a:schemeClr val="bg1"/>
                </a:solidFill>
              </a:rPr>
              <a:t>Webcontent </a:t>
            </a:r>
            <a:r>
              <a:rPr lang="en-US" sz="1400" dirty="0">
                <a:solidFill>
                  <a:schemeClr val="bg1"/>
                </a:solidFill>
              </a:rPr>
              <a:t>this contains complex user interfaces, we use </a:t>
            </a:r>
            <a:r>
              <a:rPr lang="en-US" sz="1400" dirty="0">
                <a:solidFill>
                  <a:schemeClr val="bg1"/>
                </a:solidFill>
                <a:hlinkClick r:id="rId2">
                  <a:extLst>
                    <a:ext uri="{A12FA001-AC4F-418D-AE19-62706E023703}">
                      <ahyp:hlinkClr xmlns:ahyp="http://schemas.microsoft.com/office/drawing/2018/hyperlinkcolor" val="tx"/>
                    </a:ext>
                  </a:extLst>
                </a:hlinkClick>
              </a:rPr>
              <a:t>sap ui5 technology </a:t>
            </a:r>
            <a:r>
              <a:rPr lang="en-US" sz="1400" dirty="0">
                <a:solidFill>
                  <a:schemeClr val="bg1"/>
                </a:solidFill>
              </a:rPr>
              <a:t>to develop these interfaces</a:t>
            </a:r>
          </a:p>
          <a:p>
            <a:r>
              <a:rPr lang="en-US" sz="1400" b="1" dirty="0">
                <a:solidFill>
                  <a:schemeClr val="bg1"/>
                </a:solidFill>
              </a:rPr>
              <a:t>Workflows </a:t>
            </a:r>
            <a:r>
              <a:rPr lang="en-US" sz="1400" dirty="0">
                <a:solidFill>
                  <a:schemeClr val="bg1"/>
                </a:solidFill>
              </a:rPr>
              <a:t>this is the folder for all our workflows, which contains sequence of steps to automate business process. All the workflows have an extension called .workflow</a:t>
            </a:r>
            <a:endParaRPr lang="en-US" sz="1400" b="1" dirty="0">
              <a:solidFill>
                <a:schemeClr val="bg1"/>
              </a:solidFill>
            </a:endParaRPr>
          </a:p>
        </p:txBody>
      </p:sp>
    </p:spTree>
    <p:extLst>
      <p:ext uri="{BB962C8B-B14F-4D97-AF65-F5344CB8AC3E}">
        <p14:creationId xmlns:p14="http://schemas.microsoft.com/office/powerpoint/2010/main" val="3328357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a:xfrm>
            <a:off x="4366220" y="2924944"/>
            <a:ext cx="4273199" cy="711081"/>
          </a:xfrm>
        </p:spPr>
        <p:txBody>
          <a:bodyPr/>
          <a:lstStyle/>
          <a:p>
            <a:r>
              <a:rPr lang="en-US" dirty="0"/>
              <a:t>Assessment</a:t>
            </a:r>
          </a:p>
        </p:txBody>
      </p:sp>
    </p:spTree>
    <p:extLst>
      <p:ext uri="{BB962C8B-B14F-4D97-AF65-F5344CB8AC3E}">
        <p14:creationId xmlns:p14="http://schemas.microsoft.com/office/powerpoint/2010/main" val="2322347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624801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693016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902551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10</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280+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80,000+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28000+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243565"/>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Business processes</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243564"/>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What is workflow</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6"/>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ES5 System access</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Create workflow module and test</a:t>
              </a: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SAP Build process automation</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Final Assessment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10</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r>
              <a:rPr lang="en-US" dirty="0"/>
              <a:t>What is Business Process</a:t>
            </a:r>
          </a:p>
        </p:txBody>
      </p:sp>
      <p:sp>
        <p:nvSpPr>
          <p:cNvPr id="6" name="TextBox 5">
            <a:extLst>
              <a:ext uri="{FF2B5EF4-FFF2-40B4-BE49-F238E27FC236}">
                <a16:creationId xmlns:a16="http://schemas.microsoft.com/office/drawing/2014/main" id="{C7031E46-976E-8EFA-12D4-369C5F5C9EAA}"/>
              </a:ext>
            </a:extLst>
          </p:cNvPr>
          <p:cNvSpPr txBox="1"/>
          <p:nvPr/>
        </p:nvSpPr>
        <p:spPr>
          <a:xfrm>
            <a:off x="117748" y="1012954"/>
            <a:ext cx="12241360" cy="4832092"/>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chemeClr val="bg1"/>
                </a:solidFill>
                <a:effectLst/>
                <a:uLnTx/>
                <a:uFillTx/>
                <a:latin typeface="Segoe UI"/>
                <a:ea typeface="+mn-ea"/>
                <a:cs typeface="+mn-cs"/>
              </a:rPr>
              <a:t>In big organizations the large number of employees can only be managed when we have pre-defined, standardized processes. Processes in each area like leave request/approval, SRM purchasing, Order-to-cash, order approval, maintenance contract preparation, procure-to-pay, hiring.</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chemeClr val="bg1"/>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chemeClr val="bg1"/>
                </a:solidFill>
                <a:effectLst/>
                <a:uLnTx/>
                <a:uFillTx/>
                <a:latin typeface="Segoe UI"/>
                <a:ea typeface="+mn-ea"/>
                <a:cs typeface="+mn-cs"/>
              </a:rPr>
              <a:t>Business process is the heart of an ERP system and a software which manages such business processes is called BPM.</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chemeClr val="bg1"/>
                </a:solidFill>
                <a:effectLst/>
                <a:uLnTx/>
                <a:uFillTx/>
                <a:latin typeface="Segoe UI"/>
                <a:ea typeface="+mn-ea"/>
                <a:cs typeface="+mn-cs"/>
              </a:rPr>
              <a:t>It is in the best benefit of a company to comply to business process is to automate the same.</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chemeClr val="bg1"/>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chemeClr val="bg1"/>
                </a:solidFill>
                <a:effectLst/>
                <a:uLnTx/>
                <a:uFillTx/>
                <a:latin typeface="Segoe UI"/>
                <a:ea typeface="+mn-ea"/>
                <a:cs typeface="+mn-cs"/>
              </a:rPr>
              <a:t>Classical SAP world (On-premised) we have SAP Workflow to automate a business process.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chemeClr val="bg1"/>
                </a:solidFill>
                <a:effectLst/>
                <a:uLnTx/>
                <a:uFillTx/>
                <a:latin typeface="Segoe UI"/>
                <a:ea typeface="+mn-ea"/>
                <a:cs typeface="+mn-cs"/>
              </a:rPr>
              <a:t>To create a workflow we use </a:t>
            </a:r>
            <a:r>
              <a:rPr kumimoji="0" lang="en-IN" sz="1600" b="0" i="0" u="none" strike="noStrike" kern="1200" cap="none" spc="0" normalizeH="0" baseline="0" noProof="0" dirty="0" err="1">
                <a:ln>
                  <a:noFill/>
                </a:ln>
                <a:solidFill>
                  <a:schemeClr val="bg1"/>
                </a:solidFill>
                <a:effectLst/>
                <a:uLnTx/>
                <a:uFillTx/>
                <a:latin typeface="Segoe UI"/>
                <a:ea typeface="+mn-ea"/>
                <a:cs typeface="+mn-cs"/>
              </a:rPr>
              <a:t>tcode</a:t>
            </a:r>
            <a:r>
              <a:rPr kumimoji="0" lang="en-IN" sz="1600" b="0" i="0" u="none" strike="noStrike" kern="1200" cap="none" spc="0" normalizeH="0" baseline="0" noProof="0" dirty="0">
                <a:ln>
                  <a:noFill/>
                </a:ln>
                <a:solidFill>
                  <a:schemeClr val="bg1"/>
                </a:solidFill>
                <a:effectLst/>
                <a:uLnTx/>
                <a:uFillTx/>
                <a:latin typeface="Segoe UI"/>
                <a:ea typeface="+mn-ea"/>
                <a:cs typeface="+mn-cs"/>
              </a:rPr>
              <a:t> as SWDD.</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chemeClr val="bg1"/>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chemeClr val="bg1"/>
                </a:solidFill>
                <a:effectLst/>
                <a:uLnTx/>
                <a:uFillTx/>
                <a:latin typeface="Segoe UI"/>
                <a:ea typeface="+mn-ea"/>
                <a:cs typeface="+mn-cs"/>
              </a:rPr>
              <a:t>Workflow – Represents the steps of activities, these are called steps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chemeClr val="bg1"/>
                </a:solidFill>
                <a:effectLst/>
                <a:uLnTx/>
                <a:uFillTx/>
                <a:latin typeface="Segoe UI"/>
                <a:ea typeface="+mn-ea"/>
                <a:cs typeface="+mn-cs"/>
              </a:rPr>
              <a:t>Step – one activity in the flow, there are different step types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chemeClr val="bg1"/>
                </a:solidFill>
                <a:effectLst/>
                <a:uLnTx/>
                <a:uFillTx/>
                <a:latin typeface="Segoe UI"/>
                <a:ea typeface="+mn-ea"/>
                <a:cs typeface="+mn-cs"/>
              </a:rPr>
              <a:t>Step Type – indicates the type of activity e.g. send mail, user decision, tasks are created from the step type</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chemeClr val="bg1"/>
                </a:solidFill>
                <a:effectLst/>
                <a:uLnTx/>
                <a:uFillTx/>
                <a:latin typeface="Segoe UI"/>
                <a:ea typeface="+mn-ea"/>
                <a:cs typeface="+mn-cs"/>
              </a:rPr>
              <a:t>Workflow instance </a:t>
            </a:r>
            <a:r>
              <a:rPr kumimoji="0" lang="en-IN" sz="1600" b="0" i="0" u="none" strike="noStrike" kern="1200" cap="none" spc="0" normalizeH="0" baseline="0" noProof="0" dirty="0">
                <a:ln>
                  <a:noFill/>
                </a:ln>
                <a:solidFill>
                  <a:schemeClr val="bg1"/>
                </a:solidFill>
                <a:effectLst/>
                <a:uLnTx/>
                <a:uFillTx/>
                <a:latin typeface="Segoe UI"/>
                <a:ea typeface="+mn-ea"/>
                <a:cs typeface="+mn-cs"/>
              </a:rPr>
              <a:t>– when we execute a workflow, a workflow instance is created (runtime of a workflow)</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chemeClr val="bg1"/>
                </a:solidFill>
                <a:effectLst/>
                <a:uLnTx/>
                <a:uFillTx/>
                <a:latin typeface="Segoe UI"/>
                <a:ea typeface="+mn-ea"/>
                <a:cs typeface="+mn-cs"/>
              </a:rPr>
              <a:t>Context</a:t>
            </a:r>
            <a:r>
              <a:rPr kumimoji="0" lang="en-IN" sz="1600" b="0" i="0" u="none" strike="noStrike" kern="1200" cap="none" spc="0" normalizeH="0" baseline="0" noProof="0" dirty="0">
                <a:ln>
                  <a:noFill/>
                </a:ln>
                <a:solidFill>
                  <a:schemeClr val="bg1"/>
                </a:solidFill>
                <a:effectLst/>
                <a:uLnTx/>
                <a:uFillTx/>
                <a:latin typeface="Segoe UI"/>
                <a:ea typeface="+mn-ea"/>
                <a:cs typeface="+mn-cs"/>
              </a:rPr>
              <a:t> – Whenever we run a workflow at times we need data which float inside workflow, this data is held inside context, It’s the memory of workflow instance</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chemeClr val="bg1"/>
                </a:solidFill>
                <a:effectLst/>
                <a:uLnTx/>
                <a:uFillTx/>
                <a:latin typeface="Segoe UI"/>
                <a:ea typeface="+mn-ea"/>
                <a:cs typeface="+mn-cs"/>
              </a:rPr>
              <a:t>Agent – person/user/entity to which a workflow task is assigned to.  User needs to take an action so that workflow can continue.</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chemeClr val="bg1"/>
                </a:solidFill>
                <a:effectLst/>
                <a:uLnTx/>
                <a:uFillTx/>
                <a:latin typeface="Segoe UI"/>
                <a:ea typeface="+mn-ea"/>
                <a:cs typeface="+mn-cs"/>
              </a:rPr>
              <a:t>At runtime, when a step type of task gets executed a </a:t>
            </a:r>
            <a:r>
              <a:rPr kumimoji="0" lang="en-IN" sz="1600" b="1" i="1" u="none" strike="noStrike" kern="1200" cap="none" spc="0" normalizeH="0" baseline="0" noProof="0" dirty="0">
                <a:ln>
                  <a:noFill/>
                </a:ln>
                <a:solidFill>
                  <a:schemeClr val="bg1"/>
                </a:solidFill>
                <a:effectLst/>
                <a:uLnTx/>
                <a:uFillTx/>
                <a:latin typeface="Segoe UI"/>
                <a:ea typeface="+mn-ea"/>
                <a:cs typeface="+mn-cs"/>
              </a:rPr>
              <a:t>work item </a:t>
            </a:r>
            <a:r>
              <a:rPr kumimoji="0" lang="en-IN" sz="1600" b="0" i="0" u="none" strike="noStrike" kern="1200" cap="none" spc="0" normalizeH="0" baseline="0" noProof="0" dirty="0">
                <a:ln>
                  <a:noFill/>
                </a:ln>
                <a:solidFill>
                  <a:schemeClr val="bg1"/>
                </a:solidFill>
                <a:effectLst/>
                <a:uLnTx/>
                <a:uFillTx/>
                <a:latin typeface="Segoe UI"/>
                <a:ea typeface="+mn-ea"/>
                <a:cs typeface="+mn-cs"/>
              </a:rPr>
              <a:t>gets created. This work item is sent to user’s inbox.</a:t>
            </a:r>
          </a:p>
          <a:p>
            <a:pPr marL="285750" marR="0" lvl="0" indent="-285750" algn="l" defTabSz="1218987" rtl="0" eaLnBrk="1" fontAlgn="auto" latinLnBrk="0" hangingPunct="1">
              <a:lnSpc>
                <a:spcPct val="100000"/>
              </a:lnSpc>
              <a:spcBef>
                <a:spcPts val="0"/>
              </a:spcBef>
              <a:spcAft>
                <a:spcPts val="0"/>
              </a:spcAft>
              <a:buClrTx/>
              <a:buSzTx/>
              <a:buFontTx/>
              <a:buChar char="-"/>
              <a:tabLst/>
              <a:defRPr/>
            </a:pPr>
            <a:endParaRPr kumimoji="0" lang="en-IN" sz="2000" b="0" i="0" u="none" strike="noStrike" kern="1200" cap="none" spc="0" normalizeH="0" baseline="0" noProof="0" dirty="0">
              <a:ln>
                <a:noFill/>
              </a:ln>
              <a:solidFill>
                <a:schemeClr val="bg1"/>
              </a:solidFill>
              <a:effectLst/>
              <a:uLnTx/>
              <a:uFillTx/>
              <a:latin typeface="Segoe UI"/>
              <a:ea typeface="+mn-ea"/>
              <a:cs typeface="+mn-cs"/>
            </a:endParaRPr>
          </a:p>
        </p:txBody>
      </p:sp>
    </p:spTree>
    <p:extLst>
      <p:ext uri="{BB962C8B-B14F-4D97-AF65-F5344CB8AC3E}">
        <p14:creationId xmlns:p14="http://schemas.microsoft.com/office/powerpoint/2010/main" val="2240700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r>
              <a:rPr lang="en-US" dirty="0"/>
              <a:t>What is Business Workflow</a:t>
            </a:r>
          </a:p>
        </p:txBody>
      </p:sp>
      <p:sp>
        <p:nvSpPr>
          <p:cNvPr id="4" name="TextBox 3">
            <a:extLst>
              <a:ext uri="{FF2B5EF4-FFF2-40B4-BE49-F238E27FC236}">
                <a16:creationId xmlns:a16="http://schemas.microsoft.com/office/drawing/2014/main" id="{B049FB42-7FF9-0CF8-90B5-98F2EE76511D}"/>
              </a:ext>
            </a:extLst>
          </p:cNvPr>
          <p:cNvSpPr txBox="1"/>
          <p:nvPr/>
        </p:nvSpPr>
        <p:spPr>
          <a:xfrm>
            <a:off x="167382" y="908720"/>
            <a:ext cx="11665296" cy="2308324"/>
          </a:xfrm>
          <a:prstGeom prst="rect">
            <a:avLst/>
          </a:prstGeom>
          <a:noFill/>
        </p:spPr>
        <p:txBody>
          <a:bodyPr wrap="square">
            <a:spAutoFit/>
          </a:bodyPr>
          <a:lstStyle/>
          <a:p>
            <a:pPr algn="l"/>
            <a:r>
              <a:rPr lang="en-IN" b="0" i="0" dirty="0">
                <a:solidFill>
                  <a:srgbClr val="E8E8E8"/>
                </a:solidFill>
                <a:effectLst/>
                <a:latin typeface="Google Sans"/>
              </a:rPr>
              <a:t>A business workflow is </a:t>
            </a:r>
            <a:r>
              <a:rPr lang="en-IN" b="0" i="0" dirty="0">
                <a:solidFill>
                  <a:srgbClr val="FFFFFF"/>
                </a:solidFill>
                <a:effectLst/>
                <a:latin typeface="Google Sans"/>
              </a:rPr>
              <a:t>a repeatable process that consists of a series of tasks that generally need to be completed in a specific sequence</a:t>
            </a:r>
            <a:r>
              <a:rPr lang="en-IN" b="0" i="0" dirty="0">
                <a:solidFill>
                  <a:srgbClr val="E8E8E8"/>
                </a:solidFill>
                <a:effectLst/>
                <a:latin typeface="Google Sans"/>
              </a:rPr>
              <a:t>. Think of it as work flowing from one stage to the next until it is finished. Workflows are useful for ensuring that important processes are done the right way every time.</a:t>
            </a:r>
            <a:endParaRPr lang="en-IN" b="0" i="0" dirty="0">
              <a:solidFill>
                <a:srgbClr val="E8E8E8"/>
              </a:solidFill>
              <a:effectLst/>
              <a:latin typeface="arial" panose="020B0604020202020204" pitchFamily="34" charset="0"/>
            </a:endParaRPr>
          </a:p>
          <a:p>
            <a:br>
              <a:rPr lang="en-IN" b="0" i="0" dirty="0">
                <a:solidFill>
                  <a:srgbClr val="E8E8E8"/>
                </a:solidFill>
                <a:effectLst/>
                <a:latin typeface="arial" panose="020B0604020202020204" pitchFamily="34" charset="0"/>
              </a:rPr>
            </a:br>
            <a:endParaRPr lang="en-IN" dirty="0"/>
          </a:p>
        </p:txBody>
      </p:sp>
      <p:pic>
        <p:nvPicPr>
          <p:cNvPr id="5" name="Picture 4">
            <a:extLst>
              <a:ext uri="{FF2B5EF4-FFF2-40B4-BE49-F238E27FC236}">
                <a16:creationId xmlns:a16="http://schemas.microsoft.com/office/drawing/2014/main" id="{2126134F-0C69-522A-D5F2-31D55179EE88}"/>
              </a:ext>
            </a:extLst>
          </p:cNvPr>
          <p:cNvPicPr>
            <a:picLocks noChangeAspect="1"/>
          </p:cNvPicPr>
          <p:nvPr/>
        </p:nvPicPr>
        <p:blipFill rotWithShape="1">
          <a:blip r:embed="rId2"/>
          <a:srcRect t="13611" b="31653"/>
          <a:stretch/>
        </p:blipFill>
        <p:spPr>
          <a:xfrm>
            <a:off x="362434" y="2924944"/>
            <a:ext cx="11072820" cy="2736304"/>
          </a:xfrm>
          <a:prstGeom prst="rect">
            <a:avLst/>
          </a:prstGeom>
        </p:spPr>
      </p:pic>
    </p:spTree>
    <p:extLst>
      <p:ext uri="{BB962C8B-B14F-4D97-AF65-F5344CB8AC3E}">
        <p14:creationId xmlns:p14="http://schemas.microsoft.com/office/powerpoint/2010/main" val="301187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r>
              <a:rPr lang="en-US" dirty="0"/>
              <a:t>SAP BTP Business Process Automation</a:t>
            </a:r>
          </a:p>
        </p:txBody>
      </p:sp>
      <p:sp>
        <p:nvSpPr>
          <p:cNvPr id="4" name="TextBox 3">
            <a:extLst>
              <a:ext uri="{FF2B5EF4-FFF2-40B4-BE49-F238E27FC236}">
                <a16:creationId xmlns:a16="http://schemas.microsoft.com/office/drawing/2014/main" id="{6FEA91AD-0DB2-2F0F-757D-7BF8A199CEC9}"/>
              </a:ext>
            </a:extLst>
          </p:cNvPr>
          <p:cNvSpPr txBox="1"/>
          <p:nvPr/>
        </p:nvSpPr>
        <p:spPr>
          <a:xfrm>
            <a:off x="214510" y="980728"/>
            <a:ext cx="6140406" cy="1938992"/>
          </a:xfrm>
          <a:prstGeom prst="rect">
            <a:avLst/>
          </a:prstGeom>
          <a:noFill/>
        </p:spPr>
        <p:txBody>
          <a:bodyPr wrap="square">
            <a:spAutoFit/>
          </a:bodyPr>
          <a:lstStyle/>
          <a:p>
            <a:r>
              <a:rPr lang="en-US" dirty="0">
                <a:solidFill>
                  <a:schemeClr val="bg1"/>
                </a:solidFill>
                <a:effectLst/>
              </a:rPr>
              <a:t>SAP Build Process Automation enables business users to automate workflow processes and tasks without writing code.</a:t>
            </a:r>
          </a:p>
          <a:p>
            <a:br>
              <a:rPr lang="en-US" u="sng" dirty="0">
                <a:solidFill>
                  <a:schemeClr val="bg1"/>
                </a:solidFill>
                <a:effectLst/>
                <a:hlinkClick r:id="rId2">
                  <a:extLst>
                    <a:ext uri="{A12FA001-AC4F-418D-AE19-62706E023703}">
                      <ahyp:hlinkClr xmlns:ahyp="http://schemas.microsoft.com/office/drawing/2018/hyperlinkcolor" val="tx"/>
                    </a:ext>
                  </a:extLst>
                </a:hlinkClick>
              </a:rPr>
            </a:br>
            <a:endParaRPr lang="en-IN" dirty="0">
              <a:solidFill>
                <a:schemeClr val="bg1"/>
              </a:solidFill>
            </a:endParaRPr>
          </a:p>
        </p:txBody>
      </p:sp>
      <p:sp>
        <p:nvSpPr>
          <p:cNvPr id="6" name="TextBox 5">
            <a:extLst>
              <a:ext uri="{FF2B5EF4-FFF2-40B4-BE49-F238E27FC236}">
                <a16:creationId xmlns:a16="http://schemas.microsoft.com/office/drawing/2014/main" id="{0375D03C-8FD2-9E0E-2B2F-427BE2820DD0}"/>
              </a:ext>
            </a:extLst>
          </p:cNvPr>
          <p:cNvSpPr txBox="1"/>
          <p:nvPr/>
        </p:nvSpPr>
        <p:spPr>
          <a:xfrm>
            <a:off x="261764" y="2564904"/>
            <a:ext cx="6140406" cy="3416320"/>
          </a:xfrm>
          <a:prstGeom prst="rect">
            <a:avLst/>
          </a:prstGeom>
          <a:noFill/>
        </p:spPr>
        <p:txBody>
          <a:bodyPr wrap="square">
            <a:spAutoFit/>
          </a:bodyPr>
          <a:lstStyle/>
          <a:p>
            <a:pPr algn="l"/>
            <a:r>
              <a:rPr lang="en-US" b="1" i="0" dirty="0">
                <a:solidFill>
                  <a:schemeClr val="bg1"/>
                </a:solidFill>
                <a:effectLst/>
                <a:latin typeface="72 Brand Variable"/>
              </a:rPr>
              <a:t>Automate Visually</a:t>
            </a:r>
          </a:p>
          <a:p>
            <a:pPr algn="l"/>
            <a:r>
              <a:rPr lang="en-US" b="0" i="0" dirty="0">
                <a:solidFill>
                  <a:schemeClr val="bg1"/>
                </a:solidFill>
                <a:effectLst/>
                <a:latin typeface="72 Brand Variable"/>
              </a:rPr>
              <a:t>Simplify automation with drag-and-drop and AI capabilities</a:t>
            </a:r>
          </a:p>
          <a:p>
            <a:pPr algn="l"/>
            <a:r>
              <a:rPr lang="en-US" b="1" i="0" dirty="0">
                <a:solidFill>
                  <a:schemeClr val="bg1"/>
                </a:solidFill>
                <a:effectLst/>
                <a:latin typeface="72 Brand Variable"/>
              </a:rPr>
              <a:t>Integrate Seamlessly</a:t>
            </a:r>
          </a:p>
          <a:p>
            <a:pPr algn="l"/>
            <a:r>
              <a:rPr lang="en-US" b="0" i="0" dirty="0">
                <a:solidFill>
                  <a:schemeClr val="bg1"/>
                </a:solidFill>
                <a:effectLst/>
                <a:latin typeface="72 Brand Variable"/>
              </a:rPr>
              <a:t>Develop faster using pre-built workflows, bots and connectors for SAP and non-SAP systems</a:t>
            </a:r>
          </a:p>
          <a:p>
            <a:pPr algn="l"/>
            <a:r>
              <a:rPr lang="en-US" b="1" i="0" dirty="0">
                <a:solidFill>
                  <a:schemeClr val="bg1"/>
                </a:solidFill>
                <a:effectLst/>
                <a:latin typeface="72 Brand Variable"/>
              </a:rPr>
              <a:t>Collaborate Securely</a:t>
            </a:r>
          </a:p>
          <a:p>
            <a:pPr algn="l"/>
            <a:r>
              <a:rPr lang="en-US" b="0" i="0" dirty="0">
                <a:solidFill>
                  <a:schemeClr val="bg1"/>
                </a:solidFill>
                <a:effectLst/>
                <a:latin typeface="72 Brand Variable"/>
              </a:rPr>
              <a:t>Enable fusion team development in a secure and agile fashion</a:t>
            </a:r>
          </a:p>
        </p:txBody>
      </p:sp>
      <p:sp>
        <p:nvSpPr>
          <p:cNvPr id="8" name="TextBox 7">
            <a:extLst>
              <a:ext uri="{FF2B5EF4-FFF2-40B4-BE49-F238E27FC236}">
                <a16:creationId xmlns:a16="http://schemas.microsoft.com/office/drawing/2014/main" id="{F3D73A13-B55D-B2A1-599D-92D270D0AA26}"/>
              </a:ext>
            </a:extLst>
          </p:cNvPr>
          <p:cNvSpPr txBox="1"/>
          <p:nvPr/>
        </p:nvSpPr>
        <p:spPr>
          <a:xfrm>
            <a:off x="6887253" y="2564904"/>
            <a:ext cx="5278538" cy="2554545"/>
          </a:xfrm>
          <a:prstGeom prst="rect">
            <a:avLst/>
          </a:prstGeom>
          <a:noFill/>
        </p:spPr>
        <p:txBody>
          <a:bodyPr wrap="square">
            <a:spAutoFit/>
          </a:bodyPr>
          <a:lstStyle/>
          <a:p>
            <a:r>
              <a:rPr lang="en-US" sz="2000" dirty="0">
                <a:solidFill>
                  <a:schemeClr val="bg1"/>
                </a:solidFill>
                <a:effectLst/>
              </a:rPr>
              <a:t>SAP Build Process Automation combines workflow management, RPA functionality, decision management, process visibility, and embedded AI capabilities into one intuitive low-code experience. Learn how professional developers and business users can automate workflow processes and manual tasks with visual drag-and-drop tools.</a:t>
            </a:r>
          </a:p>
        </p:txBody>
      </p:sp>
    </p:spTree>
    <p:extLst>
      <p:ext uri="{BB962C8B-B14F-4D97-AF65-F5344CB8AC3E}">
        <p14:creationId xmlns:p14="http://schemas.microsoft.com/office/powerpoint/2010/main" val="4000722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r>
              <a:rPr lang="en-US" sz="3600" b="1" i="0" dirty="0">
                <a:effectLst/>
              </a:rPr>
              <a:t>Setup the ES5 demo system</a:t>
            </a:r>
            <a:endParaRPr lang="en-US" dirty="0"/>
          </a:p>
        </p:txBody>
      </p:sp>
      <p:sp>
        <p:nvSpPr>
          <p:cNvPr id="4" name="TextBox 3">
            <a:extLst>
              <a:ext uri="{FF2B5EF4-FFF2-40B4-BE49-F238E27FC236}">
                <a16:creationId xmlns:a16="http://schemas.microsoft.com/office/drawing/2014/main" id="{5A46E519-4D97-4CB9-6DA1-874F407FB04D}"/>
              </a:ext>
            </a:extLst>
          </p:cNvPr>
          <p:cNvSpPr txBox="1"/>
          <p:nvPr/>
        </p:nvSpPr>
        <p:spPr>
          <a:xfrm>
            <a:off x="183152" y="980728"/>
            <a:ext cx="12169353" cy="2585323"/>
          </a:xfrm>
          <a:prstGeom prst="rect">
            <a:avLst/>
          </a:prstGeom>
          <a:noFill/>
        </p:spPr>
        <p:txBody>
          <a:bodyPr wrap="square">
            <a:spAutoFit/>
          </a:bodyPr>
          <a:lstStyle/>
          <a:p>
            <a:r>
              <a:rPr lang="en-US" sz="1800" b="1" i="0" dirty="0">
                <a:solidFill>
                  <a:schemeClr val="bg1"/>
                </a:solidFill>
                <a:effectLst/>
                <a:latin typeface="-apple-system"/>
              </a:rPr>
              <a:t>An account </a:t>
            </a:r>
            <a:r>
              <a:rPr lang="en-US" sz="1800" b="0" i="0" dirty="0">
                <a:solidFill>
                  <a:schemeClr val="bg1"/>
                </a:solidFill>
                <a:effectLst/>
                <a:latin typeface="-apple-system"/>
              </a:rPr>
              <a:t>on the SAP NetWeaver Gateway Demo system "ES5“ for the purpose of integration with workflow</a:t>
            </a:r>
          </a:p>
          <a:p>
            <a:endParaRPr lang="en-US" sz="1800" u="none" strike="noStrike" dirty="0">
              <a:solidFill>
                <a:srgbClr val="0000FF"/>
              </a:solidFill>
              <a:latin typeface="-apple-system"/>
              <a:hlinkClick r:id="rId2">
                <a:extLst>
                  <a:ext uri="{A12FA001-AC4F-418D-AE19-62706E023703}">
                    <ahyp:hlinkClr xmlns:ahyp="http://schemas.microsoft.com/office/drawing/2018/hyperlinkcolor" val="tx"/>
                  </a:ext>
                </a:extLst>
              </a:hlinkClick>
            </a:endParaRPr>
          </a:p>
          <a:p>
            <a:r>
              <a:rPr lang="en-US" sz="1800" b="0" i="0" u="none" strike="noStrike" dirty="0">
                <a:solidFill>
                  <a:schemeClr val="bg1"/>
                </a:solidFill>
                <a:effectLst/>
                <a:latin typeface="-apple-system"/>
                <a:hlinkClick r:id="rId2">
                  <a:extLst>
                    <a:ext uri="{A12FA001-AC4F-418D-AE19-62706E023703}">
                      <ahyp:hlinkClr xmlns:ahyp="http://schemas.microsoft.com/office/drawing/2018/hyperlinkcolor" val="tx"/>
                    </a:ext>
                  </a:extLst>
                </a:hlinkClick>
              </a:rPr>
              <a:t>Sign up here</a:t>
            </a:r>
            <a:r>
              <a:rPr lang="en-US" sz="1800" b="0" i="0" dirty="0">
                <a:solidFill>
                  <a:schemeClr val="bg1"/>
                </a:solidFill>
                <a:effectLst/>
                <a:latin typeface="-apple-system"/>
              </a:rPr>
              <a:t> and then ensure your account is active and the username and password are correct, by checking you can access HTTP-based services such as </a:t>
            </a:r>
          </a:p>
          <a:p>
            <a:endParaRPr lang="en-US" sz="1800" dirty="0">
              <a:solidFill>
                <a:schemeClr val="bg1"/>
              </a:solidFill>
              <a:latin typeface="-apple-system"/>
            </a:endParaRPr>
          </a:p>
          <a:p>
            <a:r>
              <a:rPr lang="en-US" sz="1800" b="0" i="0" dirty="0">
                <a:solidFill>
                  <a:schemeClr val="bg1"/>
                </a:solidFill>
                <a:effectLst/>
                <a:latin typeface="-apple-system"/>
              </a:rPr>
              <a:t>the </a:t>
            </a:r>
            <a:r>
              <a:rPr lang="en-US" sz="1800" b="0" i="0" u="none" strike="noStrike" dirty="0">
                <a:solidFill>
                  <a:schemeClr val="bg1"/>
                </a:solidFill>
                <a:effectLst/>
                <a:latin typeface="-apple-system"/>
                <a:hlinkClick r:id="rId3">
                  <a:extLst>
                    <a:ext uri="{A12FA001-AC4F-418D-AE19-62706E023703}">
                      <ahyp:hlinkClr xmlns:ahyp="http://schemas.microsoft.com/office/drawing/2018/hyperlinkcolor" val="tx"/>
                    </a:ext>
                  </a:extLst>
                </a:hlinkClick>
              </a:rPr>
              <a:t>EPM_REF_APPS_SHOP_SRV</a:t>
            </a:r>
            <a:r>
              <a:rPr lang="en-US" sz="1800" b="0" i="0" dirty="0">
                <a:solidFill>
                  <a:schemeClr val="bg1"/>
                </a:solidFill>
                <a:effectLst/>
                <a:latin typeface="-apple-system"/>
              </a:rPr>
              <a:t> OData service.</a:t>
            </a:r>
          </a:p>
          <a:p>
            <a:endParaRPr lang="en-US" sz="1800" dirty="0">
              <a:solidFill>
                <a:schemeClr val="bg1"/>
              </a:solidFill>
              <a:latin typeface="-apple-system"/>
            </a:endParaRPr>
          </a:p>
          <a:p>
            <a:endParaRPr lang="en-US" sz="1800" b="0" i="0" dirty="0">
              <a:solidFill>
                <a:schemeClr val="bg1"/>
              </a:solidFill>
              <a:effectLst/>
              <a:latin typeface="-apple-system"/>
            </a:endParaRPr>
          </a:p>
          <a:p>
            <a:r>
              <a:rPr lang="en-US" sz="1400" b="0" i="1" dirty="0">
                <a:solidFill>
                  <a:schemeClr val="bg1"/>
                </a:solidFill>
                <a:effectLst/>
                <a:latin typeface="-apple-system"/>
              </a:rPr>
              <a:t>If you find that you've forgotten your credentials for the ES5 system, you can visit the </a:t>
            </a:r>
            <a:r>
              <a:rPr lang="en-US" sz="1400" b="0" i="1" u="none" strike="noStrike" dirty="0">
                <a:solidFill>
                  <a:schemeClr val="bg1"/>
                </a:solidFill>
                <a:effectLst/>
                <a:latin typeface="-apple-system"/>
                <a:hlinkClick r:id="rId4">
                  <a:extLst>
                    <a:ext uri="{A12FA001-AC4F-418D-AE19-62706E023703}">
                      <ahyp:hlinkClr xmlns:ahyp="http://schemas.microsoft.com/office/drawing/2018/hyperlinkcolor" val="tx"/>
                    </a:ext>
                  </a:extLst>
                </a:hlinkClick>
              </a:rPr>
              <a:t>ES5 account administration</a:t>
            </a:r>
            <a:r>
              <a:rPr lang="en-US" sz="1400" b="0" i="1" dirty="0">
                <a:solidFill>
                  <a:schemeClr val="bg1"/>
                </a:solidFill>
                <a:effectLst/>
                <a:latin typeface="-apple-system"/>
              </a:rPr>
              <a:t> page to get your password reset.</a:t>
            </a:r>
            <a:r>
              <a:rPr lang="en-US" sz="1800" b="0" i="0" dirty="0">
                <a:solidFill>
                  <a:schemeClr val="bg1"/>
                </a:solidFill>
                <a:effectLst/>
                <a:latin typeface="-apple-system"/>
              </a:rPr>
              <a:t> </a:t>
            </a:r>
          </a:p>
        </p:txBody>
      </p:sp>
    </p:spTree>
    <p:extLst>
      <p:ext uri="{BB962C8B-B14F-4D97-AF65-F5344CB8AC3E}">
        <p14:creationId xmlns:p14="http://schemas.microsoft.com/office/powerpoint/2010/main" val="424665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r>
              <a:rPr lang="en-US" dirty="0"/>
              <a:t>Change in workflow </a:t>
            </a:r>
          </a:p>
        </p:txBody>
      </p:sp>
      <p:sp>
        <p:nvSpPr>
          <p:cNvPr id="16" name="Rectangle 15">
            <a:extLst>
              <a:ext uri="{FF2B5EF4-FFF2-40B4-BE49-F238E27FC236}">
                <a16:creationId xmlns:a16="http://schemas.microsoft.com/office/drawing/2014/main" id="{114D92CB-03C3-F505-D4D2-6E607B133E1E}"/>
              </a:ext>
            </a:extLst>
          </p:cNvPr>
          <p:cNvSpPr/>
          <p:nvPr/>
        </p:nvSpPr>
        <p:spPr>
          <a:xfrm>
            <a:off x="999294" y="1063221"/>
            <a:ext cx="2602051" cy="2417943"/>
          </a:xfrm>
          <a:prstGeom prst="rect">
            <a:avLst/>
          </a:prstGeom>
          <a:solidFill>
            <a:srgbClr val="156082"/>
          </a:solidFill>
          <a:ln w="19050" cap="flat" cmpd="sng" algn="ctr">
            <a:solidFill>
              <a:srgbClr val="156082">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schemeClr val="bg1"/>
                </a:solidFill>
                <a:effectLst/>
                <a:uLnTx/>
                <a:uFillTx/>
                <a:latin typeface="Aptos" panose="02110004020202020204"/>
                <a:ea typeface="+mn-ea"/>
                <a:cs typeface="+mn-cs"/>
              </a:rPr>
              <a:t>SAP BTP Workflow</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bg1"/>
              </a:solidFill>
              <a:effectLst/>
              <a:uLnTx/>
              <a:uFillTx/>
              <a:latin typeface="Aptos" panose="021100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schemeClr val="bg1"/>
                </a:solidFill>
                <a:effectLst/>
                <a:uLnTx/>
                <a:uFillTx/>
                <a:latin typeface="Aptos" panose="02110004020202020204"/>
                <a:ea typeface="+mn-ea"/>
                <a:cs typeface="+mn-cs"/>
              </a:rPr>
              <a:t>BAS tool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bg1"/>
              </a:solidFill>
              <a:effectLst/>
              <a:uLnTx/>
              <a:uFillTx/>
              <a:latin typeface="Aptos" panose="021100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schemeClr val="bg1"/>
                </a:solidFill>
                <a:effectLst/>
                <a:uLnTx/>
                <a:uFillTx/>
                <a:latin typeface="Aptos" panose="02110004020202020204"/>
                <a:ea typeface="+mn-ea"/>
                <a:cs typeface="+mn-cs"/>
              </a:rPr>
              <a:t>(SAP BTP Platform)</a:t>
            </a:r>
          </a:p>
        </p:txBody>
      </p:sp>
      <p:sp>
        <p:nvSpPr>
          <p:cNvPr id="17" name="Rectangle 16">
            <a:extLst>
              <a:ext uri="{FF2B5EF4-FFF2-40B4-BE49-F238E27FC236}">
                <a16:creationId xmlns:a16="http://schemas.microsoft.com/office/drawing/2014/main" id="{0617B0B0-E479-ECD7-2AC5-721CCC35B2D9}"/>
              </a:ext>
            </a:extLst>
          </p:cNvPr>
          <p:cNvSpPr/>
          <p:nvPr/>
        </p:nvSpPr>
        <p:spPr>
          <a:xfrm>
            <a:off x="1037138" y="3688285"/>
            <a:ext cx="2602051" cy="503226"/>
          </a:xfrm>
          <a:prstGeom prst="rect">
            <a:avLst/>
          </a:prstGeom>
          <a:solidFill>
            <a:srgbClr val="156082"/>
          </a:solidFill>
          <a:ln w="19050" cap="flat" cmpd="sng" algn="ctr">
            <a:solidFill>
              <a:srgbClr val="156082">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err="1">
                <a:ln>
                  <a:noFill/>
                </a:ln>
                <a:solidFill>
                  <a:schemeClr val="bg1"/>
                </a:solidFill>
                <a:effectLst/>
                <a:uLnTx/>
                <a:uFillTx/>
                <a:latin typeface="Aptos" panose="02110004020202020204"/>
                <a:ea typeface="+mn-ea"/>
                <a:cs typeface="+mn-cs"/>
              </a:rPr>
              <a:t>sapbwruntime</a:t>
            </a:r>
            <a:endParaRPr kumimoji="0" lang="en-IN" sz="1800" b="0" i="0" u="none" strike="noStrike" kern="0" cap="none" spc="0" normalizeH="0" baseline="0" noProof="0" dirty="0">
              <a:ln>
                <a:noFill/>
              </a:ln>
              <a:solidFill>
                <a:schemeClr val="bg1"/>
              </a:solidFill>
              <a:effectLst/>
              <a:uLnTx/>
              <a:uFillTx/>
              <a:latin typeface="Aptos" panose="02110004020202020204"/>
              <a:ea typeface="+mn-ea"/>
              <a:cs typeface="+mn-cs"/>
            </a:endParaRPr>
          </a:p>
        </p:txBody>
      </p:sp>
      <p:sp>
        <p:nvSpPr>
          <p:cNvPr id="18" name="TextBox 17">
            <a:extLst>
              <a:ext uri="{FF2B5EF4-FFF2-40B4-BE49-F238E27FC236}">
                <a16:creationId xmlns:a16="http://schemas.microsoft.com/office/drawing/2014/main" id="{652E403E-D59C-0620-0DCB-06FABA086DC0}"/>
              </a:ext>
            </a:extLst>
          </p:cNvPr>
          <p:cNvSpPr txBox="1"/>
          <p:nvPr/>
        </p:nvSpPr>
        <p:spPr>
          <a:xfrm>
            <a:off x="1701924" y="685527"/>
            <a:ext cx="1411490" cy="369332"/>
          </a:xfrm>
          <a:prstGeom prst="rect">
            <a:avLst/>
          </a:prstGeom>
          <a:noFill/>
        </p:spPr>
        <p:txBody>
          <a:bodyPr wrap="square" rtlCol="0">
            <a:spAutoFit/>
          </a:bodyPr>
          <a:lstStyle/>
          <a:p>
            <a:pPr defTabSz="914400"/>
            <a:r>
              <a:rPr lang="en-IN" sz="1800" dirty="0">
                <a:solidFill>
                  <a:schemeClr val="bg1"/>
                </a:solidFill>
                <a:latin typeface="Aptos" panose="02110004020202020204"/>
              </a:rPr>
              <a:t>2022 Dec</a:t>
            </a:r>
          </a:p>
        </p:txBody>
      </p:sp>
      <p:sp>
        <p:nvSpPr>
          <p:cNvPr id="19" name="Arrow: Right 18">
            <a:extLst>
              <a:ext uri="{FF2B5EF4-FFF2-40B4-BE49-F238E27FC236}">
                <a16:creationId xmlns:a16="http://schemas.microsoft.com/office/drawing/2014/main" id="{94BBAECB-8EBF-0760-9A41-078B2CEDCE56}"/>
              </a:ext>
            </a:extLst>
          </p:cNvPr>
          <p:cNvSpPr/>
          <p:nvPr/>
        </p:nvSpPr>
        <p:spPr>
          <a:xfrm>
            <a:off x="4369482" y="1742883"/>
            <a:ext cx="1337847" cy="1196698"/>
          </a:xfrm>
          <a:prstGeom prst="rightArrow">
            <a:avLst/>
          </a:prstGeom>
          <a:solidFill>
            <a:srgbClr val="156082"/>
          </a:solidFill>
          <a:ln w="19050" cap="flat" cmpd="sng" algn="ctr">
            <a:solidFill>
              <a:srgbClr val="156082">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chemeClr val="bg1"/>
              </a:solidFill>
              <a:effectLst/>
              <a:uLnTx/>
              <a:uFillTx/>
              <a:latin typeface="Aptos" panose="02110004020202020204"/>
              <a:ea typeface="+mn-ea"/>
              <a:cs typeface="+mn-cs"/>
            </a:endParaRPr>
          </a:p>
        </p:txBody>
      </p:sp>
      <p:sp>
        <p:nvSpPr>
          <p:cNvPr id="20" name="Rectangle 19">
            <a:extLst>
              <a:ext uri="{FF2B5EF4-FFF2-40B4-BE49-F238E27FC236}">
                <a16:creationId xmlns:a16="http://schemas.microsoft.com/office/drawing/2014/main" id="{70ECBE87-506D-08BB-077B-79DCA11B0BC5}"/>
              </a:ext>
            </a:extLst>
          </p:cNvPr>
          <p:cNvSpPr/>
          <p:nvPr/>
        </p:nvSpPr>
        <p:spPr>
          <a:xfrm>
            <a:off x="5764607" y="4277428"/>
            <a:ext cx="5674599" cy="576869"/>
          </a:xfrm>
          <a:prstGeom prst="rect">
            <a:avLst/>
          </a:prstGeom>
          <a:solidFill>
            <a:srgbClr val="156082"/>
          </a:solidFill>
          <a:ln w="19050" cap="flat" cmpd="sng" algn="ctr">
            <a:solidFill>
              <a:srgbClr val="156082">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schemeClr val="bg1"/>
                </a:solidFill>
                <a:effectLst/>
                <a:uLnTx/>
                <a:uFillTx/>
                <a:latin typeface="Aptos" panose="02110004020202020204"/>
                <a:ea typeface="+mn-ea"/>
                <a:cs typeface="+mn-cs"/>
              </a:rPr>
              <a:t>SAP build</a:t>
            </a:r>
          </a:p>
        </p:txBody>
      </p:sp>
      <p:sp>
        <p:nvSpPr>
          <p:cNvPr id="21" name="Rectangle 20">
            <a:extLst>
              <a:ext uri="{FF2B5EF4-FFF2-40B4-BE49-F238E27FC236}">
                <a16:creationId xmlns:a16="http://schemas.microsoft.com/office/drawing/2014/main" id="{05F7D56F-E2F8-75C8-BE6E-2127F6CE7BF7}"/>
              </a:ext>
            </a:extLst>
          </p:cNvPr>
          <p:cNvSpPr/>
          <p:nvPr/>
        </p:nvSpPr>
        <p:spPr>
          <a:xfrm>
            <a:off x="5270585" y="3623848"/>
            <a:ext cx="1921877" cy="503226"/>
          </a:xfrm>
          <a:prstGeom prst="rect">
            <a:avLst/>
          </a:prstGeom>
          <a:solidFill>
            <a:srgbClr val="156082"/>
          </a:solidFill>
          <a:ln w="19050" cap="flat" cmpd="sng" algn="ctr">
            <a:solidFill>
              <a:srgbClr val="156082">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schemeClr val="bg1"/>
                </a:solidFill>
                <a:effectLst/>
                <a:uLnTx/>
                <a:uFillTx/>
                <a:latin typeface="Aptos" panose="02110004020202020204"/>
                <a:ea typeface="+mn-ea"/>
                <a:cs typeface="+mn-cs"/>
              </a:rPr>
              <a:t>Sap build process automation</a:t>
            </a:r>
          </a:p>
        </p:txBody>
      </p:sp>
      <p:sp>
        <p:nvSpPr>
          <p:cNvPr id="22" name="Rectangle 21">
            <a:extLst>
              <a:ext uri="{FF2B5EF4-FFF2-40B4-BE49-F238E27FC236}">
                <a16:creationId xmlns:a16="http://schemas.microsoft.com/office/drawing/2014/main" id="{AD139887-DB8A-FEB1-3278-49897594B44B}"/>
              </a:ext>
            </a:extLst>
          </p:cNvPr>
          <p:cNvSpPr/>
          <p:nvPr/>
        </p:nvSpPr>
        <p:spPr>
          <a:xfrm>
            <a:off x="7620000" y="3623848"/>
            <a:ext cx="1921877" cy="503226"/>
          </a:xfrm>
          <a:prstGeom prst="rect">
            <a:avLst/>
          </a:prstGeom>
          <a:solidFill>
            <a:srgbClr val="156082"/>
          </a:solidFill>
          <a:ln w="19050" cap="flat" cmpd="sng" algn="ctr">
            <a:solidFill>
              <a:srgbClr val="156082">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schemeClr val="bg1"/>
                </a:solidFill>
                <a:effectLst/>
                <a:uLnTx/>
                <a:uFillTx/>
                <a:latin typeface="Aptos" panose="02110004020202020204"/>
                <a:ea typeface="+mn-ea"/>
                <a:cs typeface="+mn-cs"/>
              </a:rPr>
              <a:t>Sap build apps</a:t>
            </a:r>
          </a:p>
        </p:txBody>
      </p:sp>
      <p:sp>
        <p:nvSpPr>
          <p:cNvPr id="23" name="Rectangle 22">
            <a:extLst>
              <a:ext uri="{FF2B5EF4-FFF2-40B4-BE49-F238E27FC236}">
                <a16:creationId xmlns:a16="http://schemas.microsoft.com/office/drawing/2014/main" id="{2E563C51-52D3-FCEE-6CDB-BAEF2D766FF6}"/>
              </a:ext>
            </a:extLst>
          </p:cNvPr>
          <p:cNvSpPr/>
          <p:nvPr/>
        </p:nvSpPr>
        <p:spPr>
          <a:xfrm>
            <a:off x="9969415" y="3645326"/>
            <a:ext cx="2015977" cy="503226"/>
          </a:xfrm>
          <a:prstGeom prst="rect">
            <a:avLst/>
          </a:prstGeom>
          <a:solidFill>
            <a:srgbClr val="156082"/>
          </a:solidFill>
          <a:ln w="19050" cap="flat" cmpd="sng" algn="ctr">
            <a:solidFill>
              <a:srgbClr val="156082">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schemeClr val="bg1"/>
                </a:solidFill>
                <a:effectLst/>
                <a:uLnTx/>
                <a:uFillTx/>
                <a:latin typeface="Aptos" panose="02110004020202020204"/>
                <a:ea typeface="+mn-ea"/>
                <a:cs typeface="+mn-cs"/>
              </a:rPr>
              <a:t>Sap build work zone</a:t>
            </a:r>
          </a:p>
        </p:txBody>
      </p:sp>
      <p:sp>
        <p:nvSpPr>
          <p:cNvPr id="24" name="Rectangle 23">
            <a:extLst>
              <a:ext uri="{FF2B5EF4-FFF2-40B4-BE49-F238E27FC236}">
                <a16:creationId xmlns:a16="http://schemas.microsoft.com/office/drawing/2014/main" id="{F8EE92FF-6469-D38A-8455-EF2ECFB3F16E}"/>
              </a:ext>
            </a:extLst>
          </p:cNvPr>
          <p:cNvSpPr/>
          <p:nvPr/>
        </p:nvSpPr>
        <p:spPr>
          <a:xfrm>
            <a:off x="974746" y="5345250"/>
            <a:ext cx="2602051" cy="1282615"/>
          </a:xfrm>
          <a:prstGeom prst="rect">
            <a:avLst/>
          </a:prstGeom>
          <a:solidFill>
            <a:srgbClr val="156082"/>
          </a:solidFill>
          <a:ln w="19050" cap="flat" cmpd="sng" algn="ctr">
            <a:solidFill>
              <a:srgbClr val="156082">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schemeClr val="bg1"/>
                </a:solidFill>
                <a:effectLst/>
                <a:uLnTx/>
                <a:uFillTx/>
                <a:latin typeface="Aptos" panose="02110004020202020204"/>
                <a:ea typeface="+mn-ea"/>
                <a:cs typeface="+mn-cs"/>
              </a:rPr>
              <a:t>IRPA</a:t>
            </a:r>
          </a:p>
        </p:txBody>
      </p:sp>
      <p:cxnSp>
        <p:nvCxnSpPr>
          <p:cNvPr id="25" name="Connector: Elbow 24">
            <a:extLst>
              <a:ext uri="{FF2B5EF4-FFF2-40B4-BE49-F238E27FC236}">
                <a16:creationId xmlns:a16="http://schemas.microsoft.com/office/drawing/2014/main" id="{8DF271B0-B593-8FF5-76D0-5AC3048AE231}"/>
              </a:ext>
            </a:extLst>
          </p:cNvPr>
          <p:cNvCxnSpPr>
            <a:cxnSpLocks/>
          </p:cNvCxnSpPr>
          <p:nvPr/>
        </p:nvCxnSpPr>
        <p:spPr>
          <a:xfrm>
            <a:off x="3577308" y="3353822"/>
            <a:ext cx="1693277" cy="392763"/>
          </a:xfrm>
          <a:prstGeom prst="bentConnector3">
            <a:avLst/>
          </a:prstGeom>
          <a:noFill/>
          <a:ln w="19050" cap="flat" cmpd="sng" algn="ctr">
            <a:solidFill>
              <a:srgbClr val="156082"/>
            </a:solidFill>
            <a:prstDash val="solid"/>
            <a:miter lim="800000"/>
            <a:tailEnd type="triangle"/>
          </a:ln>
          <a:effectLst/>
        </p:spPr>
      </p:cxnSp>
      <p:cxnSp>
        <p:nvCxnSpPr>
          <p:cNvPr id="26" name="Connector: Elbow 25">
            <a:extLst>
              <a:ext uri="{FF2B5EF4-FFF2-40B4-BE49-F238E27FC236}">
                <a16:creationId xmlns:a16="http://schemas.microsoft.com/office/drawing/2014/main" id="{5CB322CC-7A7A-6D87-D84F-BD11FA7944B1}"/>
              </a:ext>
            </a:extLst>
          </p:cNvPr>
          <p:cNvCxnSpPr>
            <a:stCxn id="24" idx="3"/>
            <a:endCxn id="21" idx="1"/>
          </p:cNvCxnSpPr>
          <p:nvPr/>
        </p:nvCxnSpPr>
        <p:spPr>
          <a:xfrm flipV="1">
            <a:off x="3576797" y="3875461"/>
            <a:ext cx="1693788" cy="2111097"/>
          </a:xfrm>
          <a:prstGeom prst="bentConnector3">
            <a:avLst/>
          </a:prstGeom>
          <a:noFill/>
          <a:ln w="19050" cap="flat" cmpd="sng" algn="ctr">
            <a:solidFill>
              <a:srgbClr val="156082"/>
            </a:solidFill>
            <a:prstDash val="solid"/>
            <a:miter lim="800000"/>
            <a:tailEnd type="triangle"/>
          </a:ln>
          <a:effectLst/>
        </p:spPr>
      </p:cxnSp>
      <p:sp>
        <p:nvSpPr>
          <p:cNvPr id="27" name="TextBox 26">
            <a:extLst>
              <a:ext uri="{FF2B5EF4-FFF2-40B4-BE49-F238E27FC236}">
                <a16:creationId xmlns:a16="http://schemas.microsoft.com/office/drawing/2014/main" id="{E785C5BF-1327-5331-CB9E-86098604FF45}"/>
              </a:ext>
            </a:extLst>
          </p:cNvPr>
          <p:cNvSpPr txBox="1"/>
          <p:nvPr/>
        </p:nvSpPr>
        <p:spPr>
          <a:xfrm>
            <a:off x="5342184" y="5583194"/>
            <a:ext cx="6097022" cy="923330"/>
          </a:xfrm>
          <a:prstGeom prst="rect">
            <a:avLst/>
          </a:prstGeom>
          <a:noFill/>
        </p:spPr>
        <p:txBody>
          <a:bodyPr wrap="square">
            <a:spAutoFit/>
          </a:bodyPr>
          <a:lstStyle/>
          <a:p>
            <a:pPr defTabSz="914400"/>
            <a:r>
              <a:rPr lang="en-IN" sz="1800" dirty="0">
                <a:solidFill>
                  <a:schemeClr val="bg1"/>
                </a:solidFill>
                <a:latin typeface="Aptos" panose="02110004020202020204"/>
                <a:hlinkClick r:id="rId2">
                  <a:extLst>
                    <a:ext uri="{A12FA001-AC4F-418D-AE19-62706E023703}">
                      <ahyp:hlinkClr xmlns:ahyp="http://schemas.microsoft.com/office/drawing/2018/hyperlinkcolor" val="tx"/>
                    </a:ext>
                  </a:extLst>
                </a:hlinkClick>
              </a:rPr>
              <a:t>https://help.sap.com/docs/workflow-management/sap-workflow-management/sap-workflow-management-path-forward</a:t>
            </a:r>
            <a:r>
              <a:rPr lang="en-IN" sz="1800" dirty="0">
                <a:solidFill>
                  <a:schemeClr val="bg1"/>
                </a:solidFill>
                <a:latin typeface="Aptos" panose="02110004020202020204"/>
              </a:rPr>
              <a:t> </a:t>
            </a:r>
          </a:p>
        </p:txBody>
      </p:sp>
      <p:sp>
        <p:nvSpPr>
          <p:cNvPr id="28" name="Rectangle 27">
            <a:extLst>
              <a:ext uri="{FF2B5EF4-FFF2-40B4-BE49-F238E27FC236}">
                <a16:creationId xmlns:a16="http://schemas.microsoft.com/office/drawing/2014/main" id="{703483C3-8272-8525-48DA-E1AFC4137E0B}"/>
              </a:ext>
            </a:extLst>
          </p:cNvPr>
          <p:cNvSpPr/>
          <p:nvPr/>
        </p:nvSpPr>
        <p:spPr>
          <a:xfrm>
            <a:off x="6597181" y="1331710"/>
            <a:ext cx="3706696" cy="1454448"/>
          </a:xfrm>
          <a:prstGeom prst="rect">
            <a:avLst/>
          </a:prstGeom>
          <a:solidFill>
            <a:srgbClr val="156082"/>
          </a:solidFill>
          <a:ln w="19050" cap="flat" cmpd="sng" algn="ctr">
            <a:solidFill>
              <a:srgbClr val="156082">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schemeClr val="bg1"/>
                </a:solidFill>
                <a:effectLst/>
                <a:uLnTx/>
                <a:uFillTx/>
                <a:latin typeface="Aptos" panose="02110004020202020204"/>
                <a:ea typeface="+mn-ea"/>
                <a:cs typeface="+mn-cs"/>
              </a:rPr>
              <a:t>SAP Workflow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schemeClr val="bg1"/>
                </a:solidFill>
                <a:effectLst/>
                <a:uLnTx/>
                <a:uFillTx/>
                <a:latin typeface="Aptos" panose="02110004020202020204"/>
                <a:ea typeface="+mn-ea"/>
                <a:cs typeface="+mn-cs"/>
              </a:rPr>
              <a:t>(Business App Studio)</a:t>
            </a:r>
          </a:p>
        </p:txBody>
      </p:sp>
    </p:spTree>
    <p:extLst>
      <p:ext uri="{BB962C8B-B14F-4D97-AF65-F5344CB8AC3E}">
        <p14:creationId xmlns:p14="http://schemas.microsoft.com/office/powerpoint/2010/main" val="1968707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r>
              <a:rPr lang="en-US" dirty="0"/>
              <a:t>Hands-on</a:t>
            </a:r>
          </a:p>
        </p:txBody>
      </p:sp>
      <p:sp>
        <p:nvSpPr>
          <p:cNvPr id="4" name="Title 1">
            <a:extLst>
              <a:ext uri="{FF2B5EF4-FFF2-40B4-BE49-F238E27FC236}">
                <a16:creationId xmlns:a16="http://schemas.microsoft.com/office/drawing/2014/main" id="{306EB9D7-926A-4860-02ED-CDF293373944}"/>
              </a:ext>
            </a:extLst>
          </p:cNvPr>
          <p:cNvSpPr txBox="1">
            <a:spLocks/>
          </p:cNvSpPr>
          <p:nvPr/>
        </p:nvSpPr>
        <p:spPr>
          <a:xfrm>
            <a:off x="3718148" y="3140968"/>
            <a:ext cx="5929383" cy="711081"/>
          </a:xfrm>
          <a:prstGeom prst="rect">
            <a:avLst/>
          </a:prstGeom>
        </p:spPr>
        <p:txBody>
          <a:bodyPr vert="horz" lIns="0" tIns="60949" rIns="0" bIns="60949" rtlCol="0" anchor="ctr">
            <a:noAutofit/>
          </a:bodyPr>
          <a:lstStyle>
            <a:lvl1pPr algn="l" defTabSz="1218987" rtl="0" eaLnBrk="1" latinLnBrk="0" hangingPunct="1">
              <a:spcBef>
                <a:spcPct val="0"/>
              </a:spcBef>
              <a:buNone/>
              <a:defRPr sz="3600" b="1" kern="1200">
                <a:solidFill>
                  <a:schemeClr val="bg1"/>
                </a:solidFill>
                <a:latin typeface="Cooper Black" panose="0208090404030B020404" pitchFamily="18" charset="0"/>
                <a:ea typeface="+mj-ea"/>
                <a:cs typeface="+mj-cs"/>
              </a:defRPr>
            </a:lvl1pPr>
          </a:lstStyle>
          <a:p>
            <a:r>
              <a:rPr lang="en-US" b="0" dirty="0"/>
              <a:t>Enable SAP BTP Build Process Automation</a:t>
            </a:r>
          </a:p>
        </p:txBody>
      </p:sp>
    </p:spTree>
    <p:extLst>
      <p:ext uri="{BB962C8B-B14F-4D97-AF65-F5344CB8AC3E}">
        <p14:creationId xmlns:p14="http://schemas.microsoft.com/office/powerpoint/2010/main" val="2359116083"/>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7234</TotalTime>
  <Words>1448</Words>
  <Application>Microsoft Office PowerPoint</Application>
  <PresentationFormat>Custom</PresentationFormat>
  <Paragraphs>151</Paragraphs>
  <Slides>20</Slides>
  <Notes>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20</vt:i4>
      </vt:variant>
    </vt:vector>
  </HeadingPairs>
  <TitlesOfParts>
    <vt:vector size="36" baseType="lpstr">
      <vt:lpstr>72</vt:lpstr>
      <vt:lpstr>72 Brand Variable</vt:lpstr>
      <vt:lpstr>Amasis MT Pro Black</vt:lpstr>
      <vt:lpstr>-apple-system</vt:lpstr>
      <vt:lpstr>Aptos</vt:lpstr>
      <vt:lpstr>Arial</vt:lpstr>
      <vt:lpstr>Arial</vt:lpstr>
      <vt:lpstr>Arial Black</vt:lpstr>
      <vt:lpstr>Bahnschrift SemiBold</vt:lpstr>
      <vt:lpstr>Calibri</vt:lpstr>
      <vt:lpstr>Cooper Black</vt:lpstr>
      <vt:lpstr>Google Sans</vt:lpstr>
      <vt:lpstr>Segoe UI</vt:lpstr>
      <vt:lpstr>Segoe UI Light</vt:lpstr>
      <vt:lpstr>Wingdings</vt:lpstr>
      <vt:lpstr>Office Theme</vt:lpstr>
      <vt:lpstr>SAP BTP Architect Training</vt:lpstr>
      <vt:lpstr>PowerPoint Presentation</vt:lpstr>
      <vt:lpstr>Agenda – Day 10</vt:lpstr>
      <vt:lpstr>What is Business Process</vt:lpstr>
      <vt:lpstr>What is Business Workflow</vt:lpstr>
      <vt:lpstr>SAP BTP Business Process Automation</vt:lpstr>
      <vt:lpstr>Setup the ES5 demo system</vt:lpstr>
      <vt:lpstr>Change in workflow </vt:lpstr>
      <vt:lpstr>Hands-on</vt:lpstr>
      <vt:lpstr>Steps to get started with Workflow dev.</vt:lpstr>
      <vt:lpstr>Continue..</vt:lpstr>
      <vt:lpstr>Initialize workflow module</vt:lpstr>
      <vt:lpstr>Workflow project structure</vt:lpstr>
      <vt:lpstr>Assessment</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309</cp:revision>
  <dcterms:created xsi:type="dcterms:W3CDTF">2013-09-12T13:05:01Z</dcterms:created>
  <dcterms:modified xsi:type="dcterms:W3CDTF">2024-07-03T15:47:51Z</dcterms:modified>
</cp:coreProperties>
</file>