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6" r:id="rId2"/>
    <p:sldId id="4122" r:id="rId3"/>
    <p:sldId id="277" r:id="rId4"/>
    <p:sldId id="4799" r:id="rId5"/>
    <p:sldId id="4800" r:id="rId6"/>
    <p:sldId id="4788" r:id="rId7"/>
    <p:sldId id="4789" r:id="rId8"/>
    <p:sldId id="4798" r:id="rId9"/>
    <p:sldId id="4792" r:id="rId10"/>
    <p:sldId id="4762" r:id="rId11"/>
    <p:sldId id="4771" r:id="rId12"/>
    <p:sldId id="4785" r:id="rId13"/>
    <p:sldId id="4795" r:id="rId14"/>
    <p:sldId id="4796" r:id="rId15"/>
    <p:sldId id="4797" r:id="rId16"/>
    <p:sldId id="282" r:id="rId17"/>
    <p:sldId id="280" r:id="rId18"/>
    <p:sldId id="4711" r:id="rId19"/>
    <p:sldId id="4786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074D92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93" autoAdjust="0"/>
    <p:restoredTop sz="95250" autoAdjust="0"/>
  </p:normalViewPr>
  <p:slideViewPr>
    <p:cSldViewPr>
      <p:cViewPr varScale="1">
        <p:scale>
          <a:sx n="105" d="100"/>
          <a:sy n="105" d="100"/>
        </p:scale>
        <p:origin x="496" y="6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06:18:21.7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06:18:22.3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68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1" r:id="rId10"/>
    <p:sldLayoutId id="2147483672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hyperlink" Target="http://www.dribbble.com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tiff"/><Relationship Id="rId5" Type="http://schemas.openxmlformats.org/officeDocument/2006/relationships/image" Target="../media/image10.tiff"/><Relationship Id="rId4" Type="http://schemas.openxmlformats.org/officeDocument/2006/relationships/image" Target="../media/image9.tiff"/><Relationship Id="rId9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yuztechnologies/SAP_BTP_Training_CLD200/blob/master/Day%203/02srv/tester.htt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yuztechnologies/SAP_BTP_Training_CLD200/blob/master/Day%203/02srv/CatalogService.js" TargetMode="External"/><Relationship Id="rId2" Type="http://schemas.openxmlformats.org/officeDocument/2006/relationships/hyperlink" Target="https://github.com/soyuztechnologies/SAP_BTP_Training_CLD200/blob/master/Day%203/02srv/CatalogService.c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3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Extension Suite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A527F-59AB-2E34-6331-8D67B5F5CA3E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4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Generic Handlers in CAP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BDE4C7-3532-C90E-5D17-E90E296EE959}"/>
              </a:ext>
            </a:extLst>
          </p:cNvPr>
          <p:cNvSpPr txBox="1"/>
          <p:nvPr/>
        </p:nvSpPr>
        <p:spPr>
          <a:xfrm>
            <a:off x="164465" y="828579"/>
            <a:ext cx="11809312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The CAPM framework generates most of the code to perform CURDQ operations on the entity. It does not know what validations to perform on our business data. As a developer, when we want to attach a pre-check (validations) / post-check (post processing code) on an entity operation, we can use generic handlers. All these operations are performed SYNCHRONOUSLY.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At times we want to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Take full control of our implementation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We want to add some validation before data is inserted or updated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We want to change data before insert/update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Read some extra information while GET calls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12BE5B-3322-EB8C-DFE3-7568C3DFF16E}"/>
              </a:ext>
            </a:extLst>
          </p:cNvPr>
          <p:cNvSpPr/>
          <p:nvPr/>
        </p:nvSpPr>
        <p:spPr>
          <a:xfrm>
            <a:off x="1665562" y="3292283"/>
            <a:ext cx="1800193" cy="508672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Fiori app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86EE0801-93EB-545C-C6BF-22763A32108C}"/>
              </a:ext>
            </a:extLst>
          </p:cNvPr>
          <p:cNvSpPr/>
          <p:nvPr/>
        </p:nvSpPr>
        <p:spPr>
          <a:xfrm>
            <a:off x="405780" y="3309096"/>
            <a:ext cx="504056" cy="508672"/>
          </a:xfrm>
          <a:prstGeom prst="smileyFace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03B96A-4E1B-C4CC-1CF3-269AE3DC476D}"/>
              </a:ext>
            </a:extLst>
          </p:cNvPr>
          <p:cNvSpPr/>
          <p:nvPr/>
        </p:nvSpPr>
        <p:spPr>
          <a:xfrm>
            <a:off x="4401866" y="3283905"/>
            <a:ext cx="1800193" cy="508672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odata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63561E-7E9D-7263-1210-A86934C26C57}"/>
              </a:ext>
            </a:extLst>
          </p:cNvPr>
          <p:cNvSpPr/>
          <p:nvPr/>
        </p:nvSpPr>
        <p:spPr>
          <a:xfrm>
            <a:off x="6850139" y="3286813"/>
            <a:ext cx="1408830" cy="508672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F290B8-8898-2E2F-FAE0-A22D3E6CA178}"/>
              </a:ext>
            </a:extLst>
          </p:cNvPr>
          <p:cNvSpPr/>
          <p:nvPr/>
        </p:nvSpPr>
        <p:spPr>
          <a:xfrm>
            <a:off x="10454386" y="3283905"/>
            <a:ext cx="1408829" cy="508672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1C18D0-EA63-2E20-013F-C56242C58FCC}"/>
              </a:ext>
            </a:extLst>
          </p:cNvPr>
          <p:cNvSpPr/>
          <p:nvPr/>
        </p:nvSpPr>
        <p:spPr>
          <a:xfrm>
            <a:off x="8597834" y="3283905"/>
            <a:ext cx="1492659" cy="508672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Generic handlers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0C1784-99C1-7686-5D31-5F923A0052E7}"/>
              </a:ext>
            </a:extLst>
          </p:cNvPr>
          <p:cNvCxnSpPr>
            <a:stCxn id="4" idx="2"/>
          </p:cNvCxnSpPr>
          <p:nvPr/>
        </p:nvCxnSpPr>
        <p:spPr>
          <a:xfrm>
            <a:off x="2565659" y="3800955"/>
            <a:ext cx="25410" cy="2892586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76315A-A8F2-2641-4ECF-7E7D4E4293B5}"/>
              </a:ext>
            </a:extLst>
          </p:cNvPr>
          <p:cNvCxnSpPr/>
          <p:nvPr/>
        </p:nvCxnSpPr>
        <p:spPr>
          <a:xfrm>
            <a:off x="5276552" y="3809547"/>
            <a:ext cx="25410" cy="2892586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235C3E-7DED-6F98-B296-639F08ACA2F1}"/>
              </a:ext>
            </a:extLst>
          </p:cNvPr>
          <p:cNvCxnSpPr/>
          <p:nvPr/>
        </p:nvCxnSpPr>
        <p:spPr>
          <a:xfrm>
            <a:off x="7554554" y="3821451"/>
            <a:ext cx="25410" cy="2892586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02E8EC-0880-8771-6B1B-56CFACF26AD3}"/>
              </a:ext>
            </a:extLst>
          </p:cNvPr>
          <p:cNvCxnSpPr/>
          <p:nvPr/>
        </p:nvCxnSpPr>
        <p:spPr>
          <a:xfrm>
            <a:off x="9361026" y="3776774"/>
            <a:ext cx="25410" cy="2892586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4A22EB-9410-4FEC-E66B-1246C954DBD8}"/>
              </a:ext>
            </a:extLst>
          </p:cNvPr>
          <p:cNvCxnSpPr/>
          <p:nvPr/>
        </p:nvCxnSpPr>
        <p:spPr>
          <a:xfrm>
            <a:off x="11204084" y="3748672"/>
            <a:ext cx="25410" cy="2892586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2D5CB7-7599-096A-E3BB-0A43D5841299}"/>
              </a:ext>
            </a:extLst>
          </p:cNvPr>
          <p:cNvCxnSpPr/>
          <p:nvPr/>
        </p:nvCxnSpPr>
        <p:spPr>
          <a:xfrm>
            <a:off x="657808" y="3783829"/>
            <a:ext cx="25410" cy="2892586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80AC8B-C0E5-FEB4-3A4D-B6CCFF743934}"/>
              </a:ext>
            </a:extLst>
          </p:cNvPr>
          <p:cNvCxnSpPr/>
          <p:nvPr/>
        </p:nvCxnSpPr>
        <p:spPr>
          <a:xfrm>
            <a:off x="657808" y="4221088"/>
            <a:ext cx="1907850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3B03AC-DED9-ECCD-C70D-35A5CCF6A638}"/>
              </a:ext>
            </a:extLst>
          </p:cNvPr>
          <p:cNvCxnSpPr/>
          <p:nvPr/>
        </p:nvCxnSpPr>
        <p:spPr>
          <a:xfrm>
            <a:off x="2591069" y="4509120"/>
            <a:ext cx="2685483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894FB4-2D0F-5159-9C3E-8E24E8A37C9D}"/>
              </a:ext>
            </a:extLst>
          </p:cNvPr>
          <p:cNvCxnSpPr/>
          <p:nvPr/>
        </p:nvCxnSpPr>
        <p:spPr>
          <a:xfrm>
            <a:off x="5276552" y="4797152"/>
            <a:ext cx="2290707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30C6D12-8376-6439-8B49-FBD77F2773EF}"/>
              </a:ext>
            </a:extLst>
          </p:cNvPr>
          <p:cNvSpPr/>
          <p:nvPr/>
        </p:nvSpPr>
        <p:spPr>
          <a:xfrm>
            <a:off x="7579964" y="4797152"/>
            <a:ext cx="98624" cy="1670492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C08638-E5C0-63DD-B840-AA79A5D66F09}"/>
              </a:ext>
            </a:extLst>
          </p:cNvPr>
          <p:cNvCxnSpPr/>
          <p:nvPr/>
        </p:nvCxnSpPr>
        <p:spPr>
          <a:xfrm>
            <a:off x="7722714" y="5445224"/>
            <a:ext cx="3436086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F30A05E-28C9-B3A7-5891-3B244F8B9784}"/>
              </a:ext>
            </a:extLst>
          </p:cNvPr>
          <p:cNvSpPr/>
          <p:nvPr/>
        </p:nvSpPr>
        <p:spPr>
          <a:xfrm>
            <a:off x="11139057" y="5444250"/>
            <a:ext cx="115966" cy="439572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9E26BD-247D-D4B4-8575-E06620E01B6F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7702971" y="5883822"/>
            <a:ext cx="3494069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6E069B8-9B85-D88A-0E1D-35FE84399F1E}"/>
              </a:ext>
            </a:extLst>
          </p:cNvPr>
          <p:cNvSpPr/>
          <p:nvPr/>
        </p:nvSpPr>
        <p:spPr>
          <a:xfrm>
            <a:off x="9324791" y="4838222"/>
            <a:ext cx="115966" cy="439572"/>
          </a:xfrm>
          <a:prstGeom prst="rect">
            <a:avLst/>
          </a:prstGeom>
          <a:solidFill>
            <a:srgbClr val="38C6C6"/>
          </a:solidFill>
          <a:ln w="38100" cap="flat" cmpd="sng" algn="ctr">
            <a:solidFill>
              <a:schemeClr val="bg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2C6849-E233-4551-8044-3F3FA038B633}"/>
              </a:ext>
            </a:extLst>
          </p:cNvPr>
          <p:cNvCxnSpPr/>
          <p:nvPr/>
        </p:nvCxnSpPr>
        <p:spPr>
          <a:xfrm>
            <a:off x="7722714" y="4866921"/>
            <a:ext cx="1540050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67B26D-2C8F-7B81-5CB3-F06EAB12B7B6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722714" y="5277794"/>
            <a:ext cx="1660060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1640B9B-16E8-D1FD-717B-FA6272B4D311}"/>
              </a:ext>
            </a:extLst>
          </p:cNvPr>
          <p:cNvSpPr txBox="1"/>
          <p:nvPr/>
        </p:nvSpPr>
        <p:spPr>
          <a:xfrm>
            <a:off x="9550796" y="4797152"/>
            <a:ext cx="89841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before</a:t>
            </a:r>
          </a:p>
        </p:txBody>
      </p:sp>
      <p:sp>
        <p:nvSpPr>
          <p:cNvPr id="27" name="Explosion: 8 Points 26">
            <a:extLst>
              <a:ext uri="{FF2B5EF4-FFF2-40B4-BE49-F238E27FC236}">
                <a16:creationId xmlns:a16="http://schemas.microsoft.com/office/drawing/2014/main" id="{F4557CA1-B54E-1CBF-9337-533A0361AD25}"/>
              </a:ext>
            </a:extLst>
          </p:cNvPr>
          <p:cNvSpPr/>
          <p:nvPr/>
        </p:nvSpPr>
        <p:spPr>
          <a:xfrm>
            <a:off x="7246540" y="5085184"/>
            <a:ext cx="472512" cy="439571"/>
          </a:xfrm>
          <a:prstGeom prst="irregularSeal1">
            <a:avLst/>
          </a:prstGeom>
          <a:gradFill rotWithShape="1">
            <a:gsLst>
              <a:gs pos="0">
                <a:srgbClr val="38C6C6">
                  <a:tint val="50000"/>
                  <a:satMod val="300000"/>
                </a:srgbClr>
              </a:gs>
              <a:gs pos="35000">
                <a:srgbClr val="38C6C6">
                  <a:tint val="37000"/>
                  <a:satMod val="300000"/>
                </a:srgbClr>
              </a:gs>
              <a:gs pos="100000">
                <a:srgbClr val="38C6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chemeClr val="bg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B9E1B-73FD-08C3-673B-DDBF88941E4C}"/>
              </a:ext>
            </a:extLst>
          </p:cNvPr>
          <p:cNvCxnSpPr>
            <a:stCxn id="27" idx="1"/>
          </p:cNvCxnSpPr>
          <p:nvPr/>
        </p:nvCxnSpPr>
        <p:spPr>
          <a:xfrm flipH="1">
            <a:off x="2605524" y="5260504"/>
            <a:ext cx="4641016" cy="724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D14DC12-03B7-6ECF-C6DC-C7203929F777}"/>
              </a:ext>
            </a:extLst>
          </p:cNvPr>
          <p:cNvSpPr txBox="1"/>
          <p:nvPr/>
        </p:nvSpPr>
        <p:spPr>
          <a:xfrm>
            <a:off x="9861282" y="5492825"/>
            <a:ext cx="89841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80DC0A-543B-5045-AAEA-41134C6D68DB}"/>
              </a:ext>
            </a:extLst>
          </p:cNvPr>
          <p:cNvSpPr/>
          <p:nvPr/>
        </p:nvSpPr>
        <p:spPr>
          <a:xfrm>
            <a:off x="9303043" y="6006355"/>
            <a:ext cx="115966" cy="439572"/>
          </a:xfrm>
          <a:prstGeom prst="rect">
            <a:avLst/>
          </a:prstGeom>
          <a:solidFill>
            <a:srgbClr val="38C6C6"/>
          </a:solidFill>
          <a:ln w="38100" cap="flat" cmpd="sng" algn="ctr">
            <a:solidFill>
              <a:schemeClr val="bg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58C953-5198-3209-5161-7FEE368655A7}"/>
              </a:ext>
            </a:extLst>
          </p:cNvPr>
          <p:cNvCxnSpPr/>
          <p:nvPr/>
        </p:nvCxnSpPr>
        <p:spPr>
          <a:xfrm>
            <a:off x="7700966" y="6035054"/>
            <a:ext cx="1540050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2BED05D-DEA1-C7F5-FA19-4F0CCE208130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7700966" y="6445927"/>
            <a:ext cx="1660060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DC0B4DD-0442-4940-243C-1038A310EF6A}"/>
              </a:ext>
            </a:extLst>
          </p:cNvPr>
          <p:cNvSpPr txBox="1"/>
          <p:nvPr/>
        </p:nvSpPr>
        <p:spPr>
          <a:xfrm>
            <a:off x="9505017" y="6084704"/>
            <a:ext cx="89841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51771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9" grpId="0" animBg="1"/>
      <p:bldP spid="21" grpId="0" animBg="1"/>
      <p:bldP spid="23" grpId="0" animBg="1"/>
      <p:bldP spid="26" grpId="0"/>
      <p:bldP spid="29" grpId="0"/>
      <p:bldP spid="30" grpId="0" animBg="1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1A0E-FA70-41AA-D8FE-BD95E24E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on: Generic Handlers</a:t>
            </a:r>
          </a:p>
        </p:txBody>
      </p:sp>
      <p:pic>
        <p:nvPicPr>
          <p:cNvPr id="5122" name="Picture 2" descr="Making All Rooms Reachable in a JavaScript Roguelike | JavaScript in Plain  English">
            <a:extLst>
              <a:ext uri="{FF2B5EF4-FFF2-40B4-BE49-F238E27FC236}">
                <a16:creationId xmlns:a16="http://schemas.microsoft.com/office/drawing/2014/main" id="{91C913A6-FFC2-CAC0-EDED-C039FD2E4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020" y="1637799"/>
            <a:ext cx="6765768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778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A071B6-F82A-8B0F-F954-2EF2FD04BE2E}"/>
              </a:ext>
            </a:extLst>
          </p:cNvPr>
          <p:cNvSpPr txBox="1"/>
          <p:nvPr/>
        </p:nvSpPr>
        <p:spPr>
          <a:xfrm>
            <a:off x="477788" y="1268760"/>
            <a:ext cx="9505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this.when</a:t>
            </a:r>
            <a:r>
              <a:rPr lang="en-US" dirty="0">
                <a:solidFill>
                  <a:srgbClr val="FF0000"/>
                </a:solidFill>
              </a:rPr>
              <a:t>(‘WHICH’, what, () =&gt; {</a:t>
            </a:r>
          </a:p>
          <a:p>
            <a:r>
              <a:rPr lang="en-US" dirty="0">
                <a:solidFill>
                  <a:srgbClr val="FF0000"/>
                </a:solidFill>
              </a:rPr>
              <a:t>	code.</a:t>
            </a:r>
          </a:p>
          <a:p>
            <a:r>
              <a:rPr lang="en-US" dirty="0">
                <a:solidFill>
                  <a:srgbClr val="FF0000"/>
                </a:solidFill>
              </a:rPr>
              <a:t>})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when – before, after, on</a:t>
            </a:r>
          </a:p>
          <a:p>
            <a:r>
              <a:rPr lang="en-US" dirty="0">
                <a:solidFill>
                  <a:srgbClr val="FF0000"/>
                </a:solidFill>
              </a:rPr>
              <a:t>Which – CREATE, UPDATE, DELETE, READ</a:t>
            </a:r>
          </a:p>
          <a:p>
            <a:r>
              <a:rPr lang="en-US" dirty="0">
                <a:solidFill>
                  <a:srgbClr val="FF0000"/>
                </a:solidFill>
              </a:rPr>
              <a:t>What – Entity (Employee, Pos, …)</a:t>
            </a:r>
          </a:p>
        </p:txBody>
      </p:sp>
    </p:spTree>
    <p:extLst>
      <p:ext uri="{BB962C8B-B14F-4D97-AF65-F5344CB8AC3E}">
        <p14:creationId xmlns:p14="http://schemas.microsoft.com/office/powerpoint/2010/main" val="187642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66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76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53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Day 4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50,000+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799" b="1" dirty="0" err="1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FutureReady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581024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581024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581024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47299741-729A-4FA6-A73E-373218C0B948}"/>
              </a:ext>
            </a:extLst>
          </p:cNvPr>
          <p:cNvSpPr/>
          <p:nvPr/>
        </p:nvSpPr>
        <p:spPr>
          <a:xfrm>
            <a:off x="6326749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E8655933-ABB5-4D15-AE7F-B0D014A5A5FB}"/>
              </a:ext>
            </a:extLst>
          </p:cNvPr>
          <p:cNvSpPr/>
          <p:nvPr/>
        </p:nvSpPr>
        <p:spPr>
          <a:xfrm>
            <a:off x="6326749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7ADD6B3E-784D-4B47-A705-C73AEB0275B4}"/>
              </a:ext>
            </a:extLst>
          </p:cNvPr>
          <p:cNvSpPr/>
          <p:nvPr/>
        </p:nvSpPr>
        <p:spPr>
          <a:xfrm>
            <a:off x="6326749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1245710" y="1591839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Introduction to HANA Cloud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1245710" y="3347558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Connecting to HANA Cloud Instance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10C7D28-B781-409B-AFDB-2EB8DCBAB471}"/>
              </a:ext>
            </a:extLst>
          </p:cNvPr>
          <p:cNvGrpSpPr/>
          <p:nvPr/>
        </p:nvGrpSpPr>
        <p:grpSpPr>
          <a:xfrm>
            <a:off x="6991434" y="1591839"/>
            <a:ext cx="4359562" cy="922336"/>
            <a:chOff x="1395616" y="871285"/>
            <a:chExt cx="3825734" cy="1064137"/>
          </a:xfrm>
        </p:grpSpPr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3F09AA1F-FEA7-4D17-88ED-2CD603C4E9A6}"/>
                </a:ext>
              </a:extLst>
            </p:cNvPr>
            <p:cNvSpPr txBox="1"/>
            <p:nvPr/>
          </p:nvSpPr>
          <p:spPr>
            <a:xfrm>
              <a:off x="2984420" y="1243564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Identity Provider</a:t>
              </a:r>
            </a:p>
          </p:txBody>
        </p:sp>
        <p:sp>
          <p:nvSpPr>
            <p:cNvPr id="1143" name="TextBox 1142">
              <a:extLst>
                <a:ext uri="{FF2B5EF4-FFF2-40B4-BE49-F238E27FC236}">
                  <a16:creationId xmlns:a16="http://schemas.microsoft.com/office/drawing/2014/main" id="{C88A509D-C2AF-4500-8C21-D7071BE4DE6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04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8A3A5AE5-D342-4BA3-9A55-5165158B260D}"/>
              </a:ext>
            </a:extLst>
          </p:cNvPr>
          <p:cNvGrpSpPr/>
          <p:nvPr/>
        </p:nvGrpSpPr>
        <p:grpSpPr>
          <a:xfrm>
            <a:off x="6991434" y="3347558"/>
            <a:ext cx="4431570" cy="922336"/>
            <a:chOff x="1395616" y="871285"/>
            <a:chExt cx="3825734" cy="1064137"/>
          </a:xfrm>
        </p:grpSpPr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D50FB645-94BC-4B73-BC01-70A868E236E0}"/>
                </a:ext>
              </a:extLst>
            </p:cNvPr>
            <p:cNvSpPr txBox="1"/>
            <p:nvPr/>
          </p:nvSpPr>
          <p:spPr>
            <a:xfrm>
              <a:off x="2984420" y="1083770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JWT Token and Application Router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D6E845BF-0649-4FED-BF91-2541D1DCB0D6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05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1245710" y="5103281"/>
            <a:ext cx="3951680" cy="922336"/>
            <a:chOff x="1395616" y="871285"/>
            <a:chExt cx="3825734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083771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Authentication v/s Authorization</a:t>
              </a: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64D36160-176A-49B7-AEAE-FF1ECF022B7A}"/>
              </a:ext>
            </a:extLst>
          </p:cNvPr>
          <p:cNvGrpSpPr/>
          <p:nvPr/>
        </p:nvGrpSpPr>
        <p:grpSpPr>
          <a:xfrm>
            <a:off x="6991434" y="5103281"/>
            <a:ext cx="4431570" cy="922336"/>
            <a:chOff x="1395616" y="871285"/>
            <a:chExt cx="4290329" cy="1064137"/>
          </a:xfrm>
        </p:grpSpPr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571E5D2F-CB43-41BD-B4D3-A2160034C400}"/>
                </a:ext>
              </a:extLst>
            </p:cNvPr>
            <p:cNvSpPr txBox="1"/>
            <p:nvPr/>
          </p:nvSpPr>
          <p:spPr>
            <a:xfrm>
              <a:off x="2984420" y="1243560"/>
              <a:ext cx="2701525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Deploy App to CF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F2024D8F-80E0-4CDB-8B10-C1B5BD93DE8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06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4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00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0"/>
            <a:ext cx="1173316" cy="11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581024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581024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581024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47299741-729A-4FA6-A73E-373218C0B948}"/>
              </a:ext>
            </a:extLst>
          </p:cNvPr>
          <p:cNvSpPr/>
          <p:nvPr/>
        </p:nvSpPr>
        <p:spPr>
          <a:xfrm>
            <a:off x="6326749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E8655933-ABB5-4D15-AE7F-B0D014A5A5FB}"/>
              </a:ext>
            </a:extLst>
          </p:cNvPr>
          <p:cNvSpPr/>
          <p:nvPr/>
        </p:nvSpPr>
        <p:spPr>
          <a:xfrm>
            <a:off x="6326749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7ADD6B3E-784D-4B47-A705-C73AEB0275B4}"/>
              </a:ext>
            </a:extLst>
          </p:cNvPr>
          <p:cNvSpPr/>
          <p:nvPr/>
        </p:nvSpPr>
        <p:spPr>
          <a:xfrm>
            <a:off x="6326749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1245710" y="1591839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Introduction to CDS Views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1245710" y="3347558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Business Application Studio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10C7D28-B781-409B-AFDB-2EB8DCBAB471}"/>
              </a:ext>
            </a:extLst>
          </p:cNvPr>
          <p:cNvGrpSpPr/>
          <p:nvPr/>
        </p:nvGrpSpPr>
        <p:grpSpPr>
          <a:xfrm>
            <a:off x="6991434" y="1591839"/>
            <a:ext cx="4359562" cy="922336"/>
            <a:chOff x="1395616" y="871285"/>
            <a:chExt cx="3825734" cy="1064137"/>
          </a:xfrm>
        </p:grpSpPr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3F09AA1F-FEA7-4D17-88ED-2CD603C4E9A6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Introduction to Fiori Elements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3" name="TextBox 1142">
              <a:extLst>
                <a:ext uri="{FF2B5EF4-FFF2-40B4-BE49-F238E27FC236}">
                  <a16:creationId xmlns:a16="http://schemas.microsoft.com/office/drawing/2014/main" id="{C88A509D-C2AF-4500-8C21-D7071BE4DE6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04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8A3A5AE5-D342-4BA3-9A55-5165158B260D}"/>
              </a:ext>
            </a:extLst>
          </p:cNvPr>
          <p:cNvGrpSpPr/>
          <p:nvPr/>
        </p:nvGrpSpPr>
        <p:grpSpPr>
          <a:xfrm>
            <a:off x="6991434" y="3347558"/>
            <a:ext cx="4431570" cy="922336"/>
            <a:chOff x="1395616" y="871285"/>
            <a:chExt cx="3825734" cy="1064137"/>
          </a:xfrm>
        </p:grpSpPr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D50FB645-94BC-4B73-BC01-70A868E236E0}"/>
                </a:ext>
              </a:extLst>
            </p:cNvPr>
            <p:cNvSpPr txBox="1"/>
            <p:nvPr/>
          </p:nvSpPr>
          <p:spPr>
            <a:xfrm>
              <a:off x="2984420" y="1243562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Adding UI module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D6E845BF-0649-4FED-BF91-2541D1DCB0D6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05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1245710" y="5103281"/>
            <a:ext cx="3951680" cy="922336"/>
            <a:chOff x="1395616" y="871285"/>
            <a:chExt cx="3825734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083771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Generic Service handlers &amp; Test</a:t>
              </a: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64D36160-176A-49B7-AEAE-FF1ECF022B7A}"/>
              </a:ext>
            </a:extLst>
          </p:cNvPr>
          <p:cNvGrpSpPr/>
          <p:nvPr/>
        </p:nvGrpSpPr>
        <p:grpSpPr>
          <a:xfrm>
            <a:off x="6991434" y="5103281"/>
            <a:ext cx="4431570" cy="922336"/>
            <a:chOff x="1395616" y="871285"/>
            <a:chExt cx="4290329" cy="1064137"/>
          </a:xfrm>
        </p:grpSpPr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571E5D2F-CB43-41BD-B4D3-A2160034C400}"/>
                </a:ext>
              </a:extLst>
            </p:cNvPr>
            <p:cNvSpPr txBox="1"/>
            <p:nvPr/>
          </p:nvSpPr>
          <p:spPr>
            <a:xfrm>
              <a:off x="2984420" y="1243560"/>
              <a:ext cx="2701525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Deploy App to CF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F2024D8F-80E0-4CDB-8B10-C1B5BD93DE8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06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4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DC53-495F-DDCE-FCD1-9D1433A58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Pagination</a:t>
            </a:r>
          </a:p>
        </p:txBody>
      </p:sp>
    </p:spTree>
    <p:extLst>
      <p:ext uri="{BB962C8B-B14F-4D97-AF65-F5344CB8AC3E}">
        <p14:creationId xmlns:p14="http://schemas.microsoft.com/office/powerpoint/2010/main" val="1962187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123B-F237-FC23-3139-13CA1BAD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16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E1937-8B4B-AB16-1953-F007EE5E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Services in BAS</a:t>
            </a:r>
          </a:p>
        </p:txBody>
      </p:sp>
      <p:pic>
        <p:nvPicPr>
          <p:cNvPr id="1026" name="Picture 2" descr="Web APIs, Web Services, &amp; Microservices: Basics &amp; Differences">
            <a:extLst>
              <a:ext uri="{FF2B5EF4-FFF2-40B4-BE49-F238E27FC236}">
                <a16:creationId xmlns:a16="http://schemas.microsoft.com/office/drawing/2014/main" id="{5863E59F-FEA2-F1F7-81D5-92DF06FB8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80" y="1124744"/>
            <a:ext cx="7929352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FAC21C-5D87-BA73-AE11-24E807D9A8A3}"/>
              </a:ext>
            </a:extLst>
          </p:cNvPr>
          <p:cNvSpPr/>
          <p:nvPr/>
        </p:nvSpPr>
        <p:spPr>
          <a:xfrm>
            <a:off x="4726260" y="4066961"/>
            <a:ext cx="6984776" cy="2284035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Exercise:</a:t>
            </a:r>
          </a:p>
          <a:p>
            <a:r>
              <a:rPr lang="en-US" dirty="0">
                <a:hlinkClick r:id="rId3"/>
              </a:rPr>
              <a:t>https://github.com/soyuztechnologies/SAP_BTP_Training_CLD200/blob/master/Day%203/02srv/tester.http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7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Actions and Functions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BDE4C7-3532-C90E-5D17-E90E296EE959}"/>
              </a:ext>
            </a:extLst>
          </p:cNvPr>
          <p:cNvSpPr txBox="1"/>
          <p:nvPr/>
        </p:nvSpPr>
        <p:spPr>
          <a:xfrm>
            <a:off x="164465" y="828579"/>
            <a:ext cx="11809312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In addition to common CRUD operations, you can declare domain-specific custom operations as shown below. These custom operations always need custom implementations in corresponding events handlers.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Actions vs Functions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The differentiation between Actions and Functions stems from the OData specifications and in essence is as follows: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Actions are meant for operations, which add or modify data in the server; they are called through POST request with the arguments passed in application/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json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bodies.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Functions are meant for operations, which only retrieve data from the server; they are called through GET requests with the arguments passed in the URL path.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FAD8FD-47CF-2DDD-59E9-DBEA7E6B66F9}"/>
              </a:ext>
            </a:extLst>
          </p:cNvPr>
          <p:cNvSpPr/>
          <p:nvPr/>
        </p:nvSpPr>
        <p:spPr>
          <a:xfrm>
            <a:off x="189882" y="3717032"/>
            <a:ext cx="11449272" cy="220191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Exercise:</a:t>
            </a:r>
          </a:p>
          <a:p>
            <a:r>
              <a:rPr lang="en-US" dirty="0">
                <a:hlinkClick r:id="rId2"/>
              </a:rPr>
              <a:t>https://github.com/soyuztechnologies/SAP_BTP_Training_CLD200/blob/master/Day%203/02srv/CatalogService.cds</a:t>
            </a:r>
            <a:endParaRPr lang="en-US" dirty="0"/>
          </a:p>
          <a:p>
            <a:r>
              <a:rPr lang="en-US" dirty="0">
                <a:hlinkClick r:id="rId3"/>
              </a:rPr>
              <a:t>https://github.com/soyuztechnologies/SAP_BTP_Training_CLD200/blob/master/Day%203/02srv/CatalogService.js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87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B190-731B-772A-C793-1F3E1C04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74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C4868-6A3B-3F2F-BF77-0D952FC7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UI5 developers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56F8233-41A9-1D3B-C4FA-176229C373A1}"/>
                  </a:ext>
                </a:extLst>
              </p14:cNvPr>
              <p14:cNvContentPartPr/>
              <p14:nvPr/>
            </p14:nvContentPartPr>
            <p14:xfrm>
              <a:off x="4699788" y="261551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56F8233-41A9-1D3B-C4FA-176229C373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1148" y="26065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40526DB-82A2-C5BF-273D-F81C077663B5}"/>
                  </a:ext>
                </a:extLst>
              </p14:cNvPr>
              <p14:cNvContentPartPr/>
              <p14:nvPr/>
            </p14:nvContentPartPr>
            <p14:xfrm>
              <a:off x="4690068" y="256619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40526DB-82A2-C5BF-273D-F81C077663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81068" y="255719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9686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7273</TotalTime>
  <Words>570</Words>
  <Application>Microsoft Office PowerPoint</Application>
  <PresentationFormat>Custom</PresentationFormat>
  <Paragraphs>97</Paragraphs>
  <Slides>19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Amasis MT Pro Black</vt:lpstr>
      <vt:lpstr>Arial</vt:lpstr>
      <vt:lpstr>Arial Black</vt:lpstr>
      <vt:lpstr>Calibri</vt:lpstr>
      <vt:lpstr>Cooper Black</vt:lpstr>
      <vt:lpstr>Segoe UI</vt:lpstr>
      <vt:lpstr>Segoe UI Light</vt:lpstr>
      <vt:lpstr>Office Theme</vt:lpstr>
      <vt:lpstr>SAP BTP Extension Suite Training</vt:lpstr>
      <vt:lpstr>PowerPoint Presentation</vt:lpstr>
      <vt:lpstr>Agenda – Day 4</vt:lpstr>
      <vt:lpstr>Pagination</vt:lpstr>
      <vt:lpstr>PowerPoint Presentation</vt:lpstr>
      <vt:lpstr>Testing Services in BAS</vt:lpstr>
      <vt:lpstr>Actions and Functions</vt:lpstr>
      <vt:lpstr>PowerPoint Presentation</vt:lpstr>
      <vt:lpstr>UI5 developers</vt:lpstr>
      <vt:lpstr>Generic Handlers in CAP</vt:lpstr>
      <vt:lpstr>Hands on: Generic Handlers</vt:lpstr>
      <vt:lpstr>Syntax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 – Day 4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264</cp:revision>
  <dcterms:created xsi:type="dcterms:W3CDTF">2013-09-12T13:05:01Z</dcterms:created>
  <dcterms:modified xsi:type="dcterms:W3CDTF">2024-06-20T10:04:30Z</dcterms:modified>
</cp:coreProperties>
</file>