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494" r:id="rId3"/>
    <p:sldId id="265" r:id="rId4"/>
    <p:sldId id="315" r:id="rId5"/>
    <p:sldId id="334" r:id="rId6"/>
    <p:sldId id="311" r:id="rId7"/>
    <p:sldId id="312" r:id="rId8"/>
    <p:sldId id="308" r:id="rId9"/>
    <p:sldId id="309" r:id="rId10"/>
    <p:sldId id="317" r:id="rId11"/>
    <p:sldId id="495" r:id="rId12"/>
    <p:sldId id="496" r:id="rId13"/>
    <p:sldId id="497"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11,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DAY-5</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5</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Trigger Process</a:t>
            </a:r>
          </a:p>
          <a:p>
            <a:pPr algn="ctr"/>
            <a:r>
              <a:rPr lang="en-US" sz="1200" dirty="0">
                <a:solidFill>
                  <a:schemeClr val="bg1">
                    <a:lumMod val="50000"/>
                  </a:schemeClr>
                </a:solidFill>
                <a:latin typeface="Arial" pitchFamily="34" charset="0"/>
                <a:cs typeface="Arial" pitchFamily="34" charset="0"/>
              </a:rPr>
              <a:t>Test the process by using an API trigger</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APIHUB</a:t>
            </a:r>
          </a:p>
          <a:p>
            <a:pPr algn="ctr"/>
            <a:r>
              <a:rPr lang="en-US" sz="1400" dirty="0">
                <a:solidFill>
                  <a:schemeClr val="bg1">
                    <a:lumMod val="50000"/>
                  </a:schemeClr>
                </a:solidFill>
                <a:latin typeface="Arial" pitchFamily="34" charset="0"/>
                <a:cs typeface="Arial" pitchFamily="34" charset="0"/>
              </a:rPr>
              <a:t>What is API and API HUB</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Environment</a:t>
            </a:r>
          </a:p>
          <a:p>
            <a:pPr algn="ctr"/>
            <a:r>
              <a:rPr lang="en-US" sz="1200" dirty="0">
                <a:solidFill>
                  <a:schemeClr val="bg1">
                    <a:lumMod val="50000"/>
                  </a:schemeClr>
                </a:solidFill>
                <a:latin typeface="Arial" pitchFamily="34" charset="0"/>
                <a:cs typeface="Arial" pitchFamily="34" charset="0"/>
              </a:rPr>
              <a:t>Working with environment in Build</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Configure BWZ</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Configure Build Work zone using My Inbox App</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65FD-D121-EA4F-CAE2-2DCA91C3B5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131D1-0FE3-188D-ABCE-9C39B697036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960E04-A17D-46C4-2B4A-2DDC66888B6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C72ACF4-27F8-B409-ACCF-82EA7CEA1871}"/>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What is Environment in Build Process Automation</a:t>
            </a:r>
          </a:p>
        </p:txBody>
      </p:sp>
      <p:sp>
        <p:nvSpPr>
          <p:cNvPr id="8" name="TextBox 7">
            <a:extLst>
              <a:ext uri="{FF2B5EF4-FFF2-40B4-BE49-F238E27FC236}">
                <a16:creationId xmlns:a16="http://schemas.microsoft.com/office/drawing/2014/main" id="{2859A2CB-5F41-D2EE-FC23-C66181704FCD}"/>
              </a:ext>
            </a:extLst>
          </p:cNvPr>
          <p:cNvSpPr txBox="1"/>
          <p:nvPr/>
        </p:nvSpPr>
        <p:spPr>
          <a:xfrm>
            <a:off x="304800" y="698501"/>
            <a:ext cx="8534400" cy="3600986"/>
          </a:xfrm>
          <a:prstGeom prst="rect">
            <a:avLst/>
          </a:prstGeom>
          <a:noFill/>
        </p:spPr>
        <p:txBody>
          <a:bodyPr wrap="square">
            <a:spAutoFit/>
          </a:bodyPr>
          <a:lstStyle/>
          <a:p>
            <a:pPr algn="l"/>
            <a:r>
              <a:rPr lang="en-US" sz="1200" b="0" i="0" dirty="0">
                <a:solidFill>
                  <a:srgbClr val="333333"/>
                </a:solidFill>
                <a:effectLst/>
                <a:latin typeface="72" panose="020B0503030000000003" pitchFamily="34" charset="0"/>
              </a:rPr>
              <a:t>An environment is a functional area in which you deploy and run your SAP Build Process Automation projects.</a:t>
            </a:r>
          </a:p>
          <a:p>
            <a:pPr algn="l"/>
            <a:r>
              <a:rPr lang="en-US" sz="1200" b="0" i="0" dirty="0">
                <a:solidFill>
                  <a:srgbClr val="333333"/>
                </a:solidFill>
                <a:effectLst/>
                <a:latin typeface="72" panose="020B0503030000000003" pitchFamily="34" charset="0"/>
              </a:rPr>
              <a:t>You use an environment to control how you deploy and execute projects. A project can be deployed in more than one environment and for different project versions. By creating shared environments, you can increase the security of deployed projects and the corresponding artifacts and resources, by limiting access and managing project members.</a:t>
            </a:r>
          </a:p>
          <a:p>
            <a:pPr algn="l"/>
            <a:endParaRPr lang="en-US" sz="1200" b="0" i="0" dirty="0">
              <a:solidFill>
                <a:srgbClr val="333333"/>
              </a:solidFill>
              <a:effectLst/>
              <a:latin typeface="72" panose="020B0503030000000003" pitchFamily="34" charset="0"/>
            </a:endParaRPr>
          </a:p>
          <a:p>
            <a:pPr algn="l"/>
            <a:r>
              <a:rPr lang="en-US" sz="1200" b="0" i="0" dirty="0">
                <a:solidFill>
                  <a:srgbClr val="333333"/>
                </a:solidFill>
                <a:effectLst/>
                <a:latin typeface="72" panose="020B0503030000000003" pitchFamily="34" charset="0"/>
              </a:rPr>
              <a:t>You can use two types of environments:</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b="1" i="0" dirty="0">
                <a:solidFill>
                  <a:srgbClr val="333333"/>
                </a:solidFill>
                <a:effectLst/>
                <a:latin typeface="72" panose="020B0503030000000003" pitchFamily="34" charset="0"/>
              </a:rPr>
              <a:t> Shared</a:t>
            </a:r>
            <a:r>
              <a:rPr lang="en-US" sz="1200" b="0" i="0" dirty="0">
                <a:solidFill>
                  <a:srgbClr val="333333"/>
                </a:solidFill>
                <a:effectLst/>
                <a:latin typeface="72" panose="020B0503030000000003" pitchFamily="34" charset="0"/>
              </a:rPr>
              <a:t>: A shared environment is created by users with the </a:t>
            </a:r>
            <a:r>
              <a:rPr lang="en-US" sz="1200" b="0" i="0" dirty="0" err="1">
                <a:solidFill>
                  <a:srgbClr val="333333"/>
                </a:solidFill>
                <a:effectLst/>
                <a:latin typeface="Monaco"/>
              </a:rPr>
              <a:t>ProcessAutomationAdmin</a:t>
            </a:r>
            <a:r>
              <a:rPr lang="en-US" sz="1200" b="0" i="0" dirty="0">
                <a:solidFill>
                  <a:srgbClr val="333333"/>
                </a:solidFill>
                <a:effectLst/>
                <a:latin typeface="72" panose="020B0503030000000003" pitchFamily="34" charset="0"/>
              </a:rPr>
              <a:t> role and can be shared to users with the </a:t>
            </a:r>
            <a:r>
              <a:rPr lang="en-US" sz="1200" b="0" i="0" dirty="0" err="1">
                <a:solidFill>
                  <a:srgbClr val="333333"/>
                </a:solidFill>
                <a:effectLst/>
                <a:latin typeface="Monaco"/>
              </a:rPr>
              <a:t>ProcessAutomationDeveloper</a:t>
            </a:r>
            <a:r>
              <a:rPr lang="en-US" sz="1200" b="0" i="0" dirty="0">
                <a:solidFill>
                  <a:srgbClr val="333333"/>
                </a:solidFill>
                <a:effectLst/>
                <a:latin typeface="72" panose="020B0503030000000003" pitchFamily="34" charset="0"/>
              </a:rPr>
              <a:t> role. By creating more than one shared environment on your SAP Build Process Automation tenant, you can isolate the deployment of different projects or project versions. </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Public</a:t>
            </a:r>
            <a:r>
              <a:rPr lang="en-US" sz="1200" b="0" i="0" dirty="0">
                <a:solidFill>
                  <a:srgbClr val="333333"/>
                </a:solidFill>
                <a:effectLst/>
                <a:latin typeface="72" panose="020B0503030000000003" pitchFamily="34" charset="0"/>
              </a:rPr>
              <a:t>: The public environment contains all of the existing projects already deployed in SAP Build Process Automation. The settings in the environment correspond to the settings already made for these projects. Access to the public environment is protected at the tenant level so every user who has access to the tenant has access to the public environment.</a:t>
            </a:r>
          </a:p>
          <a:p>
            <a:pPr algn="l"/>
            <a:endParaRPr lang="en-US" sz="1200" dirty="0">
              <a:solidFill>
                <a:srgbClr val="333333"/>
              </a:solidFill>
              <a:latin typeface="72" panose="020B0503030000000003" pitchFamily="34" charset="0"/>
            </a:endParaRPr>
          </a:p>
          <a:p>
            <a:pPr algn="l"/>
            <a:r>
              <a:rPr lang="en-US" sz="1200" b="0" i="0" dirty="0">
                <a:solidFill>
                  <a:srgbClr val="333333"/>
                </a:solidFill>
                <a:effectLst/>
                <a:latin typeface="72" panose="020B0503030000000003" pitchFamily="34" charset="0"/>
              </a:rPr>
              <a:t>Each environment contains distinct configurations that define the conditions for the running projects. These include: Projects, </a:t>
            </a:r>
            <a:r>
              <a:rPr lang="en-US" sz="1200" b="1" i="0" dirty="0">
                <a:solidFill>
                  <a:srgbClr val="333333"/>
                </a:solidFill>
                <a:effectLst/>
                <a:latin typeface="72" panose="020B0503030000000003" pitchFamily="34" charset="0"/>
              </a:rPr>
              <a:t>Automation Launchers, Triggers</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Agent Management</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Alert Handlers</a:t>
            </a: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Variables, API Keys, Visibility Scenarios, Processes and Workflows</a:t>
            </a:r>
            <a:endParaRPr lang="en-US" sz="1200" b="0" i="0" dirty="0">
              <a:solidFill>
                <a:srgbClr val="333333"/>
              </a:solidFill>
              <a:effectLst/>
              <a:latin typeface="72" panose="020B0503030000000003" pitchFamily="34" charset="0"/>
            </a:endParaRPr>
          </a:p>
        </p:txBody>
      </p:sp>
    </p:spTree>
    <p:extLst>
      <p:ext uri="{BB962C8B-B14F-4D97-AF65-F5344CB8AC3E}">
        <p14:creationId xmlns:p14="http://schemas.microsoft.com/office/powerpoint/2010/main" val="2642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FF76-55D1-D5BF-0281-FEDD691D91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20B28-A735-37E5-705B-18A03F6A314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8CEC42-C358-7612-2142-C0D72326AD7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D655D00-E05D-9399-79ED-F801B28BE09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Data types</a:t>
            </a:r>
          </a:p>
        </p:txBody>
      </p:sp>
      <p:sp>
        <p:nvSpPr>
          <p:cNvPr id="2" name="TextBox 1">
            <a:extLst>
              <a:ext uri="{FF2B5EF4-FFF2-40B4-BE49-F238E27FC236}">
                <a16:creationId xmlns:a16="http://schemas.microsoft.com/office/drawing/2014/main" id="{F2FC52B0-5AD2-D3C7-6307-623D55B7B753}"/>
              </a:ext>
            </a:extLst>
          </p:cNvPr>
          <p:cNvSpPr txBox="1"/>
          <p:nvPr/>
        </p:nvSpPr>
        <p:spPr>
          <a:xfrm>
            <a:off x="152400" y="742950"/>
            <a:ext cx="8839200" cy="3293209"/>
          </a:xfrm>
          <a:prstGeom prst="rect">
            <a:avLst/>
          </a:prstGeom>
          <a:noFill/>
        </p:spPr>
        <p:txBody>
          <a:bodyPr wrap="square" rtlCol="0">
            <a:spAutoFit/>
          </a:bodyPr>
          <a:lstStyle/>
          <a:p>
            <a:r>
              <a:rPr lang="en-IN" sz="1600" dirty="0"/>
              <a:t>Data types are the skeleton of the data. They will comply usually with APIs of S/4HANA. So that when we trigger our build process automation e.g. from S/4HANA, the data can be passed easily.</a:t>
            </a:r>
          </a:p>
          <a:p>
            <a:endParaRPr lang="en-IN" sz="1600" dirty="0"/>
          </a:p>
          <a:p>
            <a:r>
              <a:rPr lang="en-IN" sz="1600" b="1" dirty="0"/>
              <a:t>What is a work item</a:t>
            </a:r>
          </a:p>
          <a:p>
            <a:r>
              <a:rPr lang="en-IN" sz="1600" dirty="0"/>
              <a:t>When we execute a step, at runtime the user/approver will receive a notification, that is due to the runtime instance of a step which was executed in process. The runtime instance of a step of the process is called work item. This will be received typically in a standard app in BTP work zone called </a:t>
            </a:r>
            <a:r>
              <a:rPr lang="en-IN" sz="1600" b="1" dirty="0"/>
              <a:t>My Inbox </a:t>
            </a:r>
            <a:r>
              <a:rPr lang="en-IN" sz="1600" dirty="0"/>
              <a:t>app.</a:t>
            </a:r>
          </a:p>
          <a:p>
            <a:endParaRPr lang="en-IN" sz="1600" dirty="0"/>
          </a:p>
          <a:p>
            <a:r>
              <a:rPr lang="en-IN" sz="1600" b="1" dirty="0"/>
              <a:t>Context</a:t>
            </a:r>
          </a:p>
          <a:p>
            <a:r>
              <a:rPr lang="en-IN" sz="1600" dirty="0"/>
              <a:t>A context is the data which is circulated and available in our business process throughout the execution of the process. This data will be based on the data type we create and connect to </a:t>
            </a:r>
            <a:r>
              <a:rPr lang="en-IN" sz="1600" dirty="0" err="1"/>
              <a:t>api</a:t>
            </a:r>
            <a:r>
              <a:rPr lang="en-IN" sz="1600" dirty="0"/>
              <a:t> trigger. Usually this is available in JSON (Java Script Object Notation).</a:t>
            </a:r>
          </a:p>
        </p:txBody>
      </p:sp>
    </p:spTree>
    <p:extLst>
      <p:ext uri="{BB962C8B-B14F-4D97-AF65-F5344CB8AC3E}">
        <p14:creationId xmlns:p14="http://schemas.microsoft.com/office/powerpoint/2010/main" val="1487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JSON</a:t>
            </a:r>
          </a:p>
        </p:txBody>
      </p:sp>
      <p:sp>
        <p:nvSpPr>
          <p:cNvPr id="2" name="TextBox 1">
            <a:extLst>
              <a:ext uri="{FF2B5EF4-FFF2-40B4-BE49-F238E27FC236}">
                <a16:creationId xmlns:a16="http://schemas.microsoft.com/office/drawing/2014/main" id="{5ACFC16C-C5A5-4074-4A90-1378D71E5FA9}"/>
              </a:ext>
            </a:extLst>
          </p:cNvPr>
          <p:cNvSpPr txBox="1"/>
          <p:nvPr/>
        </p:nvSpPr>
        <p:spPr>
          <a:xfrm>
            <a:off x="228600" y="819150"/>
            <a:ext cx="5029200" cy="1477328"/>
          </a:xfrm>
          <a:prstGeom prst="rect">
            <a:avLst/>
          </a:prstGeom>
          <a:noFill/>
        </p:spPr>
        <p:txBody>
          <a:bodyPr wrap="square" rtlCol="0">
            <a:spAutoFit/>
          </a:bodyPr>
          <a:lstStyle/>
          <a:p>
            <a:r>
              <a:rPr lang="en-IN" b="1" dirty="0"/>
              <a:t>{</a:t>
            </a:r>
          </a:p>
          <a:p>
            <a:r>
              <a:rPr lang="en-IN" b="1" dirty="0"/>
              <a:t>    key: ‘value’,</a:t>
            </a:r>
          </a:p>
          <a:p>
            <a:r>
              <a:rPr lang="en-IN" b="1" dirty="0"/>
              <a:t>    key: ‘value’,</a:t>
            </a:r>
          </a:p>
          <a:p>
            <a:r>
              <a:rPr lang="en-IN" b="1" dirty="0"/>
              <a:t>    key: ‘value’</a:t>
            </a:r>
          </a:p>
          <a:p>
            <a:r>
              <a:rPr lang="en-IN"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nvGraphicFramePr>
        <p:xfrm>
          <a:off x="2743200" y="143315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65643659"/>
                    </a:ext>
                  </a:extLst>
                </a:gridCol>
                <a:gridCol w="1219200">
                  <a:extLst>
                    <a:ext uri="{9D8B030D-6E8A-4147-A177-3AD203B41FA5}">
                      <a16:colId xmlns:a16="http://schemas.microsoft.com/office/drawing/2014/main" val="4136994743"/>
                    </a:ext>
                  </a:extLst>
                </a:gridCol>
                <a:gridCol w="1219200">
                  <a:extLst>
                    <a:ext uri="{9D8B030D-6E8A-4147-A177-3AD203B41FA5}">
                      <a16:colId xmlns:a16="http://schemas.microsoft.com/office/drawing/2014/main" val="3350471309"/>
                    </a:ext>
                  </a:extLst>
                </a:gridCol>
                <a:gridCol w="1219200">
                  <a:extLst>
                    <a:ext uri="{9D8B030D-6E8A-4147-A177-3AD203B41FA5}">
                      <a16:colId xmlns:a16="http://schemas.microsoft.com/office/drawing/2014/main" val="994915914"/>
                    </a:ext>
                  </a:extLst>
                </a:gridCol>
                <a:gridCol w="1219200">
                  <a:extLst>
                    <a:ext uri="{9D8B030D-6E8A-4147-A177-3AD203B41FA5}">
                      <a16:colId xmlns:a16="http://schemas.microsoft.com/office/drawing/2014/main" val="3972085618"/>
                    </a:ext>
                  </a:extLst>
                </a:gridCol>
              </a:tblGrid>
              <a:tr h="370840">
                <a:tc>
                  <a:txBody>
                    <a:bodyPr/>
                    <a:lstStyle/>
                    <a:p>
                      <a:r>
                        <a:rPr lang="en-IN" dirty="0"/>
                        <a:t>101</a:t>
                      </a:r>
                    </a:p>
                  </a:txBody>
                  <a:tcPr/>
                </a:tc>
                <a:tc>
                  <a:txBody>
                    <a:bodyPr/>
                    <a:lstStyle/>
                    <a:p>
                      <a:r>
                        <a:rPr lang="en-IN" dirty="0"/>
                        <a:t>SHIP1</a:t>
                      </a:r>
                    </a:p>
                  </a:txBody>
                  <a:tcPr/>
                </a:tc>
                <a:tc>
                  <a:txBody>
                    <a:bodyPr/>
                    <a:lstStyle/>
                    <a:p>
                      <a:r>
                        <a:rPr lang="en-IN" dirty="0"/>
                        <a:t>20251212</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2819400" y="1123950"/>
            <a:ext cx="6019800" cy="369332"/>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10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1089</TotalTime>
  <Words>990</Words>
  <Application>Microsoft Office PowerPoint</Application>
  <PresentationFormat>On-screen Show (16:9)</PresentationFormat>
  <Paragraphs>112</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72</vt:lpstr>
      <vt:lpstr>Arial</vt:lpstr>
      <vt:lpstr>Calibri</vt:lpstr>
      <vt:lpstr>Cambria</vt:lpstr>
      <vt:lpstr>Cooper Black</vt:lpstr>
      <vt:lpstr>Monaco</vt:lpstr>
      <vt:lpstr>Segoe UI</vt:lpstr>
      <vt:lpstr>Segoe UI Light</vt:lpstr>
      <vt:lpstr>Office Theme</vt:lpstr>
      <vt:lpstr>SAP Build Training for Corporate Professionals</vt:lpstr>
      <vt:lpstr>PowerPoint Presentation</vt:lpstr>
      <vt:lpstr>Agenda</vt:lpstr>
      <vt:lpstr>The destination  sap_process_automation_service  </vt:lpstr>
      <vt:lpstr>What is Environment in Build Process Automation</vt:lpstr>
      <vt:lpstr>Data types</vt:lpstr>
      <vt:lpstr>JSON</vt:lpstr>
      <vt:lpstr>What is API?</vt:lpstr>
      <vt:lpstr>API HUB</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67</cp:revision>
  <dcterms:created xsi:type="dcterms:W3CDTF">2013-12-05T19:37:13Z</dcterms:created>
  <dcterms:modified xsi:type="dcterms:W3CDTF">2025-07-11T06:10:53Z</dcterms:modified>
</cp:coreProperties>
</file>