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494" r:id="rId3"/>
    <p:sldId id="265" r:id="rId4"/>
    <p:sldId id="310" r:id="rId5"/>
    <p:sldId id="308" r:id="rId6"/>
    <p:sldId id="309" r:id="rId7"/>
    <p:sldId id="331" r:id="rId8"/>
    <p:sldId id="498" r:id="rId9"/>
    <p:sldId id="499" r:id="rId10"/>
    <p:sldId id="500" r:id="rId11"/>
    <p:sldId id="361" r:id="rId12"/>
    <p:sldId id="332" r:id="rId13"/>
    <p:sldId id="333" r:id="rId14"/>
    <p:sldId id="335" r:id="rId15"/>
    <p:sldId id="363" r:id="rId16"/>
    <p:sldId id="364" r:id="rId17"/>
    <p:sldId id="336" r:id="rId18"/>
    <p:sldId id="337" r:id="rId19"/>
    <p:sldId id="495" r:id="rId20"/>
    <p:sldId id="496" r:id="rId21"/>
    <p:sldId id="497"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5" autoAdjust="0"/>
    <p:restoredTop sz="96236" autoAdjust="0"/>
  </p:normalViewPr>
  <p:slideViewPr>
    <p:cSldViewPr>
      <p:cViewPr varScale="1">
        <p:scale>
          <a:sx n="130" d="100"/>
          <a:sy n="130" d="100"/>
        </p:scale>
        <p:origin x="736"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7/16/2025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7/16/2025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16,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services.odata.org/northwind/northwind.svc/"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help.sap.com/docs/build-process-automation/sap-build-process-automation/5f8eebd3804b48eb84b3357c6d4aaaa2.html?locale=en-US" TargetMode="External"/><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hyperlink" Target="https://help.sap.com/docs/build-process-automation/sap-build-process-automation/45fe56700ef743fdbd7c595befe9a78f.html?locale=en-US" TargetMode="External"/><Relationship Id="rId5" Type="http://schemas.openxmlformats.org/officeDocument/2006/relationships/hyperlink" Target="https://help.sap.com/docs/build-process-automation/sap-build-process-automation/c9a06f9520cc44879f16933e9ab6a7e0.html?locale=en-US" TargetMode="External"/><Relationship Id="rId4" Type="http://schemas.openxmlformats.org/officeDocument/2006/relationships/hyperlink" Target="https://help.sap.com/docs/build-process-automation/sap-build-process-automation/127b1c287500451294cc1012f08c8fe4.html?locale=en-U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help.sap.com/docs/WORKFLOW/e157c391253b4ecd93647bf232d18a83/9f91b1c0fac3414d9cba1015dea381f1.htm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24.tiff"/><Relationship Id="rId5" Type="http://schemas.openxmlformats.org/officeDocument/2006/relationships/image" Target="../media/image23.tiff"/><Relationship Id="rId4" Type="http://schemas.openxmlformats.org/officeDocument/2006/relationships/image" Target="../media/image22.tiff"/><Relationship Id="rId9"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pexels.com/de-de/foto/mann-zeigt-laptop-computer-2182981/" TargetMode="External"/><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hyperlink" Target="https://www.pexels.com/video/call-center-agents-talking-to-customers-while-using-cellphone-and-laptop-7682761/" TargetMode="Externa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mailto:server@anubhavtrainings.com" TargetMode="External"/><Relationship Id="rId2" Type="http://schemas.openxmlformats.org/officeDocument/2006/relationships/hyperlink" Target="https://api.sap.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mailto:Vaishali@evotrainingsolutions.com" TargetMode="External"/><Relationship Id="rId2" Type="http://schemas.openxmlformats.org/officeDocument/2006/relationships/hyperlink" Target="mailto:Anubhav.abap@gmail.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mailto:Vaishali@evotrainingsolutions.com" TargetMode="External"/><Relationship Id="rId2" Type="http://schemas.openxmlformats.org/officeDocument/2006/relationships/hyperlink" Target="mailto:Anubhav.abap@gmail.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DAY-7</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FC83A0-B1DC-DD19-BA09-FC7E00DC15EE}"/>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0DCBD2CE-9110-8A36-A2D3-4D504C93D406}"/>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4" name="Title 3">
            <a:extLst>
              <a:ext uri="{FF2B5EF4-FFF2-40B4-BE49-F238E27FC236}">
                <a16:creationId xmlns:a16="http://schemas.microsoft.com/office/drawing/2014/main" id="{B04F1C49-B866-F100-ECD9-481CDDF0EDB8}"/>
              </a:ext>
            </a:extLst>
          </p:cNvPr>
          <p:cNvSpPr>
            <a:spLocks noGrp="1"/>
          </p:cNvSpPr>
          <p:nvPr>
            <p:ph type="title"/>
          </p:nvPr>
        </p:nvSpPr>
        <p:spPr/>
        <p:txBody>
          <a:bodyPr/>
          <a:lstStyle/>
          <a:p>
            <a:r>
              <a:rPr lang="en-IN" dirty="0"/>
              <a:t>Adding Decision</a:t>
            </a:r>
          </a:p>
        </p:txBody>
      </p:sp>
      <p:pic>
        <p:nvPicPr>
          <p:cNvPr id="6" name="Picture 5">
            <a:extLst>
              <a:ext uri="{FF2B5EF4-FFF2-40B4-BE49-F238E27FC236}">
                <a16:creationId xmlns:a16="http://schemas.microsoft.com/office/drawing/2014/main" id="{941873B1-8571-1BC9-AFD9-6D3107F5CFF3}"/>
              </a:ext>
            </a:extLst>
          </p:cNvPr>
          <p:cNvPicPr>
            <a:picLocks noChangeAspect="1"/>
          </p:cNvPicPr>
          <p:nvPr/>
        </p:nvPicPr>
        <p:blipFill>
          <a:blip r:embed="rId2"/>
          <a:stretch>
            <a:fillRect/>
          </a:stretch>
        </p:blipFill>
        <p:spPr>
          <a:xfrm>
            <a:off x="152400" y="819150"/>
            <a:ext cx="5710458" cy="2293296"/>
          </a:xfrm>
          <a:prstGeom prst="rect">
            <a:avLst/>
          </a:prstGeom>
        </p:spPr>
      </p:pic>
      <p:pic>
        <p:nvPicPr>
          <p:cNvPr id="8" name="Picture 7">
            <a:extLst>
              <a:ext uri="{FF2B5EF4-FFF2-40B4-BE49-F238E27FC236}">
                <a16:creationId xmlns:a16="http://schemas.microsoft.com/office/drawing/2014/main" id="{1BC9FE01-03B0-A615-5DB9-B689C353C472}"/>
              </a:ext>
            </a:extLst>
          </p:cNvPr>
          <p:cNvPicPr>
            <a:picLocks noChangeAspect="1"/>
          </p:cNvPicPr>
          <p:nvPr/>
        </p:nvPicPr>
        <p:blipFill>
          <a:blip r:embed="rId3"/>
          <a:stretch>
            <a:fillRect/>
          </a:stretch>
        </p:blipFill>
        <p:spPr>
          <a:xfrm>
            <a:off x="1752600" y="3207530"/>
            <a:ext cx="5365055" cy="1852462"/>
          </a:xfrm>
          <a:prstGeom prst="rect">
            <a:avLst/>
          </a:prstGeom>
        </p:spPr>
      </p:pic>
      <p:pic>
        <p:nvPicPr>
          <p:cNvPr id="10" name="Picture 9">
            <a:extLst>
              <a:ext uri="{FF2B5EF4-FFF2-40B4-BE49-F238E27FC236}">
                <a16:creationId xmlns:a16="http://schemas.microsoft.com/office/drawing/2014/main" id="{E1ED3943-5154-BBA2-3716-A32066E53DDD}"/>
              </a:ext>
            </a:extLst>
          </p:cNvPr>
          <p:cNvPicPr>
            <a:picLocks noChangeAspect="1"/>
          </p:cNvPicPr>
          <p:nvPr/>
        </p:nvPicPr>
        <p:blipFill>
          <a:blip r:embed="rId4"/>
          <a:srcRect r="47464"/>
          <a:stretch>
            <a:fillRect/>
          </a:stretch>
        </p:blipFill>
        <p:spPr>
          <a:xfrm>
            <a:off x="6128873" y="603750"/>
            <a:ext cx="2525053" cy="2742981"/>
          </a:xfrm>
          <a:prstGeom prst="rect">
            <a:avLst/>
          </a:prstGeom>
        </p:spPr>
      </p:pic>
    </p:spTree>
    <p:extLst>
      <p:ext uri="{BB962C8B-B14F-4D97-AF65-F5344CB8AC3E}">
        <p14:creationId xmlns:p14="http://schemas.microsoft.com/office/powerpoint/2010/main" val="2603094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hat&#10;&#10;Description automatically generated">
            <a:extLst>
              <a:ext uri="{FF2B5EF4-FFF2-40B4-BE49-F238E27FC236}">
                <a16:creationId xmlns:a16="http://schemas.microsoft.com/office/drawing/2014/main" id="{944F162E-1572-4344-71D5-B384D9065509}"/>
              </a:ext>
            </a:extLst>
          </p:cNvPr>
          <p:cNvPicPr>
            <a:picLocks noChangeAspect="1"/>
          </p:cNvPicPr>
          <p:nvPr/>
        </p:nvPicPr>
        <p:blipFill>
          <a:blip r:embed="rId2"/>
          <a:stretch>
            <a:fillRect/>
          </a:stretch>
        </p:blipFill>
        <p:spPr>
          <a:xfrm>
            <a:off x="914400" y="102393"/>
            <a:ext cx="6894101" cy="4705223"/>
          </a:xfrm>
          <a:prstGeom prst="rect">
            <a:avLst/>
          </a:prstGeom>
          <a:noFill/>
        </p:spPr>
      </p:pic>
      <p:sp>
        <p:nvSpPr>
          <p:cNvPr id="2" name="Footer Placeholder 1">
            <a:extLst>
              <a:ext uri="{FF2B5EF4-FFF2-40B4-BE49-F238E27FC236}">
                <a16:creationId xmlns:a16="http://schemas.microsoft.com/office/drawing/2014/main" id="{2FC6488B-AC32-54D1-E589-6EB67A482711}"/>
              </a:ext>
            </a:extLst>
          </p:cNvPr>
          <p:cNvSpPr>
            <a:spLocks noGrp="1"/>
          </p:cNvSpPr>
          <p:nvPr>
            <p:ph type="ftr" sz="quarter" idx="11"/>
          </p:nvPr>
        </p:nvSpPr>
        <p:spPr/>
        <p:txBody>
          <a:bodyPr/>
          <a:lstStyle/>
          <a:p>
            <a:pPr>
              <a:spcAft>
                <a:spcPts val="600"/>
              </a:spcAft>
            </a:pPr>
            <a:r>
              <a:rPr lang="en-US"/>
              <a:t>www.anubhavtrainings.com</a:t>
            </a:r>
          </a:p>
        </p:txBody>
      </p:sp>
      <p:sp>
        <p:nvSpPr>
          <p:cNvPr id="3" name="Slide Number Placeholder 2" hidden="1">
            <a:extLst>
              <a:ext uri="{FF2B5EF4-FFF2-40B4-BE49-F238E27FC236}">
                <a16:creationId xmlns:a16="http://schemas.microsoft.com/office/drawing/2014/main" id="{4C67BC17-FD93-4632-42E9-B2D4515507C4}"/>
              </a:ext>
            </a:extLst>
          </p:cNvPr>
          <p:cNvSpPr>
            <a:spLocks noGrp="1"/>
          </p:cNvSpPr>
          <p:nvPr>
            <p:ph type="sldNum" sz="quarter" idx="12"/>
          </p:nvPr>
        </p:nvSpPr>
        <p:spPr/>
        <p:txBody>
          <a:bodyPr/>
          <a:lstStyle/>
          <a:p>
            <a:pPr>
              <a:spcAft>
                <a:spcPts val="600"/>
              </a:spcAft>
            </a:pPr>
            <a:fld id="{B6F15528-21DE-4FAA-801E-634DDDAF4B2B}" type="slidenum">
              <a:rPr lang="en-US" smtClean="0"/>
              <a:pPr>
                <a:spcAft>
                  <a:spcPts val="600"/>
                </a:spcAft>
              </a:pPr>
              <a:t>11</a:t>
            </a:fld>
            <a:endParaRPr lang="en-US"/>
          </a:p>
        </p:txBody>
      </p:sp>
    </p:spTree>
    <p:extLst>
      <p:ext uri="{BB962C8B-B14F-4D97-AF65-F5344CB8AC3E}">
        <p14:creationId xmlns:p14="http://schemas.microsoft.com/office/powerpoint/2010/main" val="691396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10C65-8268-5C0C-6B14-3574A6CF3404}"/>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1D2C7872-5EFD-E551-3327-DAD8B8D59CD7}"/>
              </a:ext>
            </a:extLst>
          </p:cNvPr>
          <p:cNvSpPr>
            <a:spLocks noGrp="1"/>
          </p:cNvSpPr>
          <p:nvPr>
            <p:ph type="title"/>
          </p:nvPr>
        </p:nvSpPr>
        <p:spPr>
          <a:xfrm>
            <a:off x="457200" y="57150"/>
            <a:ext cx="8229600" cy="609601"/>
          </a:xfrm>
        </p:spPr>
        <p:txBody>
          <a:bodyPr/>
          <a:lstStyle/>
          <a:p>
            <a:r>
              <a:rPr lang="en-US" dirty="0">
                <a:latin typeface="Cooper Black" panose="0208090404030B020404" pitchFamily="18" charset="0"/>
              </a:rPr>
              <a:t>Build Process Scenario 2 – Script Task</a:t>
            </a:r>
          </a:p>
        </p:txBody>
      </p:sp>
      <p:sp>
        <p:nvSpPr>
          <p:cNvPr id="3" name="Footer Placeholder 2">
            <a:extLst>
              <a:ext uri="{FF2B5EF4-FFF2-40B4-BE49-F238E27FC236}">
                <a16:creationId xmlns:a16="http://schemas.microsoft.com/office/drawing/2014/main" id="{CFE5CB23-0BC8-1C8D-171B-57573FC97C53}"/>
              </a:ext>
            </a:extLst>
          </p:cNvPr>
          <p:cNvSpPr>
            <a:spLocks noGrp="1"/>
          </p:cNvSpPr>
          <p:nvPr>
            <p:ph type="ftr" sz="quarter" idx="11"/>
          </p:nvPr>
        </p:nvSpPr>
        <p:spPr>
          <a:xfrm>
            <a:off x="3124200" y="4767263"/>
            <a:ext cx="2895600" cy="273844"/>
          </a:xfrm>
        </p:spPr>
        <p:txBody>
          <a:bodyPr vert="horz" lIns="91440" tIns="45720" rIns="91440" bIns="45720" rtlCol="0" anchor="ctr">
            <a:normAutofit/>
          </a:bodyPr>
          <a:lstStyle/>
          <a:p>
            <a:pPr>
              <a:lnSpc>
                <a:spcPct val="90000"/>
              </a:lnSpc>
              <a:spcAft>
                <a:spcPts val="600"/>
              </a:spcAft>
            </a:pPr>
            <a:r>
              <a:rPr lang="en-US" kern="1200">
                <a:latin typeface="+mn-lt"/>
                <a:ea typeface="+mn-ea"/>
                <a:cs typeface="+mn-cs"/>
              </a:rPr>
              <a:t>www.anubhavtrainings.com</a:t>
            </a:r>
          </a:p>
        </p:txBody>
      </p:sp>
      <p:sp>
        <p:nvSpPr>
          <p:cNvPr id="4" name="Slide Number Placeholder 3">
            <a:extLst>
              <a:ext uri="{FF2B5EF4-FFF2-40B4-BE49-F238E27FC236}">
                <a16:creationId xmlns:a16="http://schemas.microsoft.com/office/drawing/2014/main" id="{2E4047B4-5C5D-E2AF-9F6B-531A9A2DB10C}"/>
              </a:ext>
            </a:extLst>
          </p:cNvPr>
          <p:cNvSpPr>
            <a:spLocks noGrp="1"/>
          </p:cNvSpPr>
          <p:nvPr>
            <p:ph type="sldNum" sz="quarter" idx="12"/>
          </p:nvPr>
        </p:nvSpPr>
        <p:spPr>
          <a:xfrm>
            <a:off x="6553200" y="4767263"/>
            <a:ext cx="2133600" cy="273844"/>
          </a:xfrm>
        </p:spPr>
        <p:txBody>
          <a:bodyPr vert="horz" lIns="91440" tIns="45720" rIns="91440" bIns="45720" rtlCol="0" anchor="ctr">
            <a:normAutofit/>
          </a:bodyPr>
          <a:lstStyle/>
          <a:p>
            <a:pPr>
              <a:lnSpc>
                <a:spcPct val="90000"/>
              </a:lnSpc>
              <a:spcAft>
                <a:spcPts val="600"/>
              </a:spcAft>
            </a:pPr>
            <a:fld id="{B6F15528-21DE-4FAA-801E-634DDDAF4B2B}" type="slidenum">
              <a:rPr lang="en-US" smtClean="0"/>
              <a:pPr>
                <a:lnSpc>
                  <a:spcPct val="90000"/>
                </a:lnSpc>
                <a:spcAft>
                  <a:spcPts val="600"/>
                </a:spcAft>
              </a:pPr>
              <a:t>12</a:t>
            </a:fld>
            <a:endParaRPr lang="en-US" dirty="0"/>
          </a:p>
        </p:txBody>
      </p:sp>
      <p:sp>
        <p:nvSpPr>
          <p:cNvPr id="2" name="TextBox 1">
            <a:extLst>
              <a:ext uri="{FF2B5EF4-FFF2-40B4-BE49-F238E27FC236}">
                <a16:creationId xmlns:a16="http://schemas.microsoft.com/office/drawing/2014/main" id="{917C7D5E-6995-ABF3-672F-302A98A43129}"/>
              </a:ext>
            </a:extLst>
          </p:cNvPr>
          <p:cNvSpPr txBox="1"/>
          <p:nvPr/>
        </p:nvSpPr>
        <p:spPr>
          <a:xfrm>
            <a:off x="457200" y="971550"/>
            <a:ext cx="5562600" cy="3733800"/>
          </a:xfrm>
          <a:prstGeom prst="rect">
            <a:avLst/>
          </a:prstGeom>
        </p:spPr>
        <p:txBody>
          <a:bodyPr vert="horz" lIns="91440" tIns="45720" rIns="91440" bIns="45720" rtlCol="0">
            <a:normAutofit/>
          </a:bodyPr>
          <a:lstStyle/>
          <a:p>
            <a:pPr>
              <a:lnSpc>
                <a:spcPct val="90000"/>
              </a:lnSpc>
              <a:spcBef>
                <a:spcPct val="20000"/>
              </a:spcBef>
              <a:buFont typeface="Arial" pitchFamily="34" charset="0"/>
            </a:pPr>
            <a:r>
              <a:rPr lang="en-US" sz="1600" dirty="0"/>
              <a:t>Alex is a manager working in one of the top IT Company. He is being approached for every shopping cart request created by employees reporting to him. </a:t>
            </a:r>
          </a:p>
          <a:p>
            <a:pPr>
              <a:lnSpc>
                <a:spcPct val="90000"/>
              </a:lnSpc>
              <a:spcBef>
                <a:spcPct val="20000"/>
              </a:spcBef>
              <a:buFont typeface="Arial" pitchFamily="34" charset="0"/>
            </a:pPr>
            <a:r>
              <a:rPr lang="en-US" sz="1600" dirty="0"/>
              <a:t>His key requirements are:</a:t>
            </a:r>
          </a:p>
          <a:p>
            <a:pPr>
              <a:lnSpc>
                <a:spcPct val="90000"/>
              </a:lnSpc>
              <a:spcBef>
                <a:spcPct val="20000"/>
              </a:spcBef>
              <a:buFont typeface="Arial" pitchFamily="34" charset="0"/>
            </a:pPr>
            <a:endParaRPr lang="en-US" sz="1600" dirty="0"/>
          </a:p>
          <a:p>
            <a:pPr marL="285750" indent="-285750">
              <a:lnSpc>
                <a:spcPct val="90000"/>
              </a:lnSpc>
              <a:spcBef>
                <a:spcPct val="20000"/>
              </a:spcBef>
              <a:buFont typeface="Arial" panose="020B0604020202020204" pitchFamily="34" charset="0"/>
              <a:buChar char="•"/>
            </a:pPr>
            <a:r>
              <a:rPr lang="en-US" sz="1600" dirty="0"/>
              <a:t>Design a process to automate the shopping cart for products available at the global API of our organization</a:t>
            </a:r>
          </a:p>
          <a:p>
            <a:pPr marL="285750" indent="-285750">
              <a:lnSpc>
                <a:spcPct val="90000"/>
              </a:lnSpc>
              <a:spcBef>
                <a:spcPct val="20000"/>
              </a:spcBef>
              <a:buFont typeface="Arial" panose="020B0604020202020204" pitchFamily="34" charset="0"/>
              <a:buChar char="•"/>
            </a:pPr>
            <a:r>
              <a:rPr lang="en-US" sz="1600" dirty="0"/>
              <a:t>As part of the input user can request a discount % to each of the product</a:t>
            </a:r>
          </a:p>
          <a:p>
            <a:pPr marL="285750" indent="-285750">
              <a:lnSpc>
                <a:spcPct val="90000"/>
              </a:lnSpc>
              <a:spcBef>
                <a:spcPct val="20000"/>
              </a:spcBef>
              <a:buFont typeface="Arial" panose="020B0604020202020204" pitchFamily="34" charset="0"/>
              <a:buChar char="•"/>
            </a:pPr>
            <a:r>
              <a:rPr lang="en-US" sz="1600" dirty="0"/>
              <a:t>The approval should be sent parallelly to VP and manager with a table showing products and total value with discount</a:t>
            </a:r>
          </a:p>
          <a:p>
            <a:pPr marL="285750" indent="-285750">
              <a:lnSpc>
                <a:spcPct val="90000"/>
              </a:lnSpc>
              <a:spcBef>
                <a:spcPct val="20000"/>
              </a:spcBef>
              <a:buFont typeface="Arial" panose="020B0604020202020204" pitchFamily="34" charset="0"/>
              <a:buChar char="•"/>
            </a:pPr>
            <a:r>
              <a:rPr lang="en-US" sz="1600" dirty="0"/>
              <a:t>Once both the manager and VP approves the requests, an approval email will be sent to requestor</a:t>
            </a:r>
          </a:p>
          <a:p>
            <a:pPr marL="285750" indent="-285750">
              <a:lnSpc>
                <a:spcPct val="90000"/>
              </a:lnSpc>
              <a:spcBef>
                <a:spcPct val="20000"/>
              </a:spcBef>
              <a:buFont typeface="Arial" panose="020B0604020202020204" pitchFamily="34" charset="0"/>
              <a:buChar char="•"/>
            </a:pPr>
            <a:r>
              <a:rPr lang="en-US" sz="1600" dirty="0"/>
              <a:t>If VP do not take action on shopping cart request for more than 5 minutes, we should proceed w/o approval</a:t>
            </a:r>
          </a:p>
          <a:p>
            <a:pPr>
              <a:lnSpc>
                <a:spcPct val="90000"/>
              </a:lnSpc>
              <a:spcBef>
                <a:spcPct val="20000"/>
              </a:spcBef>
              <a:buFont typeface="Arial" pitchFamily="34" charset="0"/>
            </a:pPr>
            <a:endParaRPr lang="en-US" sz="1600" dirty="0"/>
          </a:p>
          <a:p>
            <a:pPr>
              <a:lnSpc>
                <a:spcPct val="90000"/>
              </a:lnSpc>
              <a:spcBef>
                <a:spcPct val="20000"/>
              </a:spcBef>
              <a:buFont typeface="Arial" pitchFamily="34" charset="0"/>
            </a:pPr>
            <a:endParaRPr lang="en-US" sz="1600" dirty="0"/>
          </a:p>
        </p:txBody>
      </p:sp>
      <p:pic>
        <p:nvPicPr>
          <p:cNvPr id="7" name="Picture 2" descr="Man manager administrator consultant avatar Vector Image">
            <a:extLst>
              <a:ext uri="{FF2B5EF4-FFF2-40B4-BE49-F238E27FC236}">
                <a16:creationId xmlns:a16="http://schemas.microsoft.com/office/drawing/2014/main" id="{4AC7C739-318E-FEFA-276D-5B93FC59F2D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218" t="8000" r="11483" b="18500"/>
          <a:stretch/>
        </p:blipFill>
        <p:spPr bwMode="auto">
          <a:xfrm>
            <a:off x="5943600" y="1276350"/>
            <a:ext cx="2609498"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44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C8808-7741-0F7A-B907-D5DFBD6515F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EF91197-0161-D022-C56D-6420FA946E9C}"/>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A1804D1-BCDC-DF52-0164-8CE5D59973F2}"/>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13</a:t>
            </a:fld>
            <a:endParaRPr lang="en-US" dirty="0"/>
          </a:p>
        </p:txBody>
      </p:sp>
      <p:sp>
        <p:nvSpPr>
          <p:cNvPr id="5" name="Title 4">
            <a:extLst>
              <a:ext uri="{FF2B5EF4-FFF2-40B4-BE49-F238E27FC236}">
                <a16:creationId xmlns:a16="http://schemas.microsoft.com/office/drawing/2014/main" id="{F1712054-DE51-C9AD-2A42-5AA5102252DE}"/>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The Service</a:t>
            </a:r>
          </a:p>
        </p:txBody>
      </p:sp>
      <p:graphicFrame>
        <p:nvGraphicFramePr>
          <p:cNvPr id="2" name="Table 1">
            <a:extLst>
              <a:ext uri="{FF2B5EF4-FFF2-40B4-BE49-F238E27FC236}">
                <a16:creationId xmlns:a16="http://schemas.microsoft.com/office/drawing/2014/main" id="{9344B7FB-8E51-069E-A72A-13C6479019AD}"/>
              </a:ext>
            </a:extLst>
          </p:cNvPr>
          <p:cNvGraphicFramePr>
            <a:graphicFrameLocks noGrp="1"/>
          </p:cNvGraphicFramePr>
          <p:nvPr/>
        </p:nvGraphicFramePr>
        <p:xfrm>
          <a:off x="228600" y="3028950"/>
          <a:ext cx="8229600" cy="1087120"/>
        </p:xfrm>
        <a:graphic>
          <a:graphicData uri="http://schemas.openxmlformats.org/drawingml/2006/table">
            <a:tbl>
              <a:tblPr/>
              <a:tblGrid>
                <a:gridCol w="4114800">
                  <a:extLst>
                    <a:ext uri="{9D8B030D-6E8A-4147-A177-3AD203B41FA5}">
                      <a16:colId xmlns:a16="http://schemas.microsoft.com/office/drawing/2014/main" val="893303287"/>
                    </a:ext>
                  </a:extLst>
                </a:gridCol>
                <a:gridCol w="4114800">
                  <a:extLst>
                    <a:ext uri="{9D8B030D-6E8A-4147-A177-3AD203B41FA5}">
                      <a16:colId xmlns:a16="http://schemas.microsoft.com/office/drawing/2014/main" val="3036957318"/>
                    </a:ext>
                  </a:extLst>
                </a:gridCol>
              </a:tblGrid>
              <a:tr h="190500">
                <a:tc>
                  <a:txBody>
                    <a:bodyPr/>
                    <a:lstStyle/>
                    <a:p>
                      <a:pPr latinLnBrk="0"/>
                      <a:r>
                        <a:rPr lang="en-IN" sz="1600" b="1" dirty="0">
                          <a:effectLst/>
                        </a:rPr>
                        <a:t>Property</a:t>
                      </a:r>
                      <a:endParaRPr lang="en-IN" sz="1600" dirty="0">
                        <a:effectLst/>
                      </a:endParaRP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tc>
                  <a:txBody>
                    <a:bodyPr/>
                    <a:lstStyle/>
                    <a:p>
                      <a:pPr latinLnBrk="0"/>
                      <a:r>
                        <a:rPr lang="en-IN" sz="1600" b="1">
                          <a:effectLst/>
                        </a:rPr>
                        <a:t>Value</a:t>
                      </a:r>
                      <a:endParaRPr lang="en-IN" sz="1600">
                        <a:effectLst/>
                      </a:endParaRP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extLst>
                  <a:ext uri="{0D108BD9-81ED-4DB2-BD59-A6C34878D82A}">
                    <a16:rowId xmlns:a16="http://schemas.microsoft.com/office/drawing/2014/main" val="941378189"/>
                  </a:ext>
                </a:extLst>
              </a:tr>
              <a:tr h="190500">
                <a:tc>
                  <a:txBody>
                    <a:bodyPr/>
                    <a:lstStyle/>
                    <a:p>
                      <a:pPr latinLnBrk="0"/>
                      <a:r>
                        <a:rPr lang="en-IN" sz="1600" dirty="0" err="1">
                          <a:effectLst/>
                        </a:rPr>
                        <a:t>sap.applicationdevelopment.actions.enabled</a:t>
                      </a:r>
                      <a:endParaRPr lang="en-IN" sz="1600" dirty="0">
                        <a:effectLst/>
                      </a:endParaRP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tc>
                  <a:txBody>
                    <a:bodyPr/>
                    <a:lstStyle/>
                    <a:p>
                      <a:pPr latinLnBrk="0"/>
                      <a:r>
                        <a:rPr lang="en-IN" sz="1600">
                          <a:effectLst/>
                        </a:rPr>
                        <a:t>true</a:t>
                      </a: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extLst>
                  <a:ext uri="{0D108BD9-81ED-4DB2-BD59-A6C34878D82A}">
                    <a16:rowId xmlns:a16="http://schemas.microsoft.com/office/drawing/2014/main" val="3187276467"/>
                  </a:ext>
                </a:extLst>
              </a:tr>
              <a:tr h="190500">
                <a:tc>
                  <a:txBody>
                    <a:bodyPr/>
                    <a:lstStyle/>
                    <a:p>
                      <a:pPr latinLnBrk="0"/>
                      <a:r>
                        <a:rPr lang="en-IN" sz="1600" dirty="0" err="1">
                          <a:effectLst/>
                        </a:rPr>
                        <a:t>sap.processautomation.enabled</a:t>
                      </a:r>
                      <a:endParaRPr lang="en-IN" sz="1600" dirty="0">
                        <a:effectLst/>
                      </a:endParaRP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tc>
                  <a:txBody>
                    <a:bodyPr/>
                    <a:lstStyle/>
                    <a:p>
                      <a:pPr latinLnBrk="0"/>
                      <a:r>
                        <a:rPr lang="en-IN" sz="1600" dirty="0">
                          <a:effectLst/>
                        </a:rPr>
                        <a:t>true</a:t>
                      </a: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extLst>
                  <a:ext uri="{0D108BD9-81ED-4DB2-BD59-A6C34878D82A}">
                    <a16:rowId xmlns:a16="http://schemas.microsoft.com/office/drawing/2014/main" val="2610260563"/>
                  </a:ext>
                </a:extLst>
              </a:tr>
              <a:tr h="317500">
                <a:tc>
                  <a:txBody>
                    <a:bodyPr/>
                    <a:lstStyle/>
                    <a:p>
                      <a:pPr latinLnBrk="0"/>
                      <a:r>
                        <a:rPr lang="en-IN" sz="1600" dirty="0" err="1">
                          <a:effectLst/>
                        </a:rPr>
                        <a:t>sap.build.usage</a:t>
                      </a:r>
                      <a:endParaRPr lang="en-IN" sz="1600" dirty="0">
                        <a:effectLst/>
                      </a:endParaRP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tc>
                  <a:txBody>
                    <a:bodyPr/>
                    <a:lstStyle/>
                    <a:p>
                      <a:pPr latinLnBrk="0">
                        <a:spcBef>
                          <a:spcPts val="2400"/>
                        </a:spcBef>
                      </a:pPr>
                      <a:r>
                        <a:rPr lang="en-IN" sz="1600" dirty="0" err="1">
                          <a:effectLst/>
                        </a:rPr>
                        <a:t>odata_gen</a:t>
                      </a:r>
                      <a:endParaRPr lang="en-IN" sz="1600" dirty="0">
                        <a:effectLst/>
                      </a:endParaRP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extLst>
                  <a:ext uri="{0D108BD9-81ED-4DB2-BD59-A6C34878D82A}">
                    <a16:rowId xmlns:a16="http://schemas.microsoft.com/office/drawing/2014/main" val="3960415963"/>
                  </a:ext>
                </a:extLst>
              </a:tr>
            </a:tbl>
          </a:graphicData>
        </a:graphic>
      </p:graphicFrame>
      <p:sp>
        <p:nvSpPr>
          <p:cNvPr id="6" name="TextBox 5">
            <a:extLst>
              <a:ext uri="{FF2B5EF4-FFF2-40B4-BE49-F238E27FC236}">
                <a16:creationId xmlns:a16="http://schemas.microsoft.com/office/drawing/2014/main" id="{3BB20A45-5835-951D-5F2B-AC9A69EA22E8}"/>
              </a:ext>
            </a:extLst>
          </p:cNvPr>
          <p:cNvSpPr txBox="1"/>
          <p:nvPr/>
        </p:nvSpPr>
        <p:spPr>
          <a:xfrm>
            <a:off x="152400" y="895350"/>
            <a:ext cx="8610600" cy="923330"/>
          </a:xfrm>
          <a:prstGeom prst="rect">
            <a:avLst/>
          </a:prstGeom>
          <a:noFill/>
        </p:spPr>
        <p:txBody>
          <a:bodyPr wrap="square" rtlCol="0">
            <a:spAutoFit/>
          </a:bodyPr>
          <a:lstStyle/>
          <a:p>
            <a:r>
              <a:rPr lang="en-IN" dirty="0"/>
              <a:t>The service information is here:</a:t>
            </a:r>
          </a:p>
          <a:p>
            <a:r>
              <a:rPr lang="en-IN" dirty="0">
                <a:hlinkClick r:id="rId2"/>
              </a:rPr>
              <a:t>https://services.odata.org/northwind/northwind.svc/</a:t>
            </a:r>
            <a:endParaRPr lang="en-IN" dirty="0"/>
          </a:p>
          <a:p>
            <a:endParaRPr lang="en-IN" dirty="0"/>
          </a:p>
        </p:txBody>
      </p:sp>
    </p:spTree>
    <p:extLst>
      <p:ext uri="{BB962C8B-B14F-4D97-AF65-F5344CB8AC3E}">
        <p14:creationId xmlns:p14="http://schemas.microsoft.com/office/powerpoint/2010/main" val="409099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65EE7-1BC7-5885-FEDF-14878AEC0FA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BEB97E0-DF60-AB8C-712E-2A56E5ABFEAB}"/>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936E6462-3BBA-5DF6-EFB0-2A4C5B098994}"/>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14</a:t>
            </a:fld>
            <a:endParaRPr lang="en-US" dirty="0"/>
          </a:p>
        </p:txBody>
      </p:sp>
      <p:sp>
        <p:nvSpPr>
          <p:cNvPr id="5" name="Title 4">
            <a:extLst>
              <a:ext uri="{FF2B5EF4-FFF2-40B4-BE49-F238E27FC236}">
                <a16:creationId xmlns:a16="http://schemas.microsoft.com/office/drawing/2014/main" id="{944E4938-7CC0-954B-FE3C-903D89CE2023}"/>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Actions in BPA</a:t>
            </a:r>
          </a:p>
        </p:txBody>
      </p:sp>
      <p:sp>
        <p:nvSpPr>
          <p:cNvPr id="6" name="TextBox 5">
            <a:extLst>
              <a:ext uri="{FF2B5EF4-FFF2-40B4-BE49-F238E27FC236}">
                <a16:creationId xmlns:a16="http://schemas.microsoft.com/office/drawing/2014/main" id="{31B9A666-885A-87B3-0CA1-AEA4290BDB5B}"/>
              </a:ext>
            </a:extLst>
          </p:cNvPr>
          <p:cNvSpPr txBox="1"/>
          <p:nvPr/>
        </p:nvSpPr>
        <p:spPr>
          <a:xfrm>
            <a:off x="197995" y="777335"/>
            <a:ext cx="8915400" cy="830997"/>
          </a:xfrm>
          <a:prstGeom prst="rect">
            <a:avLst/>
          </a:prstGeom>
          <a:noFill/>
        </p:spPr>
        <p:txBody>
          <a:bodyPr wrap="square">
            <a:spAutoFit/>
          </a:bodyPr>
          <a:lstStyle/>
          <a:p>
            <a:r>
              <a:rPr lang="en-US" sz="1600" dirty="0">
                <a:solidFill>
                  <a:srgbClr val="333333"/>
                </a:solidFill>
                <a:latin typeface="72" panose="020B0503030000000003" pitchFamily="34" charset="0"/>
                <a:cs typeface="72" panose="020B0503030000000003" pitchFamily="34" charset="0"/>
              </a:rPr>
              <a:t>You can embed external skills and capabilities into your SAP Build Process Automation projects using the Actions . The Actions project contains specific action artifacts that can be used in managing your business processes.</a:t>
            </a:r>
            <a:endParaRPr lang="en-IN" sz="1600" dirty="0">
              <a:solidFill>
                <a:srgbClr val="333333"/>
              </a:solidFill>
              <a:latin typeface="72" panose="020B0503030000000003" pitchFamily="34" charset="0"/>
              <a:cs typeface="72" panose="020B0503030000000003" pitchFamily="34" charset="0"/>
            </a:endParaRPr>
          </a:p>
        </p:txBody>
      </p:sp>
      <p:sp>
        <p:nvSpPr>
          <p:cNvPr id="14" name="Rectangle 10">
            <a:extLst>
              <a:ext uri="{FF2B5EF4-FFF2-40B4-BE49-F238E27FC236}">
                <a16:creationId xmlns:a16="http://schemas.microsoft.com/office/drawing/2014/main" id="{2B248D99-E0D1-A3E4-A65B-9AC817A860E6}"/>
              </a:ext>
            </a:extLst>
          </p:cNvPr>
          <p:cNvSpPr>
            <a:spLocks noChangeArrowheads="1"/>
          </p:cNvSpPr>
          <p:nvPr/>
        </p:nvSpPr>
        <p:spPr bwMode="auto">
          <a:xfrm>
            <a:off x="191646" y="1391702"/>
            <a:ext cx="8799954" cy="3663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333333"/>
                </a:solidFill>
                <a:effectLst/>
                <a:latin typeface="72" panose="020B0503030000000003" pitchFamily="34" charset="0"/>
                <a:cs typeface="72" panose="020B0503030000000003" pitchFamily="34" charset="0"/>
              </a:rPr>
              <a:t>An Overview of the Actions Project Lifecycle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72" panose="020B0503030000000003" pitchFamily="34" charset="0"/>
                <a:cs typeface="72" panose="020B0503030000000003" pitchFamily="34" charset="0"/>
              </a:rPr>
              <a:t>This image is interactive. Hover over each area for a description. Click highlighted areas for more information.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72" panose="020B0503030000000003" pitchFamily="34" charset="0"/>
                <a:cs typeface="72" panose="020B0503030000000003" pitchFamily="34" charset="0"/>
              </a:rPr>
              <a:t>  </a:t>
            </a:r>
            <a:r>
              <a:rPr kumimoji="0" lang="en-US" altLang="en-US" sz="7200" b="0" i="0" u="none" strike="noStrike" cap="none" normalizeH="0" baseline="0" dirty="0">
                <a:ln>
                  <a:noFill/>
                </a:ln>
                <a:solidFill>
                  <a:srgbClr val="333333"/>
                </a:solidFill>
                <a:effectLst/>
                <a:latin typeface="72" panose="020B0503030000000003" pitchFamily="34" charset="0"/>
                <a:cs typeface="72" panose="020B0503030000000003" pitchFamily="34" charset="0"/>
              </a:rPr>
              <a:t>                                            </a:t>
            </a:r>
            <a:endParaRPr kumimoji="0" lang="en-US" altLang="en-US" sz="1200" b="0" i="0" u="none" strike="noStrike" cap="none" normalizeH="0" baseline="0" dirty="0">
              <a:ln>
                <a:noFill/>
              </a:ln>
              <a:solidFill>
                <a:srgbClr val="333333"/>
              </a:solidFill>
              <a:effectLst/>
              <a:latin typeface="72" panose="020B0503030000000003" pitchFamily="34" charset="0"/>
              <a:cs typeface="72" panose="020B05030300000000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4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5" name="Group 9">
            <a:extLst>
              <a:ext uri="{FF2B5EF4-FFF2-40B4-BE49-F238E27FC236}">
                <a16:creationId xmlns:a16="http://schemas.microsoft.com/office/drawing/2014/main" id="{DAF4294E-94FE-5CBA-E7EA-75C52127AC38}"/>
              </a:ext>
            </a:extLst>
          </p:cNvPr>
          <p:cNvGrpSpPr>
            <a:grpSpLocks/>
          </p:cNvGrpSpPr>
          <p:nvPr/>
        </p:nvGrpSpPr>
        <p:grpSpPr bwMode="auto">
          <a:xfrm>
            <a:off x="119514" y="2688037"/>
            <a:ext cx="8872086" cy="847132"/>
            <a:chOff x="12" y="-301"/>
            <a:chExt cx="7020" cy="720"/>
          </a:xfrm>
        </p:grpSpPr>
        <p:pic>
          <p:nvPicPr>
            <p:cNvPr id="2059" name="Picture 11" descr="Actions Project Life Cycle.">
              <a:extLst>
                <a:ext uri="{FF2B5EF4-FFF2-40B4-BE49-F238E27FC236}">
                  <a16:creationId xmlns:a16="http://schemas.microsoft.com/office/drawing/2014/main" id="{C8B0CA19-A392-C221-48DF-D72A3AD8EB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 y="-301"/>
              <a:ext cx="6978" cy="72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6">
              <a:hlinkClick r:id="rId3" tooltip="Managing Action Project"/>
              <a:extLst>
                <a:ext uri="{FF2B5EF4-FFF2-40B4-BE49-F238E27FC236}">
                  <a16:creationId xmlns:a16="http://schemas.microsoft.com/office/drawing/2014/main" id="{8C8FF313-7BD7-193B-AC87-E2A69511A2DA}"/>
                </a:ext>
              </a:extLst>
            </p:cNvPr>
            <p:cNvSpPr>
              <a:spLocks noChangeArrowheads="1"/>
            </p:cNvSpPr>
            <p:nvPr/>
          </p:nvSpPr>
          <p:spPr bwMode="auto">
            <a:xfrm>
              <a:off x="2904" y="0"/>
              <a:ext cx="582"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17" name="Rectangle 15">
              <a:hlinkClick r:id="rId3" tooltip="Managing Action Project"/>
              <a:extLst>
                <a:ext uri="{FF2B5EF4-FFF2-40B4-BE49-F238E27FC236}">
                  <a16:creationId xmlns:a16="http://schemas.microsoft.com/office/drawing/2014/main" id="{6D261771-7648-FDA4-722E-2D0809CB5F1D}"/>
                </a:ext>
              </a:extLst>
            </p:cNvPr>
            <p:cNvSpPr>
              <a:spLocks noChangeArrowheads="1"/>
            </p:cNvSpPr>
            <p:nvPr/>
          </p:nvSpPr>
          <p:spPr bwMode="auto">
            <a:xfrm>
              <a:off x="2184" y="0"/>
              <a:ext cx="546"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18" name="Rectangle 14">
              <a:hlinkClick r:id="rId4" tooltip="Testing Actions"/>
              <a:extLst>
                <a:ext uri="{FF2B5EF4-FFF2-40B4-BE49-F238E27FC236}">
                  <a16:creationId xmlns:a16="http://schemas.microsoft.com/office/drawing/2014/main" id="{9D09F82E-0347-FF46-077D-9394EECF4C45}"/>
                </a:ext>
              </a:extLst>
            </p:cNvPr>
            <p:cNvSpPr>
              <a:spLocks noChangeArrowheads="1"/>
            </p:cNvSpPr>
            <p:nvPr/>
          </p:nvSpPr>
          <p:spPr bwMode="auto">
            <a:xfrm>
              <a:off x="1452" y="0"/>
              <a:ext cx="546"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19" name="Rectangle 13">
              <a:hlinkClick r:id="rId5" tooltip="Managing Input and Output Parameters"/>
              <a:extLst>
                <a:ext uri="{FF2B5EF4-FFF2-40B4-BE49-F238E27FC236}">
                  <a16:creationId xmlns:a16="http://schemas.microsoft.com/office/drawing/2014/main" id="{0100F1EF-3508-5B83-A0B5-183DBF139587}"/>
                </a:ext>
              </a:extLst>
            </p:cNvPr>
            <p:cNvSpPr>
              <a:spLocks noChangeArrowheads="1"/>
            </p:cNvSpPr>
            <p:nvPr/>
          </p:nvSpPr>
          <p:spPr bwMode="auto">
            <a:xfrm>
              <a:off x="732" y="0"/>
              <a:ext cx="552"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20" name="Rectangle 12">
              <a:hlinkClick r:id="rId6" tooltip="Create an Action Project"/>
              <a:extLst>
                <a:ext uri="{FF2B5EF4-FFF2-40B4-BE49-F238E27FC236}">
                  <a16:creationId xmlns:a16="http://schemas.microsoft.com/office/drawing/2014/main" id="{E3444B6C-ABC2-EC1B-E3FA-AA0148AE00F5}"/>
                </a:ext>
              </a:extLst>
            </p:cNvPr>
            <p:cNvSpPr>
              <a:spLocks noChangeArrowheads="1"/>
            </p:cNvSpPr>
            <p:nvPr/>
          </p:nvSpPr>
          <p:spPr bwMode="auto">
            <a:xfrm>
              <a:off x="12" y="12"/>
              <a:ext cx="552"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6516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DDF165-29CD-9FEF-DA38-8750212EE5B9}"/>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58C2229C-7D88-7F3F-E0E4-DD1A534C73F5}"/>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4" name="Title 3">
            <a:extLst>
              <a:ext uri="{FF2B5EF4-FFF2-40B4-BE49-F238E27FC236}">
                <a16:creationId xmlns:a16="http://schemas.microsoft.com/office/drawing/2014/main" id="{2B26C7DF-A900-1FF3-11AE-95CD14540855}"/>
              </a:ext>
            </a:extLst>
          </p:cNvPr>
          <p:cNvSpPr>
            <a:spLocks noGrp="1"/>
          </p:cNvSpPr>
          <p:nvPr>
            <p:ph type="title"/>
          </p:nvPr>
        </p:nvSpPr>
        <p:spPr/>
        <p:txBody>
          <a:bodyPr/>
          <a:lstStyle/>
          <a:p>
            <a:r>
              <a:rPr lang="en-IN" dirty="0"/>
              <a:t>Steps</a:t>
            </a:r>
          </a:p>
        </p:txBody>
      </p:sp>
      <p:sp>
        <p:nvSpPr>
          <p:cNvPr id="5" name="TextBox 4">
            <a:extLst>
              <a:ext uri="{FF2B5EF4-FFF2-40B4-BE49-F238E27FC236}">
                <a16:creationId xmlns:a16="http://schemas.microsoft.com/office/drawing/2014/main" id="{DAE36857-3FAE-EA31-EF6B-934A5286ABE8}"/>
              </a:ext>
            </a:extLst>
          </p:cNvPr>
          <p:cNvSpPr txBox="1"/>
          <p:nvPr/>
        </p:nvSpPr>
        <p:spPr>
          <a:xfrm>
            <a:off x="228600" y="819150"/>
            <a:ext cx="8839200" cy="3785652"/>
          </a:xfrm>
          <a:prstGeom prst="rect">
            <a:avLst/>
          </a:prstGeom>
          <a:noFill/>
        </p:spPr>
        <p:txBody>
          <a:bodyPr wrap="square" rtlCol="0">
            <a:spAutoFit/>
          </a:bodyPr>
          <a:lstStyle/>
          <a:p>
            <a:pPr marL="342900" indent="-342900">
              <a:buFont typeface="+mj-lt"/>
              <a:buAutoNum type="arabicPeriod"/>
            </a:pPr>
            <a:r>
              <a:rPr lang="en-IN" sz="1600" dirty="0"/>
              <a:t>Create a destination for the API (service) we want to call</a:t>
            </a:r>
          </a:p>
          <a:p>
            <a:pPr marL="342900" indent="-342900">
              <a:buFont typeface="+mj-lt"/>
              <a:buAutoNum type="arabicPeriod"/>
            </a:pPr>
            <a:r>
              <a:rPr lang="en-IN" sz="1600" dirty="0"/>
              <a:t>Create an action using the destination and choose a call for getting products</a:t>
            </a:r>
          </a:p>
          <a:p>
            <a:pPr marL="342900" indent="-342900">
              <a:buFont typeface="+mj-lt"/>
              <a:buAutoNum type="arabicPeriod"/>
            </a:pPr>
            <a:r>
              <a:rPr lang="en-IN" sz="1600" dirty="0"/>
              <a:t>Observe the output and data types if match with result</a:t>
            </a:r>
          </a:p>
          <a:p>
            <a:pPr marL="342900" indent="-342900">
              <a:buFont typeface="+mj-lt"/>
              <a:buAutoNum type="arabicPeriod"/>
            </a:pPr>
            <a:r>
              <a:rPr lang="en-IN" sz="1600" dirty="0"/>
              <a:t>Go to control tower and destinations and import that destination build BPA</a:t>
            </a:r>
          </a:p>
          <a:p>
            <a:pPr marL="342900" indent="-342900">
              <a:buFont typeface="+mj-lt"/>
              <a:buAutoNum type="arabicPeriod"/>
            </a:pPr>
            <a:r>
              <a:rPr lang="en-IN" sz="1600" dirty="0"/>
              <a:t>Go to test and check the action by calling API, if needed change data type to fix error</a:t>
            </a:r>
          </a:p>
          <a:p>
            <a:pPr marL="342900" indent="-342900">
              <a:buFont typeface="+mj-lt"/>
              <a:buAutoNum type="arabicPeriod"/>
            </a:pPr>
            <a:r>
              <a:rPr lang="en-IN" sz="1600" dirty="0"/>
              <a:t>Once testing done, save, release and publish the action</a:t>
            </a:r>
          </a:p>
          <a:p>
            <a:r>
              <a:rPr lang="en-IN" sz="1600" dirty="0"/>
              <a:t>-------</a:t>
            </a:r>
          </a:p>
          <a:p>
            <a:pPr marL="342900" indent="-342900">
              <a:buFont typeface="+mj-lt"/>
              <a:buAutoNum type="arabicPeriod"/>
            </a:pPr>
            <a:r>
              <a:rPr lang="en-IN" sz="1600" dirty="0"/>
              <a:t>Create a process</a:t>
            </a:r>
          </a:p>
          <a:p>
            <a:pPr marL="342900" indent="-342900">
              <a:buFont typeface="+mj-lt"/>
              <a:buAutoNum type="arabicPeriod"/>
            </a:pPr>
            <a:r>
              <a:rPr lang="en-IN" sz="1600" dirty="0"/>
              <a:t>Define the input parameter and create </a:t>
            </a:r>
            <a:r>
              <a:rPr lang="en-IN" sz="1600" dirty="0" err="1"/>
              <a:t>api</a:t>
            </a:r>
            <a:r>
              <a:rPr lang="en-IN" sz="1600" dirty="0"/>
              <a:t> trigger</a:t>
            </a:r>
          </a:p>
          <a:p>
            <a:pPr marL="342900" indent="-342900">
              <a:buFont typeface="+mj-lt"/>
              <a:buAutoNum type="arabicPeriod"/>
            </a:pPr>
            <a:r>
              <a:rPr lang="en-IN" sz="1600" dirty="0"/>
              <a:t>Add a action connecting to API action for products and system creates a list data type for us</a:t>
            </a:r>
          </a:p>
          <a:p>
            <a:pPr marL="342900" indent="-342900">
              <a:buFont typeface="+mj-lt"/>
              <a:buAutoNum type="arabicPeriod"/>
            </a:pPr>
            <a:r>
              <a:rPr lang="en-IN" sz="1600" dirty="0"/>
              <a:t>Use the datatype to create variable for holding all data, total, </a:t>
            </a:r>
            <a:r>
              <a:rPr lang="en-IN" sz="1600" dirty="0" err="1"/>
              <a:t>discountedAmount</a:t>
            </a:r>
            <a:endParaRPr lang="en-IN" sz="1600" dirty="0"/>
          </a:p>
          <a:p>
            <a:pPr marL="342900" indent="-342900">
              <a:buFont typeface="+mj-lt"/>
              <a:buAutoNum type="arabicPeriod"/>
            </a:pPr>
            <a:r>
              <a:rPr lang="en-IN" sz="1600" dirty="0"/>
              <a:t>Map the input and output with action, input process and custom variable</a:t>
            </a:r>
          </a:p>
          <a:p>
            <a:pPr marL="342900" indent="-342900">
              <a:buFont typeface="+mj-lt"/>
              <a:buAutoNum type="arabicPeriod"/>
            </a:pPr>
            <a:r>
              <a:rPr lang="en-IN" sz="1600" dirty="0"/>
              <a:t>Add script task to calculate total and discount amount</a:t>
            </a:r>
          </a:p>
          <a:p>
            <a:pPr marL="342900" indent="-342900">
              <a:buFont typeface="+mj-lt"/>
              <a:buAutoNum type="arabicPeriod"/>
            </a:pPr>
            <a:r>
              <a:rPr lang="en-IN" sz="1600" dirty="0"/>
              <a:t>Add parallel branch to execute approval step for manager and VP (binding)</a:t>
            </a:r>
          </a:p>
          <a:p>
            <a:pPr marL="342900" indent="-342900">
              <a:buFont typeface="+mj-lt"/>
              <a:buAutoNum type="arabicPeriod"/>
            </a:pPr>
            <a:r>
              <a:rPr lang="en-IN" sz="1600" dirty="0"/>
              <a:t>Create deadline monitoring for VP approval form</a:t>
            </a:r>
          </a:p>
        </p:txBody>
      </p:sp>
    </p:spTree>
    <p:extLst>
      <p:ext uri="{BB962C8B-B14F-4D97-AF65-F5344CB8AC3E}">
        <p14:creationId xmlns:p14="http://schemas.microsoft.com/office/powerpoint/2010/main" val="3836779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E7DA68-C939-05C9-9112-D9B97A02E433}"/>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01992553-456E-4D64-C57F-DA6B34707A67}"/>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4" name="Title 3">
            <a:extLst>
              <a:ext uri="{FF2B5EF4-FFF2-40B4-BE49-F238E27FC236}">
                <a16:creationId xmlns:a16="http://schemas.microsoft.com/office/drawing/2014/main" id="{043933DD-8043-E75D-4AF3-24E40230530C}"/>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EBED7980-B59D-C486-64EB-CED1B8F58AB0}"/>
              </a:ext>
            </a:extLst>
          </p:cNvPr>
          <p:cNvSpPr txBox="1"/>
          <p:nvPr/>
        </p:nvSpPr>
        <p:spPr>
          <a:xfrm>
            <a:off x="152400" y="992279"/>
            <a:ext cx="8534400" cy="3158942"/>
          </a:xfrm>
          <a:prstGeom prst="rect">
            <a:avLst/>
          </a:prstGeom>
          <a:noFill/>
        </p:spPr>
        <p:txBody>
          <a:bodyPr wrap="square">
            <a:spAutoFit/>
          </a:bodyPr>
          <a:lstStyle/>
          <a:p>
            <a:pPr>
              <a:lnSpc>
                <a:spcPts val="1425"/>
              </a:lnSpc>
            </a:pPr>
            <a:r>
              <a:rPr lang="en-IN" b="0" dirty="0">
                <a:solidFill>
                  <a:srgbClr val="008000"/>
                </a:solidFill>
                <a:effectLst/>
                <a:latin typeface="Consolas" panose="020B0609020204030204" pitchFamily="49" charset="0"/>
              </a:rPr>
              <a:t>//get all the data in a variable</a:t>
            </a:r>
            <a:endParaRPr lang="en-IN" b="0" dirty="0">
              <a:solidFill>
                <a:srgbClr val="000000"/>
              </a:solidFill>
              <a:effectLst/>
              <a:latin typeface="Consolas" panose="020B0609020204030204" pitchFamily="49" charset="0"/>
            </a:endParaRPr>
          </a:p>
          <a:p>
            <a:pPr>
              <a:lnSpc>
                <a:spcPts val="1425"/>
              </a:lnSpc>
            </a:pP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products = $.context.action_get_Alphabetical_list_of_products_1.result.value;</a:t>
            </a:r>
          </a:p>
          <a:p>
            <a:pPr>
              <a:lnSpc>
                <a:spcPts val="1425"/>
              </a:lnSpc>
            </a:pPr>
            <a:br>
              <a:rPr lang="en-IN" b="0" dirty="0">
                <a:solidFill>
                  <a:srgbClr val="000000"/>
                </a:solidFill>
                <a:effectLst/>
                <a:latin typeface="Consolas" panose="020B0609020204030204" pitchFamily="49" charset="0"/>
              </a:rPr>
            </a:br>
            <a:r>
              <a:rPr lang="en-IN" b="0" dirty="0">
                <a:solidFill>
                  <a:srgbClr val="008000"/>
                </a:solidFill>
                <a:effectLst/>
                <a:latin typeface="Consolas" panose="020B0609020204030204" pitchFamily="49" charset="0"/>
              </a:rPr>
              <a:t>//set default as 0 for total</a:t>
            </a:r>
            <a:endParaRPr lang="en-IN" b="0" dirty="0">
              <a:solidFill>
                <a:srgbClr val="000000"/>
              </a:solidFill>
              <a:effectLst/>
              <a:latin typeface="Consolas" panose="020B0609020204030204" pitchFamily="49" charset="0"/>
            </a:endParaRPr>
          </a:p>
          <a:p>
            <a:pPr>
              <a:lnSpc>
                <a:spcPts val="1425"/>
              </a:lnSpc>
            </a:pP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context.custom.totalamount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1425"/>
              </a:lnSpc>
            </a:pPr>
            <a:br>
              <a:rPr lang="en-IN" b="0" dirty="0">
                <a:solidFill>
                  <a:srgbClr val="000000"/>
                </a:solidFill>
                <a:effectLst/>
                <a:latin typeface="Consolas" panose="020B0609020204030204" pitchFamily="49" charset="0"/>
              </a:rPr>
            </a:br>
            <a:r>
              <a:rPr lang="en-IN" b="0" dirty="0">
                <a:solidFill>
                  <a:srgbClr val="008000"/>
                </a:solidFill>
                <a:effectLst/>
                <a:latin typeface="Consolas" panose="020B0609020204030204" pitchFamily="49" charset="0"/>
              </a:rPr>
              <a:t>///loop on all products data</a:t>
            </a:r>
            <a:endParaRPr lang="en-IN" b="0" dirty="0">
              <a:solidFill>
                <a:srgbClr val="000000"/>
              </a:solidFill>
              <a:effectLst/>
              <a:latin typeface="Consolas" panose="020B0609020204030204" pitchFamily="49" charset="0"/>
            </a:endParaRPr>
          </a:p>
          <a:p>
            <a:pPr>
              <a:lnSpc>
                <a:spcPts val="1425"/>
              </a:lnSpc>
            </a:pPr>
            <a:r>
              <a:rPr lang="en-IN" b="0" dirty="0" err="1">
                <a:solidFill>
                  <a:srgbClr val="000000"/>
                </a:solidFill>
                <a:effectLst/>
                <a:latin typeface="Consolas" panose="020B0609020204030204" pitchFamily="49" charset="0"/>
              </a:rPr>
              <a:t>products.forEach</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(record) {</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context.custom.totalamount</a:t>
            </a:r>
            <a:r>
              <a:rPr lang="en-IN" b="0" dirty="0">
                <a:solidFill>
                  <a:srgbClr val="000000"/>
                </a:solidFill>
                <a:effectLst/>
                <a:latin typeface="Consolas" panose="020B0609020204030204" pitchFamily="49" charset="0"/>
              </a:rPr>
              <a:t> += </a:t>
            </a:r>
            <a:r>
              <a:rPr lang="en-IN" b="0" dirty="0">
                <a:solidFill>
                  <a:srgbClr val="008080"/>
                </a:solidFill>
                <a:effectLst/>
                <a:latin typeface="Consolas" panose="020B0609020204030204" pitchFamily="49" charset="0"/>
              </a:rPr>
              <a:t>Number</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record.</a:t>
            </a:r>
            <a:r>
              <a:rPr lang="en-IN" b="0" dirty="0" err="1">
                <a:solidFill>
                  <a:srgbClr val="008080"/>
                </a:solidFill>
                <a:effectLst/>
                <a:latin typeface="Consolas" panose="020B0609020204030204" pitchFamily="49" charset="0"/>
              </a:rPr>
              <a:t>UnitPrice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a:t>
            </a:r>
          </a:p>
          <a:p>
            <a:pPr>
              <a:lnSpc>
                <a:spcPts val="14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discount = $.</a:t>
            </a:r>
            <a:r>
              <a:rPr lang="en-IN" b="0" dirty="0" err="1">
                <a:solidFill>
                  <a:srgbClr val="000000"/>
                </a:solidFill>
                <a:effectLst/>
                <a:latin typeface="Consolas" panose="020B0609020204030204" pitchFamily="49" charset="0"/>
              </a:rPr>
              <a:t>context.custom.totalamount</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context.startEvent.discount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a:t>
            </a:r>
          </a:p>
          <a:p>
            <a:pPr>
              <a:lnSpc>
                <a:spcPts val="14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context.custom.discountedamount</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context.custom.totalamount</a:t>
            </a:r>
            <a:r>
              <a:rPr lang="en-IN" b="0" dirty="0">
                <a:solidFill>
                  <a:srgbClr val="000000"/>
                </a:solidFill>
                <a:effectLst/>
                <a:latin typeface="Consolas" panose="020B0609020204030204" pitchFamily="49" charset="0"/>
              </a:rPr>
              <a:t> - discount;</a:t>
            </a:r>
          </a:p>
        </p:txBody>
      </p:sp>
    </p:spTree>
    <p:extLst>
      <p:ext uri="{BB962C8B-B14F-4D97-AF65-F5344CB8AC3E}">
        <p14:creationId xmlns:p14="http://schemas.microsoft.com/office/powerpoint/2010/main" val="60926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884F3-6704-D5D8-021E-AC771E1BE83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36FCE52-7E56-62AA-2FDD-EA19C7D6EF4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5B9CC18-5456-2C65-9A5B-16892AA7342F}"/>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17</a:t>
            </a:fld>
            <a:endParaRPr lang="en-US" dirty="0"/>
          </a:p>
        </p:txBody>
      </p:sp>
      <p:sp>
        <p:nvSpPr>
          <p:cNvPr id="5" name="Title 4">
            <a:extLst>
              <a:ext uri="{FF2B5EF4-FFF2-40B4-BE49-F238E27FC236}">
                <a16:creationId xmlns:a16="http://schemas.microsoft.com/office/drawing/2014/main" id="{858EC55E-44E1-B6B9-6F6F-72F00BD0AF56}"/>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Script task</a:t>
            </a:r>
          </a:p>
        </p:txBody>
      </p:sp>
      <p:sp>
        <p:nvSpPr>
          <p:cNvPr id="22" name="TextBox 21">
            <a:extLst>
              <a:ext uri="{FF2B5EF4-FFF2-40B4-BE49-F238E27FC236}">
                <a16:creationId xmlns:a16="http://schemas.microsoft.com/office/drawing/2014/main" id="{9A1219F5-59E0-CE17-8F32-2E74EC90EB74}"/>
              </a:ext>
            </a:extLst>
          </p:cNvPr>
          <p:cNvSpPr txBox="1"/>
          <p:nvPr/>
        </p:nvSpPr>
        <p:spPr>
          <a:xfrm>
            <a:off x="152401" y="3679728"/>
            <a:ext cx="8763000" cy="830997"/>
          </a:xfrm>
          <a:prstGeom prst="rect">
            <a:avLst/>
          </a:prstGeom>
          <a:noFill/>
        </p:spPr>
        <p:txBody>
          <a:bodyPr wrap="square">
            <a:spAutoFit/>
          </a:bodyPr>
          <a:lstStyle/>
          <a:p>
            <a:r>
              <a:rPr lang="en-IN" sz="2000" b="1" dirty="0"/>
              <a:t>Cheat sheet workflow expressions</a:t>
            </a:r>
          </a:p>
          <a:p>
            <a:r>
              <a:rPr lang="en-IN" sz="1400" dirty="0">
                <a:hlinkClick r:id="rId2"/>
              </a:rPr>
              <a:t>https://help.sap.com/docs/WORKFLOW/e157c391253b4ecd93647bf232d18a83/9f91b1c0fac3414d9cba1015dea381f1.html</a:t>
            </a:r>
            <a:endParaRPr lang="en-IN" sz="1400" dirty="0"/>
          </a:p>
        </p:txBody>
      </p:sp>
      <p:sp>
        <p:nvSpPr>
          <p:cNvPr id="2" name="TextBox 1">
            <a:extLst>
              <a:ext uri="{FF2B5EF4-FFF2-40B4-BE49-F238E27FC236}">
                <a16:creationId xmlns:a16="http://schemas.microsoft.com/office/drawing/2014/main" id="{34CD36F8-1D14-B687-7327-C1AD069D52C8}"/>
              </a:ext>
            </a:extLst>
          </p:cNvPr>
          <p:cNvSpPr txBox="1"/>
          <p:nvPr/>
        </p:nvSpPr>
        <p:spPr>
          <a:xfrm>
            <a:off x="228599" y="1594814"/>
            <a:ext cx="8458201" cy="954107"/>
          </a:xfrm>
          <a:prstGeom prst="rect">
            <a:avLst/>
          </a:prstGeom>
          <a:noFill/>
        </p:spPr>
        <p:txBody>
          <a:bodyPr wrap="square" rtlCol="0">
            <a:spAutoFit/>
          </a:bodyPr>
          <a:lstStyle/>
          <a:p>
            <a:r>
              <a:rPr lang="en-IN" sz="1400" dirty="0"/>
              <a:t>We can also modify the context data during runtime of script task using - </a:t>
            </a:r>
            <a:r>
              <a:rPr lang="en-IN" sz="1400" b="1" dirty="0"/>
              <a:t>$.</a:t>
            </a:r>
            <a:r>
              <a:rPr lang="en-IN" sz="1400" b="1" dirty="0" err="1"/>
              <a:t>context.objectname</a:t>
            </a:r>
            <a:endParaRPr lang="en-IN" sz="1400" b="1" dirty="0"/>
          </a:p>
          <a:p>
            <a:endParaRPr lang="en-IN" sz="1400" dirty="0"/>
          </a:p>
          <a:p>
            <a:r>
              <a:rPr lang="en-IN" sz="1400" dirty="0"/>
              <a:t>There are also standard context variable</a:t>
            </a:r>
          </a:p>
          <a:p>
            <a:endParaRPr lang="en-IN" sz="1400" dirty="0"/>
          </a:p>
        </p:txBody>
      </p:sp>
      <p:pic>
        <p:nvPicPr>
          <p:cNvPr id="6" name="Picture 5">
            <a:extLst>
              <a:ext uri="{FF2B5EF4-FFF2-40B4-BE49-F238E27FC236}">
                <a16:creationId xmlns:a16="http://schemas.microsoft.com/office/drawing/2014/main" id="{C03435CA-D6BE-63B8-AD3A-39237FA3E532}"/>
              </a:ext>
            </a:extLst>
          </p:cNvPr>
          <p:cNvPicPr>
            <a:picLocks noChangeAspect="1"/>
          </p:cNvPicPr>
          <p:nvPr/>
        </p:nvPicPr>
        <p:blipFill>
          <a:blip r:embed="rId3"/>
          <a:stretch>
            <a:fillRect/>
          </a:stretch>
        </p:blipFill>
        <p:spPr>
          <a:xfrm>
            <a:off x="228599" y="2621876"/>
            <a:ext cx="3130704" cy="1018388"/>
          </a:xfrm>
          <a:prstGeom prst="rect">
            <a:avLst/>
          </a:prstGeom>
        </p:spPr>
      </p:pic>
      <p:sp>
        <p:nvSpPr>
          <p:cNvPr id="8" name="TextBox 7">
            <a:extLst>
              <a:ext uri="{FF2B5EF4-FFF2-40B4-BE49-F238E27FC236}">
                <a16:creationId xmlns:a16="http://schemas.microsoft.com/office/drawing/2014/main" id="{02F8D624-6FEF-5D5F-ABFD-A58DA1C7BFDE}"/>
              </a:ext>
            </a:extLst>
          </p:cNvPr>
          <p:cNvSpPr txBox="1"/>
          <p:nvPr/>
        </p:nvSpPr>
        <p:spPr>
          <a:xfrm>
            <a:off x="234949" y="820214"/>
            <a:ext cx="8680452" cy="646331"/>
          </a:xfrm>
          <a:prstGeom prst="rect">
            <a:avLst/>
          </a:prstGeom>
          <a:noFill/>
        </p:spPr>
        <p:txBody>
          <a:bodyPr wrap="square">
            <a:spAutoFit/>
          </a:bodyPr>
          <a:lstStyle/>
          <a:p>
            <a:pPr algn="l"/>
            <a:r>
              <a:rPr lang="en-US" b="0" i="0" dirty="0">
                <a:solidFill>
                  <a:srgbClr val="333333"/>
                </a:solidFill>
                <a:effectLst/>
                <a:latin typeface="72" panose="020B0503030000000003" pitchFamily="34" charset="0"/>
              </a:rPr>
              <a:t>Script task – we can write code to manipulate the process context, call the process </a:t>
            </a:r>
            <a:r>
              <a:rPr lang="en-US" b="0" i="0" dirty="0" err="1">
                <a:solidFill>
                  <a:srgbClr val="333333"/>
                </a:solidFill>
                <a:effectLst/>
                <a:latin typeface="72" panose="020B0503030000000003" pitchFamily="34" charset="0"/>
              </a:rPr>
              <a:t>apis</a:t>
            </a:r>
            <a:r>
              <a:rPr lang="en-US" b="0" i="0" dirty="0">
                <a:solidFill>
                  <a:srgbClr val="333333"/>
                </a:solidFill>
                <a:effectLst/>
                <a:latin typeface="72" panose="020B0503030000000003" pitchFamily="34" charset="0"/>
              </a:rPr>
              <a:t> at runtime (JS code)</a:t>
            </a:r>
          </a:p>
        </p:txBody>
      </p:sp>
    </p:spTree>
    <p:extLst>
      <p:ext uri="{BB962C8B-B14F-4D97-AF65-F5344CB8AC3E}">
        <p14:creationId xmlns:p14="http://schemas.microsoft.com/office/powerpoint/2010/main" val="159561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1343E-6257-7A4F-A0EF-2B292575D52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2DCC0F8-D68B-E017-1BA5-4B88267ED7DA}"/>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76A9999-5CF2-E651-E576-B91E1CFDB312}"/>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18</a:t>
            </a:fld>
            <a:endParaRPr lang="en-US" dirty="0"/>
          </a:p>
        </p:txBody>
      </p:sp>
      <p:sp>
        <p:nvSpPr>
          <p:cNvPr id="5" name="Title 4">
            <a:extLst>
              <a:ext uri="{FF2B5EF4-FFF2-40B4-BE49-F238E27FC236}">
                <a16:creationId xmlns:a16="http://schemas.microsoft.com/office/drawing/2014/main" id="{8323381A-E004-B8ED-0DED-25AD338E1B1E}"/>
              </a:ext>
            </a:extLst>
          </p:cNvPr>
          <p:cNvSpPr>
            <a:spLocks noGrp="1"/>
          </p:cNvSpPr>
          <p:nvPr>
            <p:ph type="title"/>
          </p:nvPr>
        </p:nvSpPr>
        <p:spPr>
          <a:xfrm>
            <a:off x="76200" y="133350"/>
            <a:ext cx="8229600" cy="533401"/>
          </a:xfrm>
        </p:spPr>
        <p:txBody>
          <a:bodyPr/>
          <a:lstStyle/>
          <a:p>
            <a:endParaRPr lang="en-IN" sz="2500" dirty="0">
              <a:latin typeface="Cooper Black" panose="0208090404030B020404" pitchFamily="18" charset="0"/>
            </a:endParaRPr>
          </a:p>
        </p:txBody>
      </p:sp>
      <p:pic>
        <p:nvPicPr>
          <p:cNvPr id="6" name="Picture 5">
            <a:extLst>
              <a:ext uri="{FF2B5EF4-FFF2-40B4-BE49-F238E27FC236}">
                <a16:creationId xmlns:a16="http://schemas.microsoft.com/office/drawing/2014/main" id="{F4E42E61-0792-BC7B-F431-B39117D45049}"/>
              </a:ext>
            </a:extLst>
          </p:cNvPr>
          <p:cNvPicPr>
            <a:picLocks noChangeAspect="1"/>
          </p:cNvPicPr>
          <p:nvPr/>
        </p:nvPicPr>
        <p:blipFill>
          <a:blip r:embed="rId2"/>
          <a:stretch>
            <a:fillRect/>
          </a:stretch>
        </p:blipFill>
        <p:spPr>
          <a:xfrm>
            <a:off x="28313" y="0"/>
            <a:ext cx="9087373" cy="5143500"/>
          </a:xfrm>
          <a:prstGeom prst="rect">
            <a:avLst/>
          </a:prstGeom>
        </p:spPr>
      </p:pic>
    </p:spTree>
    <p:extLst>
      <p:ext uri="{BB962C8B-B14F-4D97-AF65-F5344CB8AC3E}">
        <p14:creationId xmlns:p14="http://schemas.microsoft.com/office/powerpoint/2010/main" val="306976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a:solidFill>
                  <a:srgbClr val="75C042"/>
                </a:solidFill>
                <a:latin typeface="Segoe UI" panose="020B0502040204020203" pitchFamily="34" charset="0"/>
                <a:ea typeface="Calibri Light" charset="0"/>
                <a:cs typeface="Segoe UI" panose="020B0502040204020203" pitchFamily="34" charset="0"/>
              </a:rPr>
              <a:t>Day 6</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492443"/>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Script task</a:t>
            </a:r>
          </a:p>
          <a:p>
            <a:pPr algn="ctr"/>
            <a:r>
              <a:rPr lang="en-US" sz="1200" dirty="0">
                <a:solidFill>
                  <a:schemeClr val="bg1">
                    <a:lumMod val="50000"/>
                  </a:schemeClr>
                </a:solidFill>
                <a:latin typeface="Arial" pitchFamily="34" charset="0"/>
                <a:cs typeface="Arial" pitchFamily="34" charset="0"/>
              </a:rPr>
              <a:t>Working </a:t>
            </a:r>
            <a:r>
              <a:rPr lang="en-US" sz="1200">
                <a:solidFill>
                  <a:schemeClr val="bg1">
                    <a:lumMod val="50000"/>
                  </a:schemeClr>
                </a:solidFill>
                <a:latin typeface="Arial" pitchFamily="34" charset="0"/>
                <a:cs typeface="Arial" pitchFamily="34" charset="0"/>
              </a:rPr>
              <a:t>with scripts</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73866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Scenario 3</a:t>
            </a:r>
          </a:p>
          <a:p>
            <a:pPr algn="ctr"/>
            <a:r>
              <a:rPr lang="en-US" sz="1400" dirty="0">
                <a:solidFill>
                  <a:schemeClr val="bg1">
                    <a:lumMod val="50000"/>
                  </a:schemeClr>
                </a:solidFill>
                <a:latin typeface="Arial" pitchFamily="34" charset="0"/>
                <a:cs typeface="Arial" pitchFamily="34" charset="0"/>
              </a:rPr>
              <a:t>Shopping cart app</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553998"/>
          </a:xfrm>
          <a:prstGeom prst="rect">
            <a:avLst/>
          </a:prstGeom>
          <a:noFill/>
        </p:spPr>
        <p:txBody>
          <a:bodyPr wrap="square" rtlCol="0">
            <a:spAutoFit/>
          </a:bodyPr>
          <a:lstStyle/>
          <a:p>
            <a:pPr algn="ctr"/>
            <a:r>
              <a:rPr lang="en-US" sz="1600" dirty="0">
                <a:solidFill>
                  <a:srgbClr val="0563B8"/>
                </a:solidFill>
                <a:latin typeface="Arial" pitchFamily="34" charset="0"/>
                <a:cs typeface="Arial" pitchFamily="34" charset="0"/>
              </a:rPr>
              <a:t>Decision table</a:t>
            </a:r>
          </a:p>
          <a:p>
            <a:pPr algn="ctr"/>
            <a:r>
              <a:rPr lang="en-US" sz="1400" dirty="0">
                <a:solidFill>
                  <a:schemeClr val="bg1">
                    <a:lumMod val="50000"/>
                  </a:schemeClr>
                </a:solidFill>
                <a:latin typeface="Arial" pitchFamily="34" charset="0"/>
                <a:cs typeface="Arial" pitchFamily="34" charset="0"/>
              </a:rPr>
              <a:t>Determine agent</a:t>
            </a:r>
            <a:endParaRPr lang="en-US" sz="110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954107"/>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Fixing Inbox</a:t>
            </a:r>
          </a:p>
          <a:p>
            <a:pPr algn="ctr"/>
            <a:r>
              <a:rPr lang="en-US" sz="1400" dirty="0">
                <a:solidFill>
                  <a:schemeClr val="bg1">
                    <a:lumMod val="50000"/>
                  </a:schemeClr>
                </a:solidFill>
                <a:latin typeface="Arial" pitchFamily="34" charset="0"/>
                <a:cs typeface="Arial" pitchFamily="34" charset="0"/>
              </a:rPr>
              <a:t>Working with inbox for another user</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49A91-9CCE-D194-2F1E-488EA18BAFD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BCFD143-0DF2-50BD-4070-A161621645E5}"/>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40BDB00-DC60-80E6-04F5-6B41F4B87208}"/>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4</a:t>
            </a:fld>
            <a:endParaRPr lang="en-US" dirty="0"/>
          </a:p>
        </p:txBody>
      </p:sp>
      <p:sp>
        <p:nvSpPr>
          <p:cNvPr id="5" name="Title 4">
            <a:extLst>
              <a:ext uri="{FF2B5EF4-FFF2-40B4-BE49-F238E27FC236}">
                <a16:creationId xmlns:a16="http://schemas.microsoft.com/office/drawing/2014/main" id="{69B825DE-D275-21D9-5079-6B46978EEF82}"/>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Scenario</a:t>
            </a:r>
          </a:p>
        </p:txBody>
      </p:sp>
      <p:pic>
        <p:nvPicPr>
          <p:cNvPr id="6" name="Picture 5" descr="A person pointing at a computer&#10;&#10;Description automatically generated">
            <a:extLst>
              <a:ext uri="{FF2B5EF4-FFF2-40B4-BE49-F238E27FC236}">
                <a16:creationId xmlns:a16="http://schemas.microsoft.com/office/drawing/2014/main" id="{6E25B006-F379-0963-9334-A18A5839D0A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6075" y="971550"/>
            <a:ext cx="2126125" cy="1450219"/>
          </a:xfrm>
          <a:prstGeom prst="rect">
            <a:avLst/>
          </a:prstGeom>
        </p:spPr>
      </p:pic>
      <p:pic>
        <p:nvPicPr>
          <p:cNvPr id="8" name="Picture 7" descr="A person wearing a headset and looking at a computer&#10;&#10;Description automatically generated">
            <a:extLst>
              <a:ext uri="{FF2B5EF4-FFF2-40B4-BE49-F238E27FC236}">
                <a16:creationId xmlns:a16="http://schemas.microsoft.com/office/drawing/2014/main" id="{CB379A3E-C337-0EF8-8937-7E680FAEC84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07864" y="715798"/>
            <a:ext cx="1309939" cy="1480602"/>
          </a:xfrm>
          <a:prstGeom prst="rect">
            <a:avLst/>
          </a:prstGeom>
        </p:spPr>
      </p:pic>
      <p:sp>
        <p:nvSpPr>
          <p:cNvPr id="9" name="TextBox 8">
            <a:extLst>
              <a:ext uri="{FF2B5EF4-FFF2-40B4-BE49-F238E27FC236}">
                <a16:creationId xmlns:a16="http://schemas.microsoft.com/office/drawing/2014/main" id="{5A0B23B1-780E-AEA9-725D-C38C97CD7437}"/>
              </a:ext>
            </a:extLst>
          </p:cNvPr>
          <p:cNvSpPr txBox="1"/>
          <p:nvPr/>
        </p:nvSpPr>
        <p:spPr>
          <a:xfrm>
            <a:off x="236075" y="2495550"/>
            <a:ext cx="2126125" cy="523220"/>
          </a:xfrm>
          <a:prstGeom prst="rect">
            <a:avLst/>
          </a:prstGeom>
          <a:noFill/>
        </p:spPr>
        <p:txBody>
          <a:bodyPr wrap="square" rtlCol="0">
            <a:spAutoFit/>
          </a:bodyPr>
          <a:lstStyle/>
          <a:p>
            <a:r>
              <a:rPr lang="en-IN" sz="1400" b="1" dirty="0"/>
              <a:t>Sales Representative</a:t>
            </a:r>
          </a:p>
          <a:p>
            <a:r>
              <a:rPr lang="en-IN" sz="1400" b="1" dirty="0"/>
              <a:t>(</a:t>
            </a:r>
            <a:r>
              <a:rPr lang="en-IN" sz="1400" b="1" dirty="0" err="1"/>
              <a:t>fedEx</a:t>
            </a:r>
            <a:r>
              <a:rPr lang="en-IN" sz="1400" b="1" dirty="0"/>
              <a:t> office)</a:t>
            </a:r>
          </a:p>
        </p:txBody>
      </p:sp>
      <p:sp>
        <p:nvSpPr>
          <p:cNvPr id="10" name="Rectangle: Rounded Corners 9">
            <a:extLst>
              <a:ext uri="{FF2B5EF4-FFF2-40B4-BE49-F238E27FC236}">
                <a16:creationId xmlns:a16="http://schemas.microsoft.com/office/drawing/2014/main" id="{DC4F5F70-E8AA-D171-1092-2DDD578A9EA1}"/>
              </a:ext>
            </a:extLst>
          </p:cNvPr>
          <p:cNvSpPr/>
          <p:nvPr/>
        </p:nvSpPr>
        <p:spPr>
          <a:xfrm>
            <a:off x="2895600" y="959497"/>
            <a:ext cx="990600" cy="144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Sales Order</a:t>
            </a:r>
          </a:p>
        </p:txBody>
      </p:sp>
      <p:sp>
        <p:nvSpPr>
          <p:cNvPr id="11" name="Rectangle 10">
            <a:extLst>
              <a:ext uri="{FF2B5EF4-FFF2-40B4-BE49-F238E27FC236}">
                <a16:creationId xmlns:a16="http://schemas.microsoft.com/office/drawing/2014/main" id="{D660C656-96C5-CE72-3EDC-1CC0227806E4}"/>
              </a:ext>
            </a:extLst>
          </p:cNvPr>
          <p:cNvSpPr/>
          <p:nvPr/>
        </p:nvSpPr>
        <p:spPr>
          <a:xfrm>
            <a:off x="2061137" y="3368119"/>
            <a:ext cx="2126125" cy="685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S/4HANA</a:t>
            </a:r>
          </a:p>
        </p:txBody>
      </p:sp>
      <p:sp>
        <p:nvSpPr>
          <p:cNvPr id="12" name="Arrow: Right 11">
            <a:extLst>
              <a:ext uri="{FF2B5EF4-FFF2-40B4-BE49-F238E27FC236}">
                <a16:creationId xmlns:a16="http://schemas.microsoft.com/office/drawing/2014/main" id="{5B757AC3-0308-30BC-D283-5E6B2149DF90}"/>
              </a:ext>
            </a:extLst>
          </p:cNvPr>
          <p:cNvSpPr/>
          <p:nvPr/>
        </p:nvSpPr>
        <p:spPr>
          <a:xfrm>
            <a:off x="2362200" y="1428750"/>
            <a:ext cx="533400" cy="5232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Connector: Elbow 13">
            <a:extLst>
              <a:ext uri="{FF2B5EF4-FFF2-40B4-BE49-F238E27FC236}">
                <a16:creationId xmlns:a16="http://schemas.microsoft.com/office/drawing/2014/main" id="{91E64308-056C-8A45-3AEB-755540EBA7AE}"/>
              </a:ext>
            </a:extLst>
          </p:cNvPr>
          <p:cNvCxnSpPr>
            <a:stCxn id="10" idx="2"/>
            <a:endCxn id="11" idx="0"/>
          </p:cNvCxnSpPr>
          <p:nvPr/>
        </p:nvCxnSpPr>
        <p:spPr>
          <a:xfrm rot="5400000">
            <a:off x="2777139" y="2754358"/>
            <a:ext cx="960822" cy="266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A555106-A687-82CC-4F6D-60C560D2878C}"/>
              </a:ext>
            </a:extLst>
          </p:cNvPr>
          <p:cNvSpPr/>
          <p:nvPr/>
        </p:nvSpPr>
        <p:spPr>
          <a:xfrm>
            <a:off x="4876800" y="590550"/>
            <a:ext cx="2478665" cy="3886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IN" dirty="0"/>
              <a:t>Build Process Automation</a:t>
            </a:r>
          </a:p>
          <a:p>
            <a:pPr algn="ctr"/>
            <a:r>
              <a:rPr lang="en-IN" dirty="0"/>
              <a:t>BTP</a:t>
            </a:r>
          </a:p>
        </p:txBody>
      </p:sp>
      <p:sp>
        <p:nvSpPr>
          <p:cNvPr id="16" name="Rectangle 15">
            <a:extLst>
              <a:ext uri="{FF2B5EF4-FFF2-40B4-BE49-F238E27FC236}">
                <a16:creationId xmlns:a16="http://schemas.microsoft.com/office/drawing/2014/main" id="{B67E1720-8547-A044-6E7F-012864CA47ED}"/>
              </a:ext>
            </a:extLst>
          </p:cNvPr>
          <p:cNvSpPr/>
          <p:nvPr/>
        </p:nvSpPr>
        <p:spPr>
          <a:xfrm>
            <a:off x="5811332" y="1151300"/>
            <a:ext cx="609600"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t>approval</a:t>
            </a:r>
          </a:p>
        </p:txBody>
      </p:sp>
      <p:sp>
        <p:nvSpPr>
          <p:cNvPr id="17" name="Oval 16">
            <a:extLst>
              <a:ext uri="{FF2B5EF4-FFF2-40B4-BE49-F238E27FC236}">
                <a16:creationId xmlns:a16="http://schemas.microsoft.com/office/drawing/2014/main" id="{580BC323-2446-FCDE-0A01-2D53BF1587D0}"/>
              </a:ext>
            </a:extLst>
          </p:cNvPr>
          <p:cNvSpPr/>
          <p:nvPr/>
        </p:nvSpPr>
        <p:spPr>
          <a:xfrm>
            <a:off x="5963732" y="710148"/>
            <a:ext cx="304800" cy="2471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D46BD2C-AAF6-0157-E21E-E70F9BA07118}"/>
              </a:ext>
            </a:extLst>
          </p:cNvPr>
          <p:cNvSpPr/>
          <p:nvPr/>
        </p:nvSpPr>
        <p:spPr>
          <a:xfrm>
            <a:off x="5177872" y="1712635"/>
            <a:ext cx="609600"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form</a:t>
            </a:r>
          </a:p>
        </p:txBody>
      </p:sp>
      <p:sp>
        <p:nvSpPr>
          <p:cNvPr id="19" name="Rectangle 18">
            <a:extLst>
              <a:ext uri="{FF2B5EF4-FFF2-40B4-BE49-F238E27FC236}">
                <a16:creationId xmlns:a16="http://schemas.microsoft.com/office/drawing/2014/main" id="{501E0D3B-5331-316A-F69D-5422BF9C3919}"/>
              </a:ext>
            </a:extLst>
          </p:cNvPr>
          <p:cNvSpPr/>
          <p:nvPr/>
        </p:nvSpPr>
        <p:spPr>
          <a:xfrm>
            <a:off x="6473272" y="1706883"/>
            <a:ext cx="609600"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mail</a:t>
            </a:r>
          </a:p>
        </p:txBody>
      </p:sp>
      <p:sp>
        <p:nvSpPr>
          <p:cNvPr id="20" name="Oval 19">
            <a:extLst>
              <a:ext uri="{FF2B5EF4-FFF2-40B4-BE49-F238E27FC236}">
                <a16:creationId xmlns:a16="http://schemas.microsoft.com/office/drawing/2014/main" id="{1E1B94AD-D938-4137-CC3B-99DA10F556CF}"/>
              </a:ext>
            </a:extLst>
          </p:cNvPr>
          <p:cNvSpPr/>
          <p:nvPr/>
        </p:nvSpPr>
        <p:spPr>
          <a:xfrm>
            <a:off x="6019800" y="2564607"/>
            <a:ext cx="248732" cy="235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Connector: Elbow 21">
            <a:extLst>
              <a:ext uri="{FF2B5EF4-FFF2-40B4-BE49-F238E27FC236}">
                <a16:creationId xmlns:a16="http://schemas.microsoft.com/office/drawing/2014/main" id="{D5996196-E1BE-078D-5F96-3F59DC91C490}"/>
              </a:ext>
            </a:extLst>
          </p:cNvPr>
          <p:cNvCxnSpPr>
            <a:stCxn id="11" idx="3"/>
            <a:endCxn id="15" idx="1"/>
          </p:cNvCxnSpPr>
          <p:nvPr/>
        </p:nvCxnSpPr>
        <p:spPr>
          <a:xfrm flipV="1">
            <a:off x="4187262" y="2533650"/>
            <a:ext cx="689538" cy="11773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1EA5F03-E228-AA1C-C8FC-18F680677EAB}"/>
              </a:ext>
            </a:extLst>
          </p:cNvPr>
          <p:cNvCxnSpPr>
            <a:stCxn id="10" idx="3"/>
          </p:cNvCxnSpPr>
          <p:nvPr/>
        </p:nvCxnSpPr>
        <p:spPr>
          <a:xfrm>
            <a:off x="3886200" y="1683397"/>
            <a:ext cx="1020631" cy="2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B04F91E-5EE1-3BA7-4F20-44FE53A88135}"/>
              </a:ext>
            </a:extLst>
          </p:cNvPr>
          <p:cNvCxnSpPr>
            <a:cxnSpLocks/>
            <a:stCxn id="17" idx="4"/>
            <a:endCxn id="16" idx="0"/>
          </p:cNvCxnSpPr>
          <p:nvPr/>
        </p:nvCxnSpPr>
        <p:spPr>
          <a:xfrm>
            <a:off x="6116132" y="957264"/>
            <a:ext cx="0" cy="19403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9" name="Connector: Elbow 28">
            <a:extLst>
              <a:ext uri="{FF2B5EF4-FFF2-40B4-BE49-F238E27FC236}">
                <a16:creationId xmlns:a16="http://schemas.microsoft.com/office/drawing/2014/main" id="{CA563B2D-746A-9D23-D5DC-C1435D02EC5F}"/>
              </a:ext>
            </a:extLst>
          </p:cNvPr>
          <p:cNvCxnSpPr>
            <a:stCxn id="16" idx="2"/>
            <a:endCxn id="18" idx="0"/>
          </p:cNvCxnSpPr>
          <p:nvPr/>
        </p:nvCxnSpPr>
        <p:spPr>
          <a:xfrm rot="5400000">
            <a:off x="5671135" y="1267637"/>
            <a:ext cx="256535" cy="633460"/>
          </a:xfrm>
          <a:prstGeom prst="bentConnector3">
            <a:avLst/>
          </a:prstGeom>
          <a:ln>
            <a:solidFill>
              <a:srgbClr val="92D05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Connector: Elbow 29">
            <a:extLst>
              <a:ext uri="{FF2B5EF4-FFF2-40B4-BE49-F238E27FC236}">
                <a16:creationId xmlns:a16="http://schemas.microsoft.com/office/drawing/2014/main" id="{0A87D117-BA17-069E-3F18-06FFA0282869}"/>
              </a:ext>
            </a:extLst>
          </p:cNvPr>
          <p:cNvCxnSpPr>
            <a:cxnSpLocks/>
            <a:stCxn id="16" idx="2"/>
            <a:endCxn id="19" idx="0"/>
          </p:cNvCxnSpPr>
          <p:nvPr/>
        </p:nvCxnSpPr>
        <p:spPr>
          <a:xfrm rot="16200000" flipH="1">
            <a:off x="6321711" y="1250521"/>
            <a:ext cx="250783" cy="66194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Connector: Elbow 33">
            <a:extLst>
              <a:ext uri="{FF2B5EF4-FFF2-40B4-BE49-F238E27FC236}">
                <a16:creationId xmlns:a16="http://schemas.microsoft.com/office/drawing/2014/main" id="{B4980469-6E05-7BC4-7D0D-3A22DF25AE8B}"/>
              </a:ext>
            </a:extLst>
          </p:cNvPr>
          <p:cNvCxnSpPr>
            <a:stCxn id="18" idx="2"/>
            <a:endCxn id="20" idx="0"/>
          </p:cNvCxnSpPr>
          <p:nvPr/>
        </p:nvCxnSpPr>
        <p:spPr>
          <a:xfrm rot="16200000" flipH="1">
            <a:off x="5539833" y="1960274"/>
            <a:ext cx="547172" cy="66149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Connector: Elbow 34">
            <a:extLst>
              <a:ext uri="{FF2B5EF4-FFF2-40B4-BE49-F238E27FC236}">
                <a16:creationId xmlns:a16="http://schemas.microsoft.com/office/drawing/2014/main" id="{96177CBC-1AF7-4F6D-159F-83A1D15F3CD5}"/>
              </a:ext>
            </a:extLst>
          </p:cNvPr>
          <p:cNvCxnSpPr>
            <a:cxnSpLocks/>
            <a:stCxn id="19" idx="2"/>
            <a:endCxn id="20" idx="0"/>
          </p:cNvCxnSpPr>
          <p:nvPr/>
        </p:nvCxnSpPr>
        <p:spPr>
          <a:xfrm rot="5400000">
            <a:off x="6184657" y="1971192"/>
            <a:ext cx="552924" cy="63390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98FB7C25-1FE6-1EB8-C456-F0EB8B3C060F}"/>
              </a:ext>
            </a:extLst>
          </p:cNvPr>
          <p:cNvSpPr txBox="1"/>
          <p:nvPr/>
        </p:nvSpPr>
        <p:spPr>
          <a:xfrm>
            <a:off x="7712159" y="2225873"/>
            <a:ext cx="990600" cy="307777"/>
          </a:xfrm>
          <a:prstGeom prst="rect">
            <a:avLst/>
          </a:prstGeom>
          <a:noFill/>
        </p:spPr>
        <p:txBody>
          <a:bodyPr wrap="square" rtlCol="0">
            <a:spAutoFit/>
          </a:bodyPr>
          <a:lstStyle/>
          <a:p>
            <a:r>
              <a:rPr lang="en-IN" sz="1400" b="1" dirty="0"/>
              <a:t>Manager</a:t>
            </a:r>
          </a:p>
        </p:txBody>
      </p:sp>
      <p:sp>
        <p:nvSpPr>
          <p:cNvPr id="41" name="TextBox 40">
            <a:extLst>
              <a:ext uri="{FF2B5EF4-FFF2-40B4-BE49-F238E27FC236}">
                <a16:creationId xmlns:a16="http://schemas.microsoft.com/office/drawing/2014/main" id="{66E6C033-B265-371B-F138-560681CD348C}"/>
              </a:ext>
            </a:extLst>
          </p:cNvPr>
          <p:cNvSpPr txBox="1"/>
          <p:nvPr/>
        </p:nvSpPr>
        <p:spPr>
          <a:xfrm>
            <a:off x="4038600" y="1456099"/>
            <a:ext cx="782131" cy="276999"/>
          </a:xfrm>
          <a:prstGeom prst="rect">
            <a:avLst/>
          </a:prstGeom>
          <a:noFill/>
        </p:spPr>
        <p:txBody>
          <a:bodyPr wrap="square" rtlCol="0">
            <a:spAutoFit/>
          </a:bodyPr>
          <a:lstStyle/>
          <a:p>
            <a:r>
              <a:rPr lang="en-IN" sz="1200" b="1" dirty="0"/>
              <a:t>&lt;data&gt;</a:t>
            </a:r>
          </a:p>
        </p:txBody>
      </p:sp>
      <p:sp>
        <p:nvSpPr>
          <p:cNvPr id="42" name="TextBox 41">
            <a:extLst>
              <a:ext uri="{FF2B5EF4-FFF2-40B4-BE49-F238E27FC236}">
                <a16:creationId xmlns:a16="http://schemas.microsoft.com/office/drawing/2014/main" id="{303E11A3-A380-7F42-2D6A-966159D8F8B9}"/>
              </a:ext>
            </a:extLst>
          </p:cNvPr>
          <p:cNvSpPr txBox="1"/>
          <p:nvPr/>
        </p:nvSpPr>
        <p:spPr>
          <a:xfrm>
            <a:off x="4114600" y="2349403"/>
            <a:ext cx="782131" cy="276999"/>
          </a:xfrm>
          <a:prstGeom prst="rect">
            <a:avLst/>
          </a:prstGeom>
          <a:noFill/>
        </p:spPr>
        <p:txBody>
          <a:bodyPr wrap="square" rtlCol="0">
            <a:spAutoFit/>
          </a:bodyPr>
          <a:lstStyle/>
          <a:p>
            <a:r>
              <a:rPr lang="en-IN" sz="1200" b="1" dirty="0"/>
              <a:t>&lt;data&gt;</a:t>
            </a:r>
          </a:p>
        </p:txBody>
      </p:sp>
      <p:sp>
        <p:nvSpPr>
          <p:cNvPr id="2" name="Rectangle 1">
            <a:extLst>
              <a:ext uri="{FF2B5EF4-FFF2-40B4-BE49-F238E27FC236}">
                <a16:creationId xmlns:a16="http://schemas.microsoft.com/office/drawing/2014/main" id="{C40F370C-B5D8-27DE-1196-039DDEAEF283}"/>
              </a:ext>
            </a:extLst>
          </p:cNvPr>
          <p:cNvSpPr/>
          <p:nvPr/>
        </p:nvSpPr>
        <p:spPr>
          <a:xfrm>
            <a:off x="7620000" y="2800350"/>
            <a:ext cx="1219200" cy="99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Build </a:t>
            </a:r>
            <a:r>
              <a:rPr lang="en-IN" dirty="0" err="1"/>
              <a:t>workzone</a:t>
            </a:r>
            <a:endParaRPr lang="en-IN" dirty="0"/>
          </a:p>
          <a:p>
            <a:pPr algn="ctr"/>
            <a:r>
              <a:rPr lang="en-IN" dirty="0"/>
              <a:t>My Inbox</a:t>
            </a:r>
          </a:p>
        </p:txBody>
      </p:sp>
      <p:cxnSp>
        <p:nvCxnSpPr>
          <p:cNvPr id="13" name="Connector: Elbow 12">
            <a:extLst>
              <a:ext uri="{FF2B5EF4-FFF2-40B4-BE49-F238E27FC236}">
                <a16:creationId xmlns:a16="http://schemas.microsoft.com/office/drawing/2014/main" id="{8D1C4534-5D93-6752-6081-B2FD57165929}"/>
              </a:ext>
            </a:extLst>
          </p:cNvPr>
          <p:cNvCxnSpPr>
            <a:stCxn id="2" idx="2"/>
          </p:cNvCxnSpPr>
          <p:nvPr/>
        </p:nvCxnSpPr>
        <p:spPr>
          <a:xfrm rot="5400000">
            <a:off x="7661049" y="3485367"/>
            <a:ext cx="262969" cy="8741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60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374D4-0C5E-2AF6-9B47-A0506958AAA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ABD81D-2A1A-B36C-45DB-9C7102EC7C4D}"/>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EF28E9CA-016B-704A-E18B-F9871644A8F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7BC9EBA1-EE78-4CC2-59DC-111940676180}"/>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What is API?</a:t>
            </a:r>
          </a:p>
        </p:txBody>
      </p:sp>
      <p:sp>
        <p:nvSpPr>
          <p:cNvPr id="2" name="TextBox 1">
            <a:extLst>
              <a:ext uri="{FF2B5EF4-FFF2-40B4-BE49-F238E27FC236}">
                <a16:creationId xmlns:a16="http://schemas.microsoft.com/office/drawing/2014/main" id="{EA33CFD6-0483-9FAA-7E99-65E92BAAF2EF}"/>
              </a:ext>
            </a:extLst>
          </p:cNvPr>
          <p:cNvSpPr txBox="1"/>
          <p:nvPr/>
        </p:nvSpPr>
        <p:spPr>
          <a:xfrm>
            <a:off x="228600" y="742950"/>
            <a:ext cx="8686800" cy="1384995"/>
          </a:xfrm>
          <a:prstGeom prst="rect">
            <a:avLst/>
          </a:prstGeom>
          <a:noFill/>
        </p:spPr>
        <p:txBody>
          <a:bodyPr wrap="square" rtlCol="0">
            <a:spAutoFit/>
          </a:bodyPr>
          <a:lstStyle/>
          <a:p>
            <a:r>
              <a:rPr lang="en-IN" sz="1400" dirty="0"/>
              <a:t>API stands for application programming interface, it is a contract between our system and a system which is trying to connect with us.</a:t>
            </a:r>
          </a:p>
          <a:p>
            <a:pPr marL="285750" indent="-285750">
              <a:buFont typeface="Arial" panose="020B0604020202020204" pitchFamily="34" charset="0"/>
              <a:buChar char="•"/>
            </a:pPr>
            <a:r>
              <a:rPr lang="en-IN" sz="1400" dirty="0"/>
              <a:t>API gives a contract between caller and called party</a:t>
            </a:r>
          </a:p>
          <a:p>
            <a:pPr marL="285750" indent="-285750">
              <a:buFont typeface="Arial" panose="020B0604020202020204" pitchFamily="34" charset="0"/>
              <a:buChar char="•"/>
            </a:pPr>
            <a:r>
              <a:rPr lang="en-IN" sz="1400" dirty="0"/>
              <a:t>That makes integration possible w/o knowing internal functionality of system</a:t>
            </a:r>
          </a:p>
          <a:p>
            <a:pPr marL="285750" indent="-285750">
              <a:buFont typeface="Arial" panose="020B0604020202020204" pitchFamily="34" charset="0"/>
              <a:buChar char="•"/>
            </a:pPr>
            <a:r>
              <a:rPr lang="en-IN" sz="1400" dirty="0"/>
              <a:t>Critical role in integration and exchange of data between systems</a:t>
            </a:r>
          </a:p>
          <a:p>
            <a:pPr marL="285750" indent="-285750">
              <a:buFont typeface="Arial" panose="020B0604020202020204" pitchFamily="34" charset="0"/>
              <a:buChar char="•"/>
            </a:pPr>
            <a:r>
              <a:rPr lang="en-IN" sz="1400" dirty="0"/>
              <a:t>Servers as single entry point for different business objects (</a:t>
            </a:r>
            <a:r>
              <a:rPr lang="en-IN" sz="1400" dirty="0" err="1"/>
              <a:t>so,po,material</a:t>
            </a:r>
            <a:r>
              <a:rPr lang="en-IN" sz="1400" dirty="0"/>
              <a:t>)</a:t>
            </a:r>
          </a:p>
        </p:txBody>
      </p:sp>
    </p:spTree>
    <p:extLst>
      <p:ext uri="{BB962C8B-B14F-4D97-AF65-F5344CB8AC3E}">
        <p14:creationId xmlns:p14="http://schemas.microsoft.com/office/powerpoint/2010/main" val="54706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7BF4E-8B28-D674-57FE-3E79300454D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4978BB3-577C-01FE-FA48-87C76FF0011B}"/>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25AD9A86-FB8B-D00B-7281-30D3934C19B5}"/>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6</a:t>
            </a:fld>
            <a:endParaRPr lang="en-US" dirty="0"/>
          </a:p>
        </p:txBody>
      </p:sp>
      <p:sp>
        <p:nvSpPr>
          <p:cNvPr id="5" name="Title 4">
            <a:extLst>
              <a:ext uri="{FF2B5EF4-FFF2-40B4-BE49-F238E27FC236}">
                <a16:creationId xmlns:a16="http://schemas.microsoft.com/office/drawing/2014/main" id="{D5EE818E-9DAE-9523-E7EE-A41059E99647}"/>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API HUB</a:t>
            </a:r>
          </a:p>
        </p:txBody>
      </p:sp>
      <p:sp>
        <p:nvSpPr>
          <p:cNvPr id="2" name="TextBox 1">
            <a:extLst>
              <a:ext uri="{FF2B5EF4-FFF2-40B4-BE49-F238E27FC236}">
                <a16:creationId xmlns:a16="http://schemas.microsoft.com/office/drawing/2014/main" id="{10D76612-AFCC-576B-3D64-1F13DE1844B5}"/>
              </a:ext>
            </a:extLst>
          </p:cNvPr>
          <p:cNvSpPr txBox="1"/>
          <p:nvPr/>
        </p:nvSpPr>
        <p:spPr>
          <a:xfrm>
            <a:off x="152400" y="666751"/>
            <a:ext cx="8839200" cy="1815882"/>
          </a:xfrm>
          <a:prstGeom prst="rect">
            <a:avLst/>
          </a:prstGeom>
          <a:noFill/>
        </p:spPr>
        <p:txBody>
          <a:bodyPr wrap="square" rtlCol="0">
            <a:spAutoFit/>
          </a:bodyPr>
          <a:lstStyle/>
          <a:p>
            <a:r>
              <a:rPr lang="en-IN" sz="1600" dirty="0"/>
              <a:t>SAP provides a publicly available website. Any developer can go and explore the APIs offered by SAP Solutions e.g. S/4HANA, BTP, Success Factors, Field Glass, Concur etc.</a:t>
            </a:r>
          </a:p>
          <a:p>
            <a:endParaRPr lang="en-IN" sz="1600" dirty="0"/>
          </a:p>
          <a:p>
            <a:r>
              <a:rPr lang="en-IN" sz="1600" dirty="0">
                <a:hlinkClick r:id="rId2"/>
              </a:rPr>
              <a:t>https://api.sap.com</a:t>
            </a:r>
            <a:endParaRPr lang="en-IN" sz="1600" dirty="0"/>
          </a:p>
          <a:p>
            <a:endParaRPr lang="en-IN" sz="1600" dirty="0"/>
          </a:p>
          <a:p>
            <a:r>
              <a:rPr lang="en-IN" sz="1600" dirty="0"/>
              <a:t>You can request S/4HANA server access – </a:t>
            </a:r>
            <a:r>
              <a:rPr lang="en-IN" sz="1600" dirty="0">
                <a:hlinkClick r:id="rId3"/>
              </a:rPr>
              <a:t>server@anubhavtrainings.com</a:t>
            </a:r>
            <a:endParaRPr lang="en-IN" sz="1600" dirty="0"/>
          </a:p>
          <a:p>
            <a:endParaRPr lang="en-IN" sz="1600" dirty="0"/>
          </a:p>
        </p:txBody>
      </p:sp>
    </p:spTree>
    <p:extLst>
      <p:ext uri="{BB962C8B-B14F-4D97-AF65-F5344CB8AC3E}">
        <p14:creationId xmlns:p14="http://schemas.microsoft.com/office/powerpoint/2010/main" val="367246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E3F15-52E3-DF2B-DE78-E0B3431ACEE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18720B-E0D3-BF10-65F6-F9A6CA15A9FB}"/>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545D1C7-2E83-CF63-0302-D0A62EBFB0B2}"/>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E8B2C431-AFCC-EAD0-658E-51DF865FEDA5}"/>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Requirement</a:t>
            </a:r>
          </a:p>
        </p:txBody>
      </p:sp>
      <p:sp>
        <p:nvSpPr>
          <p:cNvPr id="2" name="TextBox 1">
            <a:extLst>
              <a:ext uri="{FF2B5EF4-FFF2-40B4-BE49-F238E27FC236}">
                <a16:creationId xmlns:a16="http://schemas.microsoft.com/office/drawing/2014/main" id="{9BC7357C-10A8-942C-1CC3-F01DE1598464}"/>
              </a:ext>
            </a:extLst>
          </p:cNvPr>
          <p:cNvSpPr txBox="1"/>
          <p:nvPr/>
        </p:nvSpPr>
        <p:spPr>
          <a:xfrm>
            <a:off x="76200" y="742950"/>
            <a:ext cx="8915400" cy="923330"/>
          </a:xfrm>
          <a:prstGeom prst="rect">
            <a:avLst/>
          </a:prstGeom>
          <a:noFill/>
        </p:spPr>
        <p:txBody>
          <a:bodyPr wrap="square" rtlCol="0">
            <a:spAutoFit/>
          </a:bodyPr>
          <a:lstStyle/>
          <a:p>
            <a:r>
              <a:rPr lang="en-IN" dirty="0"/>
              <a:t>If the sales order amount &lt; 500 EUR – There is no approval required, a direct email will be sent to process initiator that order was auto approved.</a:t>
            </a:r>
          </a:p>
          <a:p>
            <a:endParaRPr lang="en-IN" dirty="0"/>
          </a:p>
        </p:txBody>
      </p:sp>
      <p:sp>
        <p:nvSpPr>
          <p:cNvPr id="6" name="Title 4">
            <a:extLst>
              <a:ext uri="{FF2B5EF4-FFF2-40B4-BE49-F238E27FC236}">
                <a16:creationId xmlns:a16="http://schemas.microsoft.com/office/drawing/2014/main" id="{B9E3D684-53BD-96D7-3059-1FE1251590BC}"/>
              </a:ext>
            </a:extLst>
          </p:cNvPr>
          <p:cNvSpPr txBox="1">
            <a:spLocks/>
          </p:cNvSpPr>
          <p:nvPr/>
        </p:nvSpPr>
        <p:spPr>
          <a:xfrm>
            <a:off x="76200" y="1475778"/>
            <a:ext cx="8229600" cy="533401"/>
          </a:xfrm>
          <a:prstGeom prst="rect">
            <a:avLst/>
          </a:prstGeom>
        </p:spPr>
        <p:txBody>
          <a:bodyPr/>
          <a:lstStyle>
            <a:lvl1pPr algn="l" defTabSz="914400" rtl="0" eaLnBrk="1" latinLnBrk="0" hangingPunct="1">
              <a:spcBef>
                <a:spcPct val="0"/>
              </a:spcBef>
              <a:buNone/>
              <a:defRPr lang="en-US" sz="2600" b="1" kern="1200">
                <a:gradFill>
                  <a:gsLst>
                    <a:gs pos="0">
                      <a:srgbClr val="002060"/>
                    </a:gs>
                    <a:gs pos="100000">
                      <a:srgbClr val="0070C0"/>
                    </a:gs>
                  </a:gsLst>
                  <a:lin ang="5400000" scaled="0"/>
                </a:gradFill>
                <a:latin typeface="Cooper Black" panose="0208090404030B020404" pitchFamily="18" charset="0"/>
                <a:ea typeface="+mj-ea"/>
                <a:cs typeface="Arial" pitchFamily="34" charset="0"/>
              </a:defRPr>
            </a:lvl1pPr>
          </a:lstStyle>
          <a:p>
            <a:r>
              <a:rPr lang="en-IN" sz="2500" dirty="0"/>
              <a:t>Decision Table</a:t>
            </a:r>
          </a:p>
        </p:txBody>
      </p:sp>
      <p:sp>
        <p:nvSpPr>
          <p:cNvPr id="7" name="TextBox 6">
            <a:extLst>
              <a:ext uri="{FF2B5EF4-FFF2-40B4-BE49-F238E27FC236}">
                <a16:creationId xmlns:a16="http://schemas.microsoft.com/office/drawing/2014/main" id="{C8FDE3B4-A881-DAC4-8D52-7159B632D8A8}"/>
              </a:ext>
            </a:extLst>
          </p:cNvPr>
          <p:cNvSpPr txBox="1"/>
          <p:nvPr/>
        </p:nvSpPr>
        <p:spPr>
          <a:xfrm>
            <a:off x="61274" y="2009179"/>
            <a:ext cx="8915400" cy="1815882"/>
          </a:xfrm>
          <a:prstGeom prst="rect">
            <a:avLst/>
          </a:prstGeom>
          <a:noFill/>
        </p:spPr>
        <p:txBody>
          <a:bodyPr wrap="square" rtlCol="0">
            <a:spAutoFit/>
          </a:bodyPr>
          <a:lstStyle/>
          <a:p>
            <a:r>
              <a:rPr lang="en-IN" sz="1400" dirty="0"/>
              <a:t>When we need to determine multiple conditions, then we can opt for decision table. A control will create branch(s) in the business process but a decision table is a step itself. The control will be used to trigger multiple steps and manage the flow of process at runtime but the decision table is predominantly used to determine the context data at runtime.</a:t>
            </a:r>
          </a:p>
          <a:p>
            <a:endParaRPr lang="en-IN" sz="1400" dirty="0"/>
          </a:p>
          <a:p>
            <a:r>
              <a:rPr lang="en-IN" sz="1400" dirty="0"/>
              <a:t>e.g. If the sales order type is OR – Standard Order – approval should go to Anubhav – </a:t>
            </a:r>
            <a:r>
              <a:rPr lang="en-IN" sz="1400" dirty="0">
                <a:hlinkClick r:id="rId2"/>
              </a:rPr>
              <a:t>Anubhav.abap@gmail.com</a:t>
            </a:r>
            <a:endParaRPr lang="en-IN" sz="1400" dirty="0"/>
          </a:p>
          <a:p>
            <a:r>
              <a:rPr lang="en-IN" sz="1400" dirty="0"/>
              <a:t>If the order type is IN – inquiry – approval should go to Vaishali – </a:t>
            </a:r>
            <a:r>
              <a:rPr lang="en-IN" sz="1400" dirty="0">
                <a:hlinkClick r:id="rId3"/>
              </a:rPr>
              <a:t>Vaishali@evotrainingsolutions.com</a:t>
            </a:r>
            <a:endParaRPr lang="en-IN" sz="1400" dirty="0"/>
          </a:p>
          <a:p>
            <a:endParaRPr lang="en-IN" sz="1400" dirty="0"/>
          </a:p>
          <a:p>
            <a:r>
              <a:rPr lang="en-IN" sz="1400" dirty="0"/>
              <a:t>Example of dynamic agent determination like we do in classic </a:t>
            </a:r>
            <a:r>
              <a:rPr lang="en-IN" sz="1400" dirty="0" err="1"/>
              <a:t>abap</a:t>
            </a:r>
            <a:r>
              <a:rPr lang="en-IN" sz="1400" dirty="0"/>
              <a:t> workflow.</a:t>
            </a:r>
          </a:p>
        </p:txBody>
      </p:sp>
    </p:spTree>
    <p:extLst>
      <p:ext uri="{BB962C8B-B14F-4D97-AF65-F5344CB8AC3E}">
        <p14:creationId xmlns:p14="http://schemas.microsoft.com/office/powerpoint/2010/main" val="310862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F2936-852E-5B6A-4F50-796BF3FDF43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8D243DF-D683-A564-171D-5C0586FA7A32}"/>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90692D5E-E8CC-EDFF-C013-1A2A4AB7071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EAEF5FA3-B621-E5A5-A882-554CE90D8D16}"/>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Conditions</a:t>
            </a:r>
          </a:p>
        </p:txBody>
      </p:sp>
      <p:sp>
        <p:nvSpPr>
          <p:cNvPr id="2" name="TextBox 1">
            <a:extLst>
              <a:ext uri="{FF2B5EF4-FFF2-40B4-BE49-F238E27FC236}">
                <a16:creationId xmlns:a16="http://schemas.microsoft.com/office/drawing/2014/main" id="{2DC46206-4128-C159-0FB6-956C54F396EF}"/>
              </a:ext>
            </a:extLst>
          </p:cNvPr>
          <p:cNvSpPr txBox="1"/>
          <p:nvPr/>
        </p:nvSpPr>
        <p:spPr>
          <a:xfrm>
            <a:off x="76200" y="742950"/>
            <a:ext cx="8915400" cy="923330"/>
          </a:xfrm>
          <a:prstGeom prst="rect">
            <a:avLst/>
          </a:prstGeom>
          <a:noFill/>
        </p:spPr>
        <p:txBody>
          <a:bodyPr wrap="square" rtlCol="0">
            <a:spAutoFit/>
          </a:bodyPr>
          <a:lstStyle/>
          <a:p>
            <a:r>
              <a:rPr lang="en-IN" dirty="0"/>
              <a:t>If the sales order amount &lt; 500 EUR – There is no approval required, a direct email will be sent to process initiator that order was auto approved.</a:t>
            </a:r>
          </a:p>
          <a:p>
            <a:endParaRPr lang="en-IN" dirty="0"/>
          </a:p>
        </p:txBody>
      </p:sp>
      <p:sp>
        <p:nvSpPr>
          <p:cNvPr id="6" name="Title 4">
            <a:extLst>
              <a:ext uri="{FF2B5EF4-FFF2-40B4-BE49-F238E27FC236}">
                <a16:creationId xmlns:a16="http://schemas.microsoft.com/office/drawing/2014/main" id="{2D06199E-A260-8669-8FB9-21A53B7B4E0E}"/>
              </a:ext>
            </a:extLst>
          </p:cNvPr>
          <p:cNvSpPr txBox="1">
            <a:spLocks/>
          </p:cNvSpPr>
          <p:nvPr/>
        </p:nvSpPr>
        <p:spPr>
          <a:xfrm>
            <a:off x="76200" y="1475778"/>
            <a:ext cx="8229600" cy="533401"/>
          </a:xfrm>
          <a:prstGeom prst="rect">
            <a:avLst/>
          </a:prstGeom>
        </p:spPr>
        <p:txBody>
          <a:bodyPr/>
          <a:lstStyle>
            <a:lvl1pPr algn="l" defTabSz="914400" rtl="0" eaLnBrk="1" latinLnBrk="0" hangingPunct="1">
              <a:spcBef>
                <a:spcPct val="0"/>
              </a:spcBef>
              <a:buNone/>
              <a:defRPr lang="en-US" sz="2600" b="1" kern="1200">
                <a:gradFill>
                  <a:gsLst>
                    <a:gs pos="0">
                      <a:srgbClr val="002060"/>
                    </a:gs>
                    <a:gs pos="100000">
                      <a:srgbClr val="0070C0"/>
                    </a:gs>
                  </a:gsLst>
                  <a:lin ang="5400000" scaled="0"/>
                </a:gradFill>
                <a:latin typeface="Cooper Black" panose="0208090404030B020404" pitchFamily="18" charset="0"/>
                <a:ea typeface="+mj-ea"/>
                <a:cs typeface="Arial" pitchFamily="34" charset="0"/>
              </a:defRPr>
            </a:lvl1pPr>
          </a:lstStyle>
          <a:p>
            <a:r>
              <a:rPr lang="en-IN" sz="2500" dirty="0"/>
              <a:t>Decision Table</a:t>
            </a:r>
          </a:p>
        </p:txBody>
      </p:sp>
      <p:sp>
        <p:nvSpPr>
          <p:cNvPr id="7" name="TextBox 6">
            <a:extLst>
              <a:ext uri="{FF2B5EF4-FFF2-40B4-BE49-F238E27FC236}">
                <a16:creationId xmlns:a16="http://schemas.microsoft.com/office/drawing/2014/main" id="{3B8937AB-E254-7E14-46C0-B7F13AB38E96}"/>
              </a:ext>
            </a:extLst>
          </p:cNvPr>
          <p:cNvSpPr txBox="1"/>
          <p:nvPr/>
        </p:nvSpPr>
        <p:spPr>
          <a:xfrm>
            <a:off x="61274" y="2009179"/>
            <a:ext cx="8915400" cy="1815882"/>
          </a:xfrm>
          <a:prstGeom prst="rect">
            <a:avLst/>
          </a:prstGeom>
          <a:noFill/>
        </p:spPr>
        <p:txBody>
          <a:bodyPr wrap="square" rtlCol="0">
            <a:spAutoFit/>
          </a:bodyPr>
          <a:lstStyle/>
          <a:p>
            <a:r>
              <a:rPr lang="en-IN" sz="1400" dirty="0"/>
              <a:t>When we need to determine multiple conditions, then we can opt for decision table. A control will create branch(s) in the business process but a decision table is a step itself. The control will be used to trigger multiple steps and manage the flow of process at runtime but the decision table is predominantly used to determine the context data at runtime.</a:t>
            </a:r>
          </a:p>
          <a:p>
            <a:endParaRPr lang="en-IN" sz="1400" dirty="0"/>
          </a:p>
          <a:p>
            <a:r>
              <a:rPr lang="en-IN" sz="1400" dirty="0"/>
              <a:t>e.g. If the sales order type is OR – Standard Order – approval should go to Anubhav – </a:t>
            </a:r>
            <a:r>
              <a:rPr lang="en-IN" sz="1400" dirty="0">
                <a:hlinkClick r:id="rId2"/>
              </a:rPr>
              <a:t>Anubhav.abap@gmail.com</a:t>
            </a:r>
            <a:endParaRPr lang="en-IN" sz="1400" dirty="0"/>
          </a:p>
          <a:p>
            <a:r>
              <a:rPr lang="en-IN" sz="1400" dirty="0"/>
              <a:t>If the order type is IN – inquiry – approval should go to Vaishali – </a:t>
            </a:r>
            <a:r>
              <a:rPr lang="en-IN" sz="1400" dirty="0">
                <a:hlinkClick r:id="rId3"/>
              </a:rPr>
              <a:t>Vaishali@evotrainingsolutions.com</a:t>
            </a:r>
            <a:endParaRPr lang="en-IN" sz="1400" dirty="0"/>
          </a:p>
          <a:p>
            <a:endParaRPr lang="en-IN" sz="1400" dirty="0"/>
          </a:p>
          <a:p>
            <a:r>
              <a:rPr lang="en-IN" sz="1400" dirty="0"/>
              <a:t>Example of dynamic agent determination like we do in classic </a:t>
            </a:r>
            <a:r>
              <a:rPr lang="en-IN" sz="1400" dirty="0" err="1"/>
              <a:t>abap</a:t>
            </a:r>
            <a:r>
              <a:rPr lang="en-IN" sz="1400" dirty="0"/>
              <a:t> workflow.</a:t>
            </a:r>
          </a:p>
        </p:txBody>
      </p:sp>
    </p:spTree>
    <p:extLst>
      <p:ext uri="{BB962C8B-B14F-4D97-AF65-F5344CB8AC3E}">
        <p14:creationId xmlns:p14="http://schemas.microsoft.com/office/powerpoint/2010/main" val="212534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9D3D8C-552E-332B-4853-44A54D692F8A}"/>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A99932A6-8E51-D475-38C6-9397162A4888}"/>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4" name="Title 3">
            <a:extLst>
              <a:ext uri="{FF2B5EF4-FFF2-40B4-BE49-F238E27FC236}">
                <a16:creationId xmlns:a16="http://schemas.microsoft.com/office/drawing/2014/main" id="{9F59FFD7-EA12-C660-B3F1-A6FAC90130CE}"/>
              </a:ext>
            </a:extLst>
          </p:cNvPr>
          <p:cNvSpPr>
            <a:spLocks noGrp="1"/>
          </p:cNvSpPr>
          <p:nvPr>
            <p:ph type="title"/>
          </p:nvPr>
        </p:nvSpPr>
        <p:spPr/>
        <p:txBody>
          <a:bodyPr/>
          <a:lstStyle/>
          <a:p>
            <a:r>
              <a:rPr lang="en-IN" dirty="0"/>
              <a:t>Adding Conditions</a:t>
            </a:r>
          </a:p>
        </p:txBody>
      </p:sp>
      <p:pic>
        <p:nvPicPr>
          <p:cNvPr id="6" name="Picture 5">
            <a:extLst>
              <a:ext uri="{FF2B5EF4-FFF2-40B4-BE49-F238E27FC236}">
                <a16:creationId xmlns:a16="http://schemas.microsoft.com/office/drawing/2014/main" id="{04D863BC-A25D-ACA6-4F16-095BACECBF49}"/>
              </a:ext>
            </a:extLst>
          </p:cNvPr>
          <p:cNvPicPr>
            <a:picLocks noChangeAspect="1"/>
          </p:cNvPicPr>
          <p:nvPr/>
        </p:nvPicPr>
        <p:blipFill>
          <a:blip r:embed="rId2"/>
          <a:stretch>
            <a:fillRect/>
          </a:stretch>
        </p:blipFill>
        <p:spPr>
          <a:xfrm>
            <a:off x="120869" y="971550"/>
            <a:ext cx="4261031" cy="2088243"/>
          </a:xfrm>
          <a:prstGeom prst="rect">
            <a:avLst/>
          </a:prstGeom>
        </p:spPr>
      </p:pic>
      <p:pic>
        <p:nvPicPr>
          <p:cNvPr id="8" name="Picture 7">
            <a:extLst>
              <a:ext uri="{FF2B5EF4-FFF2-40B4-BE49-F238E27FC236}">
                <a16:creationId xmlns:a16="http://schemas.microsoft.com/office/drawing/2014/main" id="{4B4630C4-E085-624B-C118-DE5E4D8B8281}"/>
              </a:ext>
            </a:extLst>
          </p:cNvPr>
          <p:cNvPicPr>
            <a:picLocks noChangeAspect="1"/>
          </p:cNvPicPr>
          <p:nvPr/>
        </p:nvPicPr>
        <p:blipFill>
          <a:blip r:embed="rId3"/>
          <a:srcRect l="8839" t="5555" r="2959" b="7037"/>
          <a:stretch>
            <a:fillRect/>
          </a:stretch>
        </p:blipFill>
        <p:spPr>
          <a:xfrm>
            <a:off x="4648200" y="2190750"/>
            <a:ext cx="4339525" cy="2438400"/>
          </a:xfrm>
          <a:prstGeom prst="rect">
            <a:avLst/>
          </a:prstGeom>
        </p:spPr>
      </p:pic>
    </p:spTree>
    <p:extLst>
      <p:ext uri="{BB962C8B-B14F-4D97-AF65-F5344CB8AC3E}">
        <p14:creationId xmlns:p14="http://schemas.microsoft.com/office/powerpoint/2010/main" val="1093584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1495</TotalTime>
  <Words>1350</Words>
  <Application>Microsoft Office PowerPoint</Application>
  <PresentationFormat>On-screen Show (16:9)</PresentationFormat>
  <Paragraphs>186</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72</vt:lpstr>
      <vt:lpstr>Arial</vt:lpstr>
      <vt:lpstr>Calibri</vt:lpstr>
      <vt:lpstr>Cambria</vt:lpstr>
      <vt:lpstr>Consolas</vt:lpstr>
      <vt:lpstr>Cooper Black</vt:lpstr>
      <vt:lpstr>Segoe UI</vt:lpstr>
      <vt:lpstr>Segoe UI Light</vt:lpstr>
      <vt:lpstr>Office Theme</vt:lpstr>
      <vt:lpstr>SAP Build Training for Corporate Professionals</vt:lpstr>
      <vt:lpstr>PowerPoint Presentation</vt:lpstr>
      <vt:lpstr>Agenda</vt:lpstr>
      <vt:lpstr>Scenario</vt:lpstr>
      <vt:lpstr>What is API?</vt:lpstr>
      <vt:lpstr>API HUB</vt:lpstr>
      <vt:lpstr>Requirement</vt:lpstr>
      <vt:lpstr>Conditions</vt:lpstr>
      <vt:lpstr>Adding Conditions</vt:lpstr>
      <vt:lpstr>Adding Decision</vt:lpstr>
      <vt:lpstr>PowerPoint Presentation</vt:lpstr>
      <vt:lpstr>Build Process Scenario 2 – Script Task</vt:lpstr>
      <vt:lpstr>The Service</vt:lpstr>
      <vt:lpstr>Actions in BPA</vt:lpstr>
      <vt:lpstr>Steps</vt:lpstr>
      <vt:lpstr>PowerPoint Presentation</vt:lpstr>
      <vt:lpstr>Script task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89</cp:revision>
  <dcterms:created xsi:type="dcterms:W3CDTF">2013-12-05T19:37:13Z</dcterms:created>
  <dcterms:modified xsi:type="dcterms:W3CDTF">2025-07-16T09:46:02Z</dcterms:modified>
</cp:coreProperties>
</file>