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494" r:id="rId3"/>
    <p:sldId id="265" r:id="rId4"/>
    <p:sldId id="357" r:id="rId5"/>
    <p:sldId id="358" r:id="rId6"/>
    <p:sldId id="378" r:id="rId7"/>
    <p:sldId id="495" r:id="rId8"/>
    <p:sldId id="496" r:id="rId9"/>
    <p:sldId id="49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7/22/2025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22,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DAY-11</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Template</a:t>
            </a:r>
          </a:p>
          <a:p>
            <a:pPr algn="ctr"/>
            <a:r>
              <a:rPr lang="en-US" sz="1200" dirty="0">
                <a:solidFill>
                  <a:schemeClr val="bg1">
                    <a:lumMod val="50000"/>
                  </a:schemeClr>
                </a:solidFill>
                <a:latin typeface="Arial" pitchFamily="34" charset="0"/>
                <a:cs typeface="Arial" pitchFamily="34" charset="0"/>
              </a:rPr>
              <a:t>IRPA Document template</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PDF Extraction</a:t>
            </a:r>
          </a:p>
          <a:p>
            <a:pPr algn="ctr"/>
            <a:r>
              <a:rPr lang="en-US" sz="1400" dirty="0">
                <a:solidFill>
                  <a:schemeClr val="bg1">
                    <a:lumMod val="50000"/>
                  </a:schemeClr>
                </a:solidFill>
                <a:latin typeface="Arial" pitchFamily="34" charset="0"/>
                <a:cs typeface="Arial" pitchFamily="34" charset="0"/>
              </a:rPr>
              <a:t>PDF Extractions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Scenario</a:t>
            </a:r>
          </a:p>
          <a:p>
            <a:pPr algn="ctr"/>
            <a:r>
              <a:rPr lang="en-US" sz="1400" dirty="0">
                <a:solidFill>
                  <a:schemeClr val="bg1">
                    <a:lumMod val="50000"/>
                  </a:schemeClr>
                </a:solidFill>
                <a:latin typeface="Arial" pitchFamily="34" charset="0"/>
                <a:cs typeface="Arial" pitchFamily="34" charset="0"/>
              </a:rPr>
              <a:t>Invoice approval</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Mass order</a:t>
            </a:r>
          </a:p>
          <a:p>
            <a:pPr algn="ctr"/>
            <a:r>
              <a:rPr lang="en-US" sz="1400" dirty="0">
                <a:solidFill>
                  <a:schemeClr val="bg1">
                    <a:lumMod val="50000"/>
                  </a:schemeClr>
                </a:solidFill>
                <a:latin typeface="Arial" pitchFamily="34" charset="0"/>
                <a:cs typeface="Arial" pitchFamily="34" charset="0"/>
              </a:rPr>
              <a:t>Testing Scenario</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DBAE-A9D8-B332-1B21-19ECB581CF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9D3419-C0FB-81B6-FA0D-33DE5D76244D}"/>
              </a:ext>
            </a:extLst>
          </p:cNvPr>
          <p:cNvSpPr>
            <a:spLocks noGrp="1"/>
          </p:cNvSpPr>
          <p:nvPr>
            <p:ph type="title"/>
          </p:nvPr>
        </p:nvSpPr>
        <p:spPr>
          <a:xfrm>
            <a:off x="304800" y="209549"/>
            <a:ext cx="8229600" cy="609601"/>
          </a:xfrm>
        </p:spPr>
        <p:txBody>
          <a:bodyPr>
            <a:normAutofit/>
          </a:bodyPr>
          <a:lstStyle/>
          <a:p>
            <a:r>
              <a:rPr lang="en-US" b="1" kern="1200" dirty="0">
                <a:latin typeface="Cooper Black" panose="0208090404030B020404" pitchFamily="18" charset="0"/>
              </a:rPr>
              <a:t>The Scenario – Invoice Approval</a:t>
            </a:r>
          </a:p>
        </p:txBody>
      </p:sp>
      <p:sp>
        <p:nvSpPr>
          <p:cNvPr id="3" name="Footer Placeholder 2">
            <a:extLst>
              <a:ext uri="{FF2B5EF4-FFF2-40B4-BE49-F238E27FC236}">
                <a16:creationId xmlns:a16="http://schemas.microsoft.com/office/drawing/2014/main" id="{0A0C93ED-E7E7-7578-0856-1389EF9E5D0D}"/>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4222CCB-DFC9-49A7-893A-E7AE9DE8BD7A}"/>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4</a:t>
            </a:fld>
            <a:endParaRPr lang="en-US"/>
          </a:p>
        </p:txBody>
      </p:sp>
      <p:sp>
        <p:nvSpPr>
          <p:cNvPr id="6" name="TextBox 5">
            <a:extLst>
              <a:ext uri="{FF2B5EF4-FFF2-40B4-BE49-F238E27FC236}">
                <a16:creationId xmlns:a16="http://schemas.microsoft.com/office/drawing/2014/main" id="{402FC8E1-56D7-14C9-FC9C-4FCA5A92FBAC}"/>
              </a:ext>
            </a:extLst>
          </p:cNvPr>
          <p:cNvSpPr txBox="1"/>
          <p:nvPr/>
        </p:nvSpPr>
        <p:spPr>
          <a:xfrm>
            <a:off x="152400" y="971549"/>
            <a:ext cx="44196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Sonia is working at Anubhav Trainings finance department; every we create and send invoices to the customer. Her job is to check the invoices, especially the amount and module name for each invoice and validate if the payment has been received in the bank account.</a:t>
            </a:r>
          </a:p>
          <a:p>
            <a:pPr>
              <a:spcBef>
                <a:spcPct val="20000"/>
              </a:spcBef>
              <a:buFont typeface="Arial" pitchFamily="34" charset="0"/>
            </a:pPr>
            <a:r>
              <a:rPr lang="en-US" sz="1400" dirty="0"/>
              <a:t>Currently she has to open every invoice manually and read the invoice amount, date and course name and validate the date &amp; amount submitted by internal sales team.</a:t>
            </a:r>
          </a:p>
          <a:p>
            <a:pPr>
              <a:spcBef>
                <a:spcPct val="20000"/>
              </a:spcBef>
              <a:buFont typeface="Arial" pitchFamily="34" charset="0"/>
            </a:pPr>
            <a:r>
              <a:rPr lang="en-US" sz="1400" dirty="0"/>
              <a:t>She want us to automate this process where the sales team share the invoice details along with date and we need to send approval form only when date match with pdf invoice to Sonia. She reviews the details and provide invoice approval.</a:t>
            </a:r>
          </a:p>
          <a:p>
            <a:pPr>
              <a:spcBef>
                <a:spcPct val="20000"/>
              </a:spcBef>
              <a:buFont typeface="Arial" pitchFamily="34" charset="0"/>
            </a:pPr>
            <a:r>
              <a:rPr lang="en-US" sz="1400" dirty="0"/>
              <a:t>On approved an email will trigger to student that their payment has been received for the course. </a:t>
            </a:r>
          </a:p>
        </p:txBody>
      </p:sp>
      <p:pic>
        <p:nvPicPr>
          <p:cNvPr id="7" name="Picture 6" descr="A person giving a thumbs up&#10;&#10;Description automatically generated">
            <a:extLst>
              <a:ext uri="{FF2B5EF4-FFF2-40B4-BE49-F238E27FC236}">
                <a16:creationId xmlns:a16="http://schemas.microsoft.com/office/drawing/2014/main" id="{409C1615-1684-74D7-B8E7-AB30810F848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297" r="1" b="1"/>
          <a:stretch/>
        </p:blipFill>
        <p:spPr bwMode="auto">
          <a:xfrm>
            <a:off x="4648200" y="971550"/>
            <a:ext cx="4038600" cy="3657600"/>
          </a:xfrm>
          <a:prstGeom prst="rect">
            <a:avLst/>
          </a:prstGeom>
          <a:solidFill>
            <a:srgbClr val="FFFFFF"/>
          </a:solidFill>
        </p:spPr>
      </p:pic>
    </p:spTree>
    <p:extLst>
      <p:ext uri="{BB962C8B-B14F-4D97-AF65-F5344CB8AC3E}">
        <p14:creationId xmlns:p14="http://schemas.microsoft.com/office/powerpoint/2010/main" val="41727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DCA7-BCD9-638B-2E9A-95BE952795D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0B8E7B-6ABC-C7C3-CE67-FA4C5E2DB9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DE1984C-2D28-39D7-A59C-B27B778B8B3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F3581282-0E0D-CE2A-A7D5-079456F7B84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Flow</a:t>
            </a:r>
          </a:p>
        </p:txBody>
      </p:sp>
    </p:spTree>
    <p:extLst>
      <p:ext uri="{BB962C8B-B14F-4D97-AF65-F5344CB8AC3E}">
        <p14:creationId xmlns:p14="http://schemas.microsoft.com/office/powerpoint/2010/main" val="424226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02155-0642-F4BE-1A11-77C4B55EE5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9CD9FDB-C2B6-CB03-40D6-53BD6386620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90F90B2-C5EB-7103-2024-0CEF2C4EC39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26726CDD-8363-1D83-DCAA-6AEC1D792CF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Document template</a:t>
            </a:r>
          </a:p>
        </p:txBody>
      </p:sp>
      <p:sp>
        <p:nvSpPr>
          <p:cNvPr id="2" name="TextBox 1">
            <a:extLst>
              <a:ext uri="{FF2B5EF4-FFF2-40B4-BE49-F238E27FC236}">
                <a16:creationId xmlns:a16="http://schemas.microsoft.com/office/drawing/2014/main" id="{6CDF443A-335F-06CF-053E-D0DE87EE2111}"/>
              </a:ext>
            </a:extLst>
          </p:cNvPr>
          <p:cNvSpPr txBox="1"/>
          <p:nvPr/>
        </p:nvSpPr>
        <p:spPr>
          <a:xfrm>
            <a:off x="152400" y="971549"/>
            <a:ext cx="88392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The template will define the skeleton of the pdf document which helps RPA component (bot) to understand where which field of data is present. So, at runtime the bot can extract the exact data for us from pixel position of the pdf document.</a:t>
            </a:r>
            <a:endParaRPr lang="en-US" sz="1400" dirty="0"/>
          </a:p>
        </p:txBody>
      </p:sp>
    </p:spTree>
    <p:extLst>
      <p:ext uri="{BB962C8B-B14F-4D97-AF65-F5344CB8AC3E}">
        <p14:creationId xmlns:p14="http://schemas.microsoft.com/office/powerpoint/2010/main" val="28413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11</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1682</TotalTime>
  <Words>370</Words>
  <Application>Microsoft Office PowerPoint</Application>
  <PresentationFormat>On-screen Show (16:9)</PresentationFormat>
  <Paragraphs>54</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Cooper Black</vt:lpstr>
      <vt:lpstr>Segoe UI</vt:lpstr>
      <vt:lpstr>Segoe UI Light</vt:lpstr>
      <vt:lpstr>Office Theme</vt:lpstr>
      <vt:lpstr>SAP Build Training for Corporate Professionals</vt:lpstr>
      <vt:lpstr>PowerPoint Presentation</vt:lpstr>
      <vt:lpstr>Agenda</vt:lpstr>
      <vt:lpstr>The Scenario – Invoice Approval</vt:lpstr>
      <vt:lpstr>Flow</vt:lpstr>
      <vt:lpstr>Document template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106</cp:revision>
  <dcterms:created xsi:type="dcterms:W3CDTF">2013-12-05T19:37:13Z</dcterms:created>
  <dcterms:modified xsi:type="dcterms:W3CDTF">2025-07-22T06:08:08Z</dcterms:modified>
</cp:coreProperties>
</file>