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494" r:id="rId3"/>
    <p:sldId id="265" r:id="rId4"/>
    <p:sldId id="332" r:id="rId5"/>
    <p:sldId id="363" r:id="rId6"/>
    <p:sldId id="364" r:id="rId7"/>
    <p:sldId id="336" r:id="rId8"/>
    <p:sldId id="337" r:id="rId9"/>
    <p:sldId id="343" r:id="rId10"/>
    <p:sldId id="344" r:id="rId11"/>
    <p:sldId id="342" r:id="rId12"/>
    <p:sldId id="345" r:id="rId13"/>
    <p:sldId id="495" r:id="rId14"/>
    <p:sldId id="496" r:id="rId15"/>
    <p:sldId id="497"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6753"/>
    <a:srgbClr val="1B4134"/>
    <a:srgbClr val="FFFFFF"/>
    <a:srgbClr val="222222"/>
    <a:srgbClr val="76B8B5"/>
    <a:srgbClr val="90B6DD"/>
    <a:srgbClr val="057CFF"/>
    <a:srgbClr val="4649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55" autoAdjust="0"/>
    <p:restoredTop sz="96236" autoAdjust="0"/>
  </p:normalViewPr>
  <p:slideViewPr>
    <p:cSldViewPr>
      <p:cViewPr varScale="1">
        <p:scale>
          <a:sx n="130" d="100"/>
          <a:sy n="130" d="100"/>
        </p:scale>
        <p:origin x="736" y="300"/>
      </p:cViewPr>
      <p:guideLst>
        <p:guide orient="horz" pos="1620"/>
        <p:guide pos="2880"/>
      </p:guideLst>
    </p:cSldViewPr>
  </p:slideViewPr>
  <p:notesTextViewPr>
    <p:cViewPr>
      <p:scale>
        <a:sx n="100" d="100"/>
        <a:sy n="100" d="100"/>
      </p:scale>
      <p:origin x="0" y="0"/>
    </p:cViewPr>
  </p:notesTextViewPr>
  <p:notesViewPr>
    <p:cSldViewPr>
      <p:cViewPr varScale="1">
        <p:scale>
          <a:sx n="67" d="100"/>
          <a:sy n="67" d="100"/>
        </p:scale>
        <p:origin x="-31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CD1819-8EAB-4094-BBB1-E11C3AABA846}" type="datetimeFigureOut">
              <a:rPr lang="en-US" smtClean="0"/>
              <a:t>7/17/2025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EA62D1B-AC76-4092-A22E-9E6DF2EB6902}" type="slidenum">
              <a:rPr lang="en-US" smtClean="0"/>
              <a:t>‹#›</a:t>
            </a:fld>
            <a:endParaRPr lang="en-US"/>
          </a:p>
        </p:txBody>
      </p:sp>
    </p:spTree>
    <p:extLst>
      <p:ext uri="{BB962C8B-B14F-4D97-AF65-F5344CB8AC3E}">
        <p14:creationId xmlns:p14="http://schemas.microsoft.com/office/powerpoint/2010/main" val="8515343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76A73D-237B-4034-AB8C-962174A8D351}" type="datetimeFigureOut">
              <a:rPr lang="en-US" smtClean="0"/>
              <a:t>7/17/2025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123B04-A11E-4ECA-8C2F-B25EF2142BD0}" type="slidenum">
              <a:rPr lang="en-US" smtClean="0"/>
              <a:t>‹#›</a:t>
            </a:fld>
            <a:endParaRPr lang="en-US"/>
          </a:p>
        </p:txBody>
      </p:sp>
    </p:spTree>
    <p:extLst>
      <p:ext uri="{BB962C8B-B14F-4D97-AF65-F5344CB8AC3E}">
        <p14:creationId xmlns:p14="http://schemas.microsoft.com/office/powerpoint/2010/main" val="146814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23B04-A11E-4ECA-8C2F-B25EF2142BD0}" type="slidenum">
              <a:rPr lang="en-US" smtClean="0"/>
              <a:t>1</a:t>
            </a:fld>
            <a:endParaRPr lang="en-US"/>
          </a:p>
        </p:txBody>
      </p:sp>
    </p:spTree>
    <p:extLst>
      <p:ext uri="{BB962C8B-B14F-4D97-AF65-F5344CB8AC3E}">
        <p14:creationId xmlns:p14="http://schemas.microsoft.com/office/powerpoint/2010/main" val="1219258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76600" y="1123950"/>
            <a:ext cx="5257800" cy="533400"/>
          </a:xfrm>
          <a:prstGeom prst="rect">
            <a:avLst/>
          </a:prstGeom>
        </p:spPr>
        <p:txBody>
          <a:bodyPr vert="horz" lIns="91440" tIns="45720" rIns="91440" bIns="45720" rtlCol="0" anchor="ctr">
            <a:noAutofit/>
          </a:bodyPr>
          <a:lstStyle>
            <a:lvl1pPr algn="r">
              <a:defRPr lang="en-US" sz="3600" dirty="0"/>
            </a:lvl1pPr>
          </a:lstStyle>
          <a:p>
            <a:pPr lvl="0"/>
            <a:r>
              <a:rPr lang="en-US" dirty="0"/>
              <a:t>Click to edit title</a:t>
            </a:r>
          </a:p>
        </p:txBody>
      </p:sp>
      <p:sp>
        <p:nvSpPr>
          <p:cNvPr id="3" name="Subtitle 2"/>
          <p:cNvSpPr>
            <a:spLocks noGrp="1"/>
          </p:cNvSpPr>
          <p:nvPr>
            <p:ph type="subTitle" idx="1"/>
          </p:nvPr>
        </p:nvSpPr>
        <p:spPr>
          <a:xfrm>
            <a:off x="3276600" y="1657350"/>
            <a:ext cx="5257800" cy="914400"/>
          </a:xfrm>
        </p:spPr>
        <p:txBody>
          <a:bodyPr/>
          <a:lstStyle>
            <a:lvl1pPr marL="0" indent="0" algn="r">
              <a:buNone/>
              <a:defRPr>
                <a:solidFill>
                  <a:schemeClr val="bg1">
                    <a:lumMod val="50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BA5CE939-B381-3A45-13A6-F58CC000B48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642741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95349"/>
            <a:ext cx="5486400" cy="26503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23DAEE89-C03B-1705-0782-CE3B90349A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FDBE062A-C013-A203-17DC-F9C61DBF2E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047749"/>
            <a:ext cx="2057400" cy="3546873"/>
          </a:xfrm>
          <a:prstGeom prst="rect">
            <a:avLst/>
          </a:prstGeom>
        </p:spPr>
        <p:txBody>
          <a:bodyPr vert="eaVert"/>
          <a:lstStyle/>
          <a:p>
            <a:r>
              <a:rPr lang="en-US" dirty="0"/>
              <a:t>Click to edit title style</a:t>
            </a:r>
          </a:p>
        </p:txBody>
      </p:sp>
      <p:sp>
        <p:nvSpPr>
          <p:cNvPr id="3" name="Vertical Text Placeholder 2"/>
          <p:cNvSpPr>
            <a:spLocks noGrp="1"/>
          </p:cNvSpPr>
          <p:nvPr>
            <p:ph type="body" orient="vert" idx="1"/>
          </p:nvPr>
        </p:nvSpPr>
        <p:spPr>
          <a:xfrm>
            <a:off x="457200" y="1047749"/>
            <a:ext cx="6019800" cy="35468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CA6DBE16-F08A-6A41-329C-56621EE53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3">
            <a:lum/>
          </a:blip>
          <a:srcRect/>
          <a:stretch>
            <a:fillRect b="-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352550"/>
            <a:ext cx="8229600" cy="1295400"/>
          </a:xfrm>
          <a:prstGeom prst="rect">
            <a:avLst/>
          </a:prstGeom>
        </p:spPr>
        <p:txBody>
          <a:bodyPr/>
          <a:lstStyle>
            <a:lvl1pPr algn="l">
              <a:defRPr sz="6000" b="1">
                <a:gradFill flip="none" rotWithShape="1">
                  <a:gsLst>
                    <a:gs pos="0">
                      <a:srgbClr val="0070C0"/>
                    </a:gs>
                    <a:gs pos="100000">
                      <a:srgbClr val="00B0F0"/>
                    </a:gs>
                  </a:gsLst>
                  <a:lin ang="16200000" scaled="1"/>
                  <a:tileRect/>
                </a:gradFill>
                <a:effectLst/>
              </a:defRPr>
            </a:lvl1pPr>
          </a:lstStyle>
          <a:p>
            <a:r>
              <a:rPr lang="en-US"/>
              <a:t>Thank You</a:t>
            </a:r>
            <a:endParaRPr lang="en-US" dirty="0"/>
          </a:p>
        </p:txBody>
      </p:sp>
      <p:sp>
        <p:nvSpPr>
          <p:cNvPr id="3" name="Subtitle 2"/>
          <p:cNvSpPr>
            <a:spLocks noGrp="1"/>
          </p:cNvSpPr>
          <p:nvPr>
            <p:ph type="subTitle" idx="1" hasCustomPrompt="1"/>
          </p:nvPr>
        </p:nvSpPr>
        <p:spPr>
          <a:xfrm>
            <a:off x="457200" y="2647950"/>
            <a:ext cx="8229600" cy="914400"/>
          </a:xfrm>
        </p:spPr>
        <p:txBody>
          <a:bodyPr/>
          <a:lstStyle>
            <a:lvl1pPr marL="0" indent="0" algn="l">
              <a:buNone/>
              <a:defRPr>
                <a:solidFill>
                  <a:schemeClr val="tx1">
                    <a:lumMod val="85000"/>
                    <a:lumOff val="15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Contact Information</a:t>
            </a:r>
            <a:endParaRPr lang="en-US" dirty="0"/>
          </a:p>
        </p:txBody>
      </p:sp>
      <p:pic>
        <p:nvPicPr>
          <p:cNvPr id="4" name="Picture 3" descr="A yellow circle with black letters and a black background&#10;&#10;Description automatically generated">
            <a:extLst>
              <a:ext uri="{FF2B5EF4-FFF2-40B4-BE49-F238E27FC236}">
                <a16:creationId xmlns:a16="http://schemas.microsoft.com/office/drawing/2014/main" id="{624E307F-BC23-D6AD-3DDE-45757A637AC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33806275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6949" indent="0">
              <a:buNone/>
              <a:defRPr sz="2799"/>
            </a:lvl2pPr>
            <a:lvl3pPr marL="913897" indent="0">
              <a:buNone/>
              <a:defRPr sz="2399"/>
            </a:lvl3pPr>
            <a:lvl4pPr marL="1370846" indent="0">
              <a:buNone/>
              <a:defRPr sz="1999"/>
            </a:lvl4pPr>
            <a:lvl5pPr marL="1827795" indent="0">
              <a:buNone/>
              <a:defRPr sz="1999"/>
            </a:lvl5pPr>
            <a:lvl6pPr marL="2284743" indent="0">
              <a:buNone/>
              <a:defRPr sz="1999"/>
            </a:lvl6pPr>
            <a:lvl7pPr marL="2741692" indent="0">
              <a:buNone/>
              <a:defRPr sz="1999"/>
            </a:lvl7pPr>
            <a:lvl8pPr marL="3198640" indent="0">
              <a:buNone/>
              <a:defRPr sz="1999"/>
            </a:lvl8pPr>
            <a:lvl9pPr marL="3655589" indent="0">
              <a:buNone/>
              <a:defRPr sz="1999"/>
            </a:lvl9pPr>
          </a:lstStyle>
          <a:p>
            <a:r>
              <a:rPr lang="en-US" altLang="ko-KR" dirty="0"/>
              <a:t>Insert Your Image</a:t>
            </a:r>
            <a:endParaRPr lang="ko-KR" altLang="en-US" dirty="0"/>
          </a:p>
        </p:txBody>
      </p:sp>
    </p:spTree>
    <p:extLst>
      <p:ext uri="{BB962C8B-B14F-4D97-AF65-F5344CB8AC3E}">
        <p14:creationId xmlns:p14="http://schemas.microsoft.com/office/powerpoint/2010/main" val="1563480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9144000" cy="2571751"/>
          </a:xfrm>
          <a:prstGeom prst="rect">
            <a:avLst/>
          </a:prstGeom>
          <a:solidFill>
            <a:schemeClr val="bg1">
              <a:lumMod val="95000"/>
            </a:schemeClr>
          </a:solidFill>
        </p:spPr>
        <p:txBody>
          <a:bodyPr>
            <a:normAutofit/>
          </a:bodyPr>
          <a:lstStyle>
            <a:lvl1pPr>
              <a:defRPr sz="788"/>
            </a:lvl1pPr>
          </a:lstStyle>
          <a:p>
            <a:endParaRPr lang="en-US" dirty="0"/>
          </a:p>
        </p:txBody>
      </p:sp>
    </p:spTree>
    <p:extLst>
      <p:ext uri="{BB962C8B-B14F-4D97-AF65-F5344CB8AC3E}">
        <p14:creationId xmlns:p14="http://schemas.microsoft.com/office/powerpoint/2010/main" val="16952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457200" y="4767263"/>
            <a:ext cx="2133600" cy="273844"/>
          </a:xfrm>
        </p:spPr>
        <p:txBody>
          <a:bodyPr/>
          <a:lstStyle>
            <a:lvl1pPr algn="l">
              <a:defRPr/>
            </a:lvl1pPr>
          </a:lstStyle>
          <a:p>
            <a:fld id="{B6F15528-21DE-4FAA-801E-634DDDAF4B2B}" type="slidenum">
              <a:rPr lang="en-US" smtClean="0"/>
              <a:pPr/>
              <a:t>‹#›</a:t>
            </a:fld>
            <a:endParaRPr lang="en-US"/>
          </a:p>
        </p:txBody>
      </p:sp>
      <p:sp>
        <p:nvSpPr>
          <p:cNvPr id="8"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BE9035D6-1EB0-67FD-788E-258B941A5B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305176"/>
            <a:ext cx="7772400" cy="1021556"/>
          </a:xfrm>
          <a:prstGeom prst="rect">
            <a:avLst/>
          </a:prstGeom>
        </p:spPr>
        <p:txBody>
          <a:bodyPr anchor="t"/>
          <a:lstStyle>
            <a:lvl1pPr algn="l">
              <a:defRPr sz="3200" b="1" cap="none"/>
            </a:lvl1pPr>
          </a:lstStyle>
          <a:p>
            <a:r>
              <a:rPr lang="en-US"/>
              <a:t>Click to edit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228600" y="4767263"/>
            <a:ext cx="2133600" cy="273844"/>
          </a:xfrm>
        </p:spPr>
        <p:txBody>
          <a:bodyPr/>
          <a:lstStyle>
            <a:lvl1pPr algn="l">
              <a:defRPr/>
            </a:lvl1p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19859E39-C1F4-F452-A609-81C93B9864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57150"/>
            <a:ext cx="8229600" cy="609601"/>
          </a:xfrm>
          <a:prstGeom prst="rect">
            <a:avLst/>
          </a:prstGeom>
        </p:spPr>
        <p:txBody>
          <a:bodyPr/>
          <a:lstStyle/>
          <a:p>
            <a:r>
              <a:rPr lang="en-US" dirty="0"/>
              <a:t>Click to edit title style</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40386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8"/>
          <p:cNvSpPr>
            <a:spLocks noGrp="1"/>
          </p:cNvSpPr>
          <p:nvPr>
            <p:ph sz="quarter" idx="14"/>
          </p:nvPr>
        </p:nvSpPr>
        <p:spPr>
          <a:xfrm>
            <a:off x="4648200" y="971550"/>
            <a:ext cx="4038600" cy="3657600"/>
          </a:xfrm>
        </p:spPr>
        <p:txBody>
          <a:bodyPr>
            <a:normAutofit/>
          </a:bodyPr>
          <a:lstStyle>
            <a:lvl1pPr marL="0" inden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descr="A yellow circle with black letters and a black background&#10;&#10;Description automatically generated">
            <a:extLst>
              <a:ext uri="{FF2B5EF4-FFF2-40B4-BE49-F238E27FC236}">
                <a16:creationId xmlns:a16="http://schemas.microsoft.com/office/drawing/2014/main" id="{361F23F3-4276-7AC6-FA37-CDC6351B9F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8"/>
          <p:cNvSpPr>
            <a:spLocks noGrp="1"/>
          </p:cNvSpPr>
          <p:nvPr>
            <p:ph sz="quarter" idx="15"/>
          </p:nvPr>
        </p:nvSpPr>
        <p:spPr>
          <a:xfrm>
            <a:off x="60198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5FDBF0D3-6CF9-4440-94E9-AA4A742169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575675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CB3935A3-C998-9B3D-079E-B7BC7E8C2A3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539502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a:xfrm>
            <a:off x="152400" y="4781550"/>
            <a:ext cx="2133600" cy="273844"/>
          </a:xfrm>
        </p:spPr>
        <p:txBody>
          <a:bodyPr/>
          <a:lstStyle>
            <a:lvl1pPr algn="l">
              <a:defRPr/>
            </a:lvl1pPr>
          </a:lstStyle>
          <a:p>
            <a:fld id="{B6F15528-21DE-4FAA-801E-634DDDAF4B2B}" type="slidenum">
              <a:rPr lang="en-US" smtClean="0"/>
              <a:pPr/>
              <a:t>‹#›</a:t>
            </a:fld>
            <a:endParaRPr lang="en-US"/>
          </a:p>
        </p:txBody>
      </p:sp>
      <p:sp>
        <p:nvSpPr>
          <p:cNvPr id="6" name="Title 1"/>
          <p:cNvSpPr>
            <a:spLocks noGrp="1"/>
          </p:cNvSpPr>
          <p:nvPr>
            <p:ph type="title" hasCustomPrompt="1"/>
          </p:nvPr>
        </p:nvSpPr>
        <p:spPr>
          <a:xfrm>
            <a:off x="166577" y="209550"/>
            <a:ext cx="8229600" cy="533401"/>
          </a:xfrm>
          <a:prstGeom prst="rect">
            <a:avLst/>
          </a:prstGeom>
        </p:spPr>
        <p:txBody>
          <a:bodyPr/>
          <a:lstStyle>
            <a:lvl1pPr>
              <a:defRPr sz="2600">
                <a:gradFill>
                  <a:gsLst>
                    <a:gs pos="0">
                      <a:srgbClr val="002060"/>
                    </a:gs>
                    <a:gs pos="100000">
                      <a:srgbClr val="0070C0"/>
                    </a:gs>
                  </a:gsLst>
                  <a:lin ang="5400000" scaled="0"/>
                </a:gradFill>
                <a:latin typeface="Cooper Black" panose="0208090404030B020404" pitchFamily="18" charset="0"/>
              </a:defRPr>
            </a:lvl1pPr>
          </a:lstStyle>
          <a:p>
            <a:r>
              <a:rPr lang="en-US" dirty="0"/>
              <a:t>Click to edit title style</a:t>
            </a:r>
          </a:p>
        </p:txBody>
      </p:sp>
      <p:pic>
        <p:nvPicPr>
          <p:cNvPr id="8" name="Picture 7" descr="A yellow circle with black letters and a black background&#10;&#10;Description automatically generated">
            <a:extLst>
              <a:ext uri="{FF2B5EF4-FFF2-40B4-BE49-F238E27FC236}">
                <a16:creationId xmlns:a16="http://schemas.microsoft.com/office/drawing/2014/main" id="{547D5447-D822-E114-D105-30608DBB5E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10600" y="57150"/>
            <a:ext cx="493786" cy="48771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www.anubhavtrainings.com</a:t>
            </a:r>
          </a:p>
        </p:txBody>
      </p:sp>
      <p:sp>
        <p:nvSpPr>
          <p:cNvPr id="4" name="Slide Number Placeholder 3"/>
          <p:cNvSpPr>
            <a:spLocks noGrp="1"/>
          </p:cNvSpPr>
          <p:nvPr>
            <p:ph type="sldNum" sz="quarter" idx="12"/>
          </p:nvPr>
        </p:nvSpPr>
        <p:spPr>
          <a:xfrm>
            <a:off x="152400" y="4767263"/>
            <a:ext cx="2133600" cy="273844"/>
          </a:xfrm>
        </p:spPr>
        <p:txBody>
          <a:bodyPr/>
          <a:lstStyle>
            <a:lvl1pPr algn="l">
              <a:defRPr/>
            </a:lvl1pPr>
          </a:lstStyle>
          <a:p>
            <a:fld id="{B6F15528-21DE-4FAA-801E-634DDDAF4B2B}" type="slidenum">
              <a:rPr lang="en-US" smtClean="0"/>
              <a:pPr/>
              <a:t>‹#›</a:t>
            </a:fld>
            <a:endParaRPr lang="en-US"/>
          </a:p>
        </p:txBody>
      </p:sp>
      <p:pic>
        <p:nvPicPr>
          <p:cNvPr id="5" name="Picture 4" descr="A yellow circle with black letters and a black background&#10;&#10;Description automatically generated">
            <a:extLst>
              <a:ext uri="{FF2B5EF4-FFF2-40B4-BE49-F238E27FC236}">
                <a16:creationId xmlns:a16="http://schemas.microsoft.com/office/drawing/2014/main" id="{BFC459EA-C247-C5E7-6491-AEF2B5F94E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19150"/>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819150"/>
            <a:ext cx="5111750" cy="377547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733550"/>
            <a:ext cx="3008313" cy="28610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40C7AE83-204E-A484-7237-A7EA3EBC4D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71550"/>
            <a:ext cx="8229600" cy="36230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40CB006-912F-44E1-9560-9CBFEBE946EF}" type="datetime4">
              <a:rPr lang="en-US" smtClean="0"/>
              <a:t>July 17, 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slidemodel.com</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50" r:id="rId2"/>
    <p:sldLayoutId id="2147483651" r:id="rId3"/>
    <p:sldLayoutId id="2147483652" r:id="rId4"/>
    <p:sldLayoutId id="2147483672" r:id="rId5"/>
    <p:sldLayoutId id="2147483673" r:id="rId6"/>
    <p:sldLayoutId id="2147483654" r:id="rId7"/>
    <p:sldLayoutId id="2147483655" r:id="rId8"/>
    <p:sldLayoutId id="2147483656" r:id="rId9"/>
    <p:sldLayoutId id="2147483657" r:id="rId10"/>
    <p:sldLayoutId id="2147483658" r:id="rId11"/>
    <p:sldLayoutId id="2147483659" r:id="rId12"/>
    <p:sldLayoutId id="2147483675" r:id="rId13"/>
    <p:sldLayoutId id="2147483687" r:id="rId14"/>
    <p:sldLayoutId id="2147483688" r:id="rId15"/>
  </p:sldLayoutIdLst>
  <p:hf hdr="0"/>
  <p:txStyles>
    <p:titleStyle>
      <a:lvl1pPr algn="l" defTabSz="914400" rtl="0" eaLnBrk="1" latinLnBrk="0" hangingPunct="1">
        <a:spcBef>
          <a:spcPct val="0"/>
        </a:spcBef>
        <a:buNone/>
        <a:defRPr lang="en-US" sz="2800" b="1" kern="1200" dirty="0">
          <a:gradFill flip="none" rotWithShape="1">
            <a:gsLst>
              <a:gs pos="0">
                <a:srgbClr val="26588D"/>
              </a:gs>
              <a:gs pos="100000">
                <a:srgbClr val="4197C6"/>
              </a:gs>
            </a:gsLst>
            <a:lin ang="16200000" scaled="1"/>
            <a:tileRect/>
          </a:gra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s.sap.com/tutorials/spa-setup-desktop-3-0-agent..html" TargetMode="External"/><Relationship Id="rId2" Type="http://schemas.openxmlformats.org/officeDocument/2006/relationships/hyperlink" Target="https://help.sap.com/doc/dd104fba73bd4ac19abf88080ff88512/Cloud/en-US/1d297d6d159346dcb94928b90c019b9e.pdf" TargetMode="External"/><Relationship Id="rId1" Type="http://schemas.openxmlformats.org/officeDocument/2006/relationships/slideLayout" Target="../slideLayouts/slideLayout7.xml"/><Relationship Id="rId4" Type="http://schemas.openxmlformats.org/officeDocument/2006/relationships/hyperlink" Target="https://tools.hana.ondemand.com/#cloud"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hyperlink" Target="http://www.dribbble.com/"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jpeg"/><Relationship Id="rId7" Type="http://schemas.openxmlformats.org/officeDocument/2006/relationships/image" Target="../media/image18.tiff"/><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17.tiff"/><Relationship Id="rId5" Type="http://schemas.openxmlformats.org/officeDocument/2006/relationships/image" Target="../media/image16.tiff"/><Relationship Id="rId4" Type="http://schemas.openxmlformats.org/officeDocument/2006/relationships/image" Target="../media/image15.tiff"/><Relationship Id="rId9"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help.sap.com/docs/WORKFLOW/e157c391253b4ecd93647bf232d18a83/9f91b1c0fac3414d9cba1015dea381f1.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52550"/>
            <a:ext cx="8229600" cy="1295400"/>
          </a:xfrm>
        </p:spPr>
        <p:txBody>
          <a:bodyPr>
            <a:normAutofit/>
          </a:bodyPr>
          <a:lstStyle/>
          <a:p>
            <a:pPr>
              <a:lnSpc>
                <a:spcPct val="90000"/>
              </a:lnSpc>
            </a:pPr>
            <a:r>
              <a:rPr lang="en-PH" sz="3600" dirty="0"/>
              <a:t>SAP Build Training for Corporate Professionals</a:t>
            </a:r>
          </a:p>
        </p:txBody>
      </p:sp>
      <p:sp>
        <p:nvSpPr>
          <p:cNvPr id="3" name="Subtitle 2"/>
          <p:cNvSpPr>
            <a:spLocks noGrp="1"/>
          </p:cNvSpPr>
          <p:nvPr>
            <p:ph type="subTitle" idx="1"/>
          </p:nvPr>
        </p:nvSpPr>
        <p:spPr>
          <a:xfrm>
            <a:off x="457200" y="2495550"/>
            <a:ext cx="8229600" cy="914400"/>
          </a:xfrm>
        </p:spPr>
        <p:txBody>
          <a:bodyPr>
            <a:normAutofit/>
          </a:bodyPr>
          <a:lstStyle/>
          <a:p>
            <a:r>
              <a:rPr lang="en-PH" sz="3600" b="1">
                <a:solidFill>
                  <a:srgbClr val="00B050"/>
                </a:solidFill>
                <a:latin typeface="Cooper Black" panose="0208090404030B020404" pitchFamily="18" charset="0"/>
              </a:rPr>
              <a:t>www.anubhavtrainings.com</a:t>
            </a:r>
            <a:endParaRPr lang="en-PH" sz="3600" b="1" dirty="0">
              <a:solidFill>
                <a:srgbClr val="00B050"/>
              </a:solidFill>
              <a:latin typeface="Cooper Black" panose="0208090404030B020404" pitchFamily="18" charset="0"/>
            </a:endParaRPr>
          </a:p>
        </p:txBody>
      </p:sp>
      <p:sp>
        <p:nvSpPr>
          <p:cNvPr id="4" name="Google Shape;500;p1">
            <a:extLst>
              <a:ext uri="{FF2B5EF4-FFF2-40B4-BE49-F238E27FC236}">
                <a16:creationId xmlns:a16="http://schemas.microsoft.com/office/drawing/2014/main" id="{A035E2B0-75D9-4BCC-1173-8F7FB8C99C8A}"/>
              </a:ext>
            </a:extLst>
          </p:cNvPr>
          <p:cNvSpPr txBox="1"/>
          <p:nvPr/>
        </p:nvSpPr>
        <p:spPr>
          <a:xfrm>
            <a:off x="609600" y="496005"/>
            <a:ext cx="1828800" cy="646290"/>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gradFill flip="none" rotWithShape="1">
                  <a:gsLst>
                    <a:gs pos="0">
                      <a:srgbClr val="0070C0"/>
                    </a:gs>
                    <a:gs pos="100000">
                      <a:srgbClr val="00B0F0"/>
                    </a:gs>
                  </a:gsLst>
                  <a:lin ang="16200000" scaled="1"/>
                  <a:tileRect/>
                </a:gradFill>
                <a:latin typeface="Arial" pitchFamily="34" charset="0"/>
                <a:ea typeface="+mj-ea"/>
                <a:cs typeface="Arial" pitchFamily="34" charset="0"/>
                <a:sym typeface="Corben"/>
              </a:rPr>
              <a:t>DAY-8</a:t>
            </a:r>
          </a:p>
        </p:txBody>
      </p:sp>
      <p:pic>
        <p:nvPicPr>
          <p:cNvPr id="6" name="Google Shape;497;p1">
            <a:extLst>
              <a:ext uri="{FF2B5EF4-FFF2-40B4-BE49-F238E27FC236}">
                <a16:creationId xmlns:a16="http://schemas.microsoft.com/office/drawing/2014/main" id="{503397FB-5BCD-D008-7827-9E43E26D9D15}"/>
              </a:ext>
            </a:extLst>
          </p:cNvPr>
          <p:cNvPicPr preferRelativeResize="0"/>
          <p:nvPr/>
        </p:nvPicPr>
        <p:blipFill rotWithShape="1">
          <a:blip r:embed="rId3">
            <a:alphaModFix/>
          </a:blip>
          <a:srcRect/>
          <a:stretch/>
        </p:blipFill>
        <p:spPr>
          <a:xfrm>
            <a:off x="7010400" y="3181350"/>
            <a:ext cx="1733995" cy="1656184"/>
          </a:xfrm>
          <a:prstGeom prst="rect">
            <a:avLst/>
          </a:prstGeom>
          <a:noFill/>
          <a:ln>
            <a:noFill/>
          </a:ln>
        </p:spPr>
      </p:pic>
    </p:spTree>
    <p:extLst>
      <p:ext uri="{BB962C8B-B14F-4D97-AF65-F5344CB8AC3E}">
        <p14:creationId xmlns:p14="http://schemas.microsoft.com/office/powerpoint/2010/main" val="83808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DCCC78-083C-1EE3-9FB2-EAB15F3B5CA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ADEA5D0-6241-0514-7402-6C6E76F15FEF}"/>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D633702F-B961-A37D-07A8-E3F643555253}"/>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10</a:t>
            </a:fld>
            <a:endParaRPr lang="en-US" dirty="0"/>
          </a:p>
        </p:txBody>
      </p:sp>
      <p:sp>
        <p:nvSpPr>
          <p:cNvPr id="5" name="Title 4">
            <a:extLst>
              <a:ext uri="{FF2B5EF4-FFF2-40B4-BE49-F238E27FC236}">
                <a16:creationId xmlns:a16="http://schemas.microsoft.com/office/drawing/2014/main" id="{CF870DE5-D9D7-E3E4-25C5-BDB2919E695A}"/>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The Design</a:t>
            </a:r>
          </a:p>
        </p:txBody>
      </p:sp>
      <p:pic>
        <p:nvPicPr>
          <p:cNvPr id="4098" name="Picture 2" descr="AI Business Services and SAP Intelligent RPA ( Architecture - Data  extraction from business documents)">
            <a:extLst>
              <a:ext uri="{FF2B5EF4-FFF2-40B4-BE49-F238E27FC236}">
                <a16:creationId xmlns:a16="http://schemas.microsoft.com/office/drawing/2014/main" id="{0433855C-E99C-D245-5440-BCB3EAE08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402" y="922337"/>
            <a:ext cx="7613398" cy="3813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689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9EC3D2-8FFD-1C9B-A100-1ADDD061B03E}"/>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D798247B-7042-8D0E-9BD9-B348C2A94A1A}"/>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D244BD73-9A8A-7FBA-62BA-05EEEE6F611F}"/>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11</a:t>
            </a:fld>
            <a:endParaRPr lang="en-US" dirty="0"/>
          </a:p>
        </p:txBody>
      </p:sp>
      <p:sp>
        <p:nvSpPr>
          <p:cNvPr id="5" name="Title 4">
            <a:extLst>
              <a:ext uri="{FF2B5EF4-FFF2-40B4-BE49-F238E27FC236}">
                <a16:creationId xmlns:a16="http://schemas.microsoft.com/office/drawing/2014/main" id="{361ECF08-84E1-264F-DD38-41E6E3BF50B5}"/>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What is </a:t>
            </a:r>
            <a:r>
              <a:rPr lang="en-IN" sz="2500" dirty="0" err="1">
                <a:latin typeface="Cooper Black" panose="0208090404030B020404" pitchFamily="18" charset="0"/>
              </a:rPr>
              <a:t>iRPA</a:t>
            </a:r>
            <a:r>
              <a:rPr lang="en-IN" sz="2500" dirty="0">
                <a:latin typeface="Cooper Black" panose="0208090404030B020404" pitchFamily="18" charset="0"/>
              </a:rPr>
              <a:t> Desktop agent?</a:t>
            </a:r>
          </a:p>
        </p:txBody>
      </p:sp>
      <p:sp>
        <p:nvSpPr>
          <p:cNvPr id="2" name="TextBox 1">
            <a:extLst>
              <a:ext uri="{FF2B5EF4-FFF2-40B4-BE49-F238E27FC236}">
                <a16:creationId xmlns:a16="http://schemas.microsoft.com/office/drawing/2014/main" id="{CA6BD746-52F2-6451-405F-29AD23533ED0}"/>
              </a:ext>
            </a:extLst>
          </p:cNvPr>
          <p:cNvSpPr txBox="1"/>
          <p:nvPr/>
        </p:nvSpPr>
        <p:spPr>
          <a:xfrm>
            <a:off x="152400" y="742950"/>
            <a:ext cx="8915400" cy="2677656"/>
          </a:xfrm>
          <a:prstGeom prst="rect">
            <a:avLst/>
          </a:prstGeom>
          <a:noFill/>
        </p:spPr>
        <p:txBody>
          <a:bodyPr wrap="square" rtlCol="0">
            <a:spAutoFit/>
          </a:bodyPr>
          <a:lstStyle/>
          <a:p>
            <a:r>
              <a:rPr lang="en-US" sz="1400" b="0" i="0" dirty="0">
                <a:solidFill>
                  <a:srgbClr val="1F1F1F"/>
                </a:solidFill>
                <a:effectLst/>
                <a:latin typeface="72 Brand Variable"/>
              </a:rPr>
              <a:t>The Desktop Agent is a component of SAP Build Process Automation that is installed locally on user desktops. It executes automation projects that launch and run applications of various kinds, reads information from screens, enters data, clicks options, and processes data.</a:t>
            </a:r>
          </a:p>
          <a:p>
            <a:endParaRPr lang="en-US" sz="1400" dirty="0">
              <a:solidFill>
                <a:srgbClr val="1F1F1F"/>
              </a:solidFill>
              <a:latin typeface="72 Brand Variable"/>
            </a:endParaRPr>
          </a:p>
          <a:p>
            <a:r>
              <a:rPr lang="en-US" sz="1400" dirty="0"/>
              <a:t>Projects are assigned to tenants running on a Desktop Agent. You can see what your Desktop Agent is doing at all times thanks to the convenient system tray, or </a:t>
            </a:r>
            <a:r>
              <a:rPr lang="en-US" sz="1400" dirty="0" err="1"/>
              <a:t>Systray</a:t>
            </a:r>
            <a:r>
              <a:rPr lang="en-US" sz="1400" dirty="0"/>
              <a:t>, that is always accessible while your Desktop Agent is ready or active.</a:t>
            </a:r>
          </a:p>
          <a:p>
            <a:endParaRPr lang="en-US" sz="1400" dirty="0"/>
          </a:p>
          <a:p>
            <a:r>
              <a:rPr lang="en-US" sz="1400" dirty="0"/>
              <a:t>When it is installed, the Desktop Agent is configured to start at Windows logon automatically. You should not change this setting because your Agent might be assigned background (unattended) jobs at any time.</a:t>
            </a:r>
          </a:p>
          <a:p>
            <a:endParaRPr lang="en-US" sz="1400" dirty="0"/>
          </a:p>
          <a:p>
            <a:r>
              <a:rPr lang="en-US" sz="1400" dirty="0"/>
              <a:t>The very first time you launch the Desktop Agent on your workstation, you will be prompted to log in. If you are unsure of your login details, please ask an administrator.</a:t>
            </a:r>
            <a:endParaRPr lang="en-IN" sz="1400" dirty="0"/>
          </a:p>
        </p:txBody>
      </p:sp>
    </p:spTree>
    <p:extLst>
      <p:ext uri="{BB962C8B-B14F-4D97-AF65-F5344CB8AC3E}">
        <p14:creationId xmlns:p14="http://schemas.microsoft.com/office/powerpoint/2010/main" val="2194466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3B08C0-75ED-B527-96B4-2D4908894B6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99153C41-AC87-5F84-6510-017BDAA546F0}"/>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E28CF5B3-2AC3-4F5F-C6A5-CE52E7E059C4}"/>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12</a:t>
            </a:fld>
            <a:endParaRPr lang="en-US" dirty="0"/>
          </a:p>
        </p:txBody>
      </p:sp>
      <p:sp>
        <p:nvSpPr>
          <p:cNvPr id="5" name="Title 4">
            <a:extLst>
              <a:ext uri="{FF2B5EF4-FFF2-40B4-BE49-F238E27FC236}">
                <a16:creationId xmlns:a16="http://schemas.microsoft.com/office/drawing/2014/main" id="{D181A313-4D1B-DFF3-0203-705FBB9ABCA5}"/>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Steps to configure Desktop agent</a:t>
            </a:r>
          </a:p>
        </p:txBody>
      </p:sp>
      <p:sp>
        <p:nvSpPr>
          <p:cNvPr id="7" name="TextBox 6">
            <a:extLst>
              <a:ext uri="{FF2B5EF4-FFF2-40B4-BE49-F238E27FC236}">
                <a16:creationId xmlns:a16="http://schemas.microsoft.com/office/drawing/2014/main" id="{FE051716-B90C-B007-E18F-B8315F621FAF}"/>
              </a:ext>
            </a:extLst>
          </p:cNvPr>
          <p:cNvSpPr txBox="1"/>
          <p:nvPr/>
        </p:nvSpPr>
        <p:spPr>
          <a:xfrm>
            <a:off x="211318" y="1899982"/>
            <a:ext cx="8686800" cy="1200329"/>
          </a:xfrm>
          <a:prstGeom prst="rect">
            <a:avLst/>
          </a:prstGeom>
          <a:noFill/>
        </p:spPr>
        <p:txBody>
          <a:bodyPr wrap="square">
            <a:spAutoFit/>
          </a:bodyPr>
          <a:lstStyle/>
          <a:p>
            <a:r>
              <a:rPr lang="en-IN" sz="1200" u="sng" dirty="0">
                <a:hlinkClick r:id="rId2">
                  <a:extLst>
                    <a:ext uri="{A12FA001-AC4F-418D-AE19-62706E023703}">
                      <ahyp:hlinkClr xmlns:ahyp="http://schemas.microsoft.com/office/drawing/2018/hyperlinkcolor" val="tx"/>
                    </a:ext>
                  </a:extLst>
                </a:hlinkClick>
              </a:rPr>
              <a:t>Guide for desktop agent 3</a:t>
            </a:r>
          </a:p>
          <a:p>
            <a:r>
              <a:rPr lang="en-IN" sz="1200" dirty="0">
                <a:solidFill>
                  <a:srgbClr val="0000FF"/>
                </a:solidFill>
                <a:hlinkClick r:id="rId2">
                  <a:extLst>
                    <a:ext uri="{A12FA001-AC4F-418D-AE19-62706E023703}">
                      <ahyp:hlinkClr xmlns:ahyp="http://schemas.microsoft.com/office/drawing/2018/hyperlinkcolor" val="tx"/>
                    </a:ext>
                  </a:extLst>
                </a:hlinkClick>
              </a:rPr>
              <a:t>https://help.sap.com/doc/dd104fba73bd4ac19abf88080ff88512/Cloud/en-US/1d297d6d159346dcb94928b90c019b9e.pdf</a:t>
            </a:r>
            <a:endParaRPr lang="en-IN" sz="1200" dirty="0"/>
          </a:p>
          <a:p>
            <a:endParaRPr lang="en-IN" sz="1200" dirty="0"/>
          </a:p>
          <a:p>
            <a:r>
              <a:rPr lang="en-IN" sz="1200" dirty="0"/>
              <a:t>If you plan to use productive Desktop agent, follow the guide below (permission for SAP software downloads)</a:t>
            </a:r>
          </a:p>
          <a:p>
            <a:r>
              <a:rPr lang="en-IN" sz="1200" dirty="0">
                <a:hlinkClick r:id="rId3"/>
              </a:rPr>
              <a:t>https://developers.sap.com/tutorials/spa-setup-desktop-3-0-agent..html</a:t>
            </a:r>
            <a:endParaRPr lang="en-IN" sz="1200" dirty="0"/>
          </a:p>
          <a:p>
            <a:endParaRPr lang="en-IN" sz="1200" dirty="0"/>
          </a:p>
        </p:txBody>
      </p:sp>
      <p:sp>
        <p:nvSpPr>
          <p:cNvPr id="8" name="TextBox 7">
            <a:extLst>
              <a:ext uri="{FF2B5EF4-FFF2-40B4-BE49-F238E27FC236}">
                <a16:creationId xmlns:a16="http://schemas.microsoft.com/office/drawing/2014/main" id="{C7C423B4-BB57-48AF-0492-3FF1B813A188}"/>
              </a:ext>
            </a:extLst>
          </p:cNvPr>
          <p:cNvSpPr txBox="1"/>
          <p:nvPr/>
        </p:nvSpPr>
        <p:spPr>
          <a:xfrm>
            <a:off x="152400" y="742950"/>
            <a:ext cx="8839200" cy="1169551"/>
          </a:xfrm>
          <a:prstGeom prst="rect">
            <a:avLst/>
          </a:prstGeom>
          <a:noFill/>
        </p:spPr>
        <p:txBody>
          <a:bodyPr wrap="square" rtlCol="0">
            <a:spAutoFit/>
          </a:bodyPr>
          <a:lstStyle/>
          <a:p>
            <a:pPr marL="342900" indent="-342900">
              <a:buAutoNum type="arabicPeriod"/>
            </a:pPr>
            <a:r>
              <a:rPr lang="en-IN" sz="1400" dirty="0"/>
              <a:t>Download the Desktop agent (RPA agent) 3.0 – </a:t>
            </a:r>
            <a:r>
              <a:rPr lang="en-IN" sz="1400" dirty="0">
                <a:hlinkClick r:id="rId4"/>
              </a:rPr>
              <a:t>https://tools.hana.ondemand.com/#cloud</a:t>
            </a:r>
            <a:endParaRPr lang="en-IN" sz="1400" dirty="0"/>
          </a:p>
          <a:p>
            <a:pPr marL="342900" indent="-342900">
              <a:buAutoNum type="arabicPeriod"/>
            </a:pPr>
            <a:r>
              <a:rPr lang="en-IN" sz="1400" dirty="0"/>
              <a:t>Added the agent to control tower settings</a:t>
            </a:r>
          </a:p>
          <a:p>
            <a:pPr marL="342900" indent="-342900">
              <a:buAutoNum type="arabicPeriod"/>
            </a:pPr>
            <a:r>
              <a:rPr lang="en-IN" sz="1400" dirty="0"/>
              <a:t>Register the agent in the environment</a:t>
            </a:r>
          </a:p>
          <a:p>
            <a:pPr marL="342900" indent="-342900">
              <a:buAutoNum type="arabicPeriod"/>
            </a:pPr>
            <a:r>
              <a:rPr lang="en-IN" sz="1400" dirty="0"/>
              <a:t>Set the mode as unattended mode</a:t>
            </a:r>
          </a:p>
          <a:p>
            <a:pPr marL="342900" indent="-342900">
              <a:buAutoNum type="arabicPeriod"/>
            </a:pPr>
            <a:r>
              <a:rPr lang="en-IN" sz="1400" dirty="0"/>
              <a:t>Enable the browser plugin with allowed settings in chrome</a:t>
            </a:r>
          </a:p>
        </p:txBody>
      </p:sp>
    </p:spTree>
    <p:extLst>
      <p:ext uri="{BB962C8B-B14F-4D97-AF65-F5344CB8AC3E}">
        <p14:creationId xmlns:p14="http://schemas.microsoft.com/office/powerpoint/2010/main" val="113549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Connector 4"/>
          <p:cNvSpPr/>
          <p:nvPr/>
        </p:nvSpPr>
        <p:spPr>
          <a:xfrm>
            <a:off x="4355976" y="21622"/>
            <a:ext cx="4168026" cy="4101362"/>
          </a:xfrm>
          <a:prstGeom prst="flowChartConnector">
            <a:avLst/>
          </a:prstGeom>
          <a:gradFill flip="none" rotWithShape="1">
            <a:gsLst>
              <a:gs pos="0">
                <a:srgbClr val="55E96E"/>
              </a:gs>
              <a:gs pos="46000">
                <a:srgbClr val="0AEC25"/>
              </a:gs>
              <a:gs pos="100000">
                <a:srgbClr val="00B050"/>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Placeholder 11">
            <a:extLst>
              <a:ext uri="{FF2B5EF4-FFF2-40B4-BE49-F238E27FC236}">
                <a16:creationId xmlns:a16="http://schemas.microsoft.com/office/drawing/2014/main" id="{420F5850-2D59-4C25-ADFF-E9013C5A6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9" y="10551"/>
            <a:ext cx="5088657" cy="4690760"/>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p:spPr>
      </p:pic>
      <p:sp>
        <p:nvSpPr>
          <p:cNvPr id="7" name="Rectangle: Rounded Corners 3">
            <a:extLst>
              <a:ext uri="{FF2B5EF4-FFF2-40B4-BE49-F238E27FC236}">
                <a16:creationId xmlns:a16="http://schemas.microsoft.com/office/drawing/2014/main" id="{4DCA9A03-C201-42B6-AF8D-AB31333C8852}"/>
              </a:ext>
            </a:extLst>
          </p:cNvPr>
          <p:cNvSpPr/>
          <p:nvPr/>
        </p:nvSpPr>
        <p:spPr>
          <a:xfrm>
            <a:off x="4550245" y="735546"/>
            <a:ext cx="3973757" cy="2082201"/>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8" name="TextBox 7">
            <a:extLst>
              <a:ext uri="{FF2B5EF4-FFF2-40B4-BE49-F238E27FC236}">
                <a16:creationId xmlns:a16="http://schemas.microsoft.com/office/drawing/2014/main" id="{4B09D3EC-7881-4341-8189-469046CA259E}"/>
              </a:ext>
            </a:extLst>
          </p:cNvPr>
          <p:cNvSpPr txBox="1"/>
          <p:nvPr/>
        </p:nvSpPr>
        <p:spPr>
          <a:xfrm>
            <a:off x="4981951" y="1042138"/>
            <a:ext cx="3179963" cy="461665"/>
          </a:xfrm>
          <a:prstGeom prst="rect">
            <a:avLst/>
          </a:prstGeom>
          <a:noFill/>
        </p:spPr>
        <p:txBody>
          <a:bodyPr wrap="square" lIns="0" tIns="0" rIns="0" bIns="0" rtlCol="0">
            <a:spAutoFit/>
          </a:bodyPr>
          <a:lstStyle/>
          <a:p>
            <a:r>
              <a:rPr lang="en-IN" sz="3000" b="1" dirty="0">
                <a:solidFill>
                  <a:srgbClr val="75C042"/>
                </a:solidFill>
              </a:rPr>
              <a:t>What We </a:t>
            </a:r>
            <a:r>
              <a:rPr lang="en-IN" sz="3000" b="1" dirty="0">
                <a:solidFill>
                  <a:srgbClr val="55E96E"/>
                </a:solidFill>
                <a:latin typeface="Segoe UI Light" panose="020B0502040204020203" pitchFamily="34" charset="0"/>
                <a:cs typeface="Segoe UI Light" panose="020B0502040204020203" pitchFamily="34" charset="0"/>
              </a:rPr>
              <a:t>Did</a:t>
            </a:r>
          </a:p>
        </p:txBody>
      </p:sp>
      <p:sp>
        <p:nvSpPr>
          <p:cNvPr id="9" name="TextBox 8">
            <a:extLst>
              <a:ext uri="{FF2B5EF4-FFF2-40B4-BE49-F238E27FC236}">
                <a16:creationId xmlns:a16="http://schemas.microsoft.com/office/drawing/2014/main" id="{A0CBE2D0-9475-4BE8-AC62-B9A03DC275C3}"/>
              </a:ext>
            </a:extLst>
          </p:cNvPr>
          <p:cNvSpPr txBox="1"/>
          <p:nvPr/>
        </p:nvSpPr>
        <p:spPr>
          <a:xfrm>
            <a:off x="4981951" y="1610639"/>
            <a:ext cx="3179963" cy="461665"/>
          </a:xfrm>
          <a:prstGeom prst="rect">
            <a:avLst/>
          </a:prstGeom>
          <a:noFill/>
        </p:spPr>
        <p:txBody>
          <a:bodyPr wrap="square" lIns="0" tIns="0" rIns="0" bIns="0" rtlCol="0" anchor="t">
            <a:spAutoFit/>
          </a:bodyPr>
          <a:lstStyle/>
          <a:p>
            <a:r>
              <a:rPr lang="en-US" sz="3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3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10" name="Group 9">
            <a:extLst>
              <a:ext uri="{FF2B5EF4-FFF2-40B4-BE49-F238E27FC236}">
                <a16:creationId xmlns:a16="http://schemas.microsoft.com/office/drawing/2014/main" id="{CBADDFA3-0336-41F5-81AE-B9456B828C2C}"/>
              </a:ext>
            </a:extLst>
          </p:cNvPr>
          <p:cNvGrpSpPr/>
          <p:nvPr/>
        </p:nvGrpSpPr>
        <p:grpSpPr>
          <a:xfrm>
            <a:off x="4999393" y="2370854"/>
            <a:ext cx="463016" cy="82493"/>
            <a:chOff x="6006451" y="5603130"/>
            <a:chExt cx="617354" cy="109990"/>
          </a:xfrm>
        </p:grpSpPr>
        <p:sp>
          <p:nvSpPr>
            <p:cNvPr id="11"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rgbClr val="00B050"/>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2"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rgbClr val="75C042"/>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3"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rgbClr val="0AEC25"/>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grpSp>
      <p:sp>
        <p:nvSpPr>
          <p:cNvPr id="14" name="Google Shape;845;p16"/>
          <p:cNvSpPr/>
          <p:nvPr/>
        </p:nvSpPr>
        <p:spPr>
          <a:xfrm>
            <a:off x="1190" y="0"/>
            <a:ext cx="1494765" cy="736929"/>
          </a:xfrm>
          <a:custGeom>
            <a:avLst/>
            <a:gdLst/>
            <a:ahLst/>
            <a:cxnLst/>
            <a:rect l="l" t="t" r="r" b="b"/>
            <a:pathLst>
              <a:path w="1993020" h="1803466" extrusionOk="0">
                <a:moveTo>
                  <a:pt x="0" y="0"/>
                </a:moveTo>
                <a:lnTo>
                  <a:pt x="1993020" y="0"/>
                </a:lnTo>
                <a:lnTo>
                  <a:pt x="1229306" y="1803466"/>
                </a:lnTo>
                <a:lnTo>
                  <a:pt x="0" y="1803466"/>
                </a:lnTo>
                <a:lnTo>
                  <a:pt x="0" y="0"/>
                </a:lnTo>
                <a:close/>
              </a:path>
            </a:pathLst>
          </a:custGeom>
          <a:solidFill>
            <a:srgbClr val="75C042"/>
          </a:solidFill>
          <a:ln>
            <a:noFill/>
          </a:ln>
        </p:spPr>
        <p:txBody>
          <a:bodyPr spcFirstLastPara="1" wrap="square" lIns="68569" tIns="34275" rIns="68569" bIns="34275" anchor="ctr" anchorCtr="0">
            <a:noAutofit/>
          </a:bodyPr>
          <a:lstStyle/>
          <a:p>
            <a:pPr algn="ctr" defTabSz="685800">
              <a:buClr>
                <a:srgbClr val="000000"/>
              </a:buClr>
              <a:defRPr/>
            </a:pPr>
            <a:endParaRPr sz="1350" kern="0">
              <a:solidFill>
                <a:srgbClr val="75C042"/>
              </a:solidFill>
              <a:latin typeface="Calibri"/>
              <a:ea typeface="Calibri"/>
              <a:cs typeface="Calibri"/>
              <a:sym typeface="Calibri"/>
            </a:endParaRPr>
          </a:p>
        </p:txBody>
      </p:sp>
      <p:sp>
        <p:nvSpPr>
          <p:cNvPr id="16"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2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1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13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946764" y="2580648"/>
            <a:ext cx="4187536" cy="692497"/>
          </a:xfrm>
          <a:prstGeom prst="rect">
            <a:avLst/>
          </a:prstGeom>
          <a:noFill/>
        </p:spPr>
        <p:txBody>
          <a:bodyPr wrap="square" lIns="0" tIns="0" rIns="0" bIns="0" rtlCol="0">
            <a:spAutoFit/>
          </a:bodyPr>
          <a:lstStyle/>
          <a:p>
            <a:r>
              <a:rPr lang="en-IN" sz="4500" b="1" dirty="0">
                <a:solidFill>
                  <a:srgbClr val="75C042"/>
                </a:solidFill>
              </a:rPr>
              <a:t>Thank</a:t>
            </a:r>
            <a:r>
              <a:rPr lang="en-IN" sz="4500" b="1" dirty="0">
                <a:solidFill>
                  <a:schemeClr val="accent1"/>
                </a:solidFill>
              </a:rPr>
              <a:t> </a:t>
            </a:r>
            <a:r>
              <a:rPr lang="en-IN" sz="4500" b="1" dirty="0">
                <a:solidFill>
                  <a:srgbClr val="75C042"/>
                </a:solidFill>
              </a:rPr>
              <a:t>You</a:t>
            </a:r>
          </a:p>
        </p:txBody>
      </p:sp>
      <p:sp>
        <p:nvSpPr>
          <p:cNvPr id="3" name="TextBox 2">
            <a:extLst>
              <a:ext uri="{FF2B5EF4-FFF2-40B4-BE49-F238E27FC236}">
                <a16:creationId xmlns:a16="http://schemas.microsoft.com/office/drawing/2014/main" id="{CCD57203-1FF5-432E-8E3E-4DFC442AA54C}"/>
              </a:ext>
            </a:extLst>
          </p:cNvPr>
          <p:cNvSpPr txBox="1"/>
          <p:nvPr/>
        </p:nvSpPr>
        <p:spPr>
          <a:xfrm>
            <a:off x="946764" y="3435846"/>
            <a:ext cx="4187536" cy="692497"/>
          </a:xfrm>
          <a:prstGeom prst="rect">
            <a:avLst/>
          </a:prstGeom>
          <a:noFill/>
        </p:spPr>
        <p:txBody>
          <a:bodyPr wrap="square" lIns="0" tIns="0" rIns="0" bIns="0" rtlCol="0" anchor="t">
            <a:spAutoFit/>
          </a:bodyPr>
          <a:lstStyle/>
          <a:p>
            <a:r>
              <a:rPr lang="en-US" sz="4500" b="1" dirty="0">
                <a:solidFill>
                  <a:srgbClr val="75C042"/>
                </a:solidFill>
              </a:rPr>
              <a:t>End of </a:t>
            </a:r>
            <a:r>
              <a:rPr lang="en-US" sz="4050" b="1" kern="0">
                <a:solidFill>
                  <a:srgbClr val="75C042"/>
                </a:solidFill>
                <a:latin typeface="Segoe UI" panose="020B0502040204020203" pitchFamily="34" charset="0"/>
                <a:ea typeface="Calibri Light" charset="0"/>
                <a:cs typeface="Segoe UI" panose="020B0502040204020203" pitchFamily="34" charset="0"/>
              </a:rPr>
              <a:t>Day 6</a:t>
            </a:r>
            <a:endParaRPr lang="en-US" sz="4050" b="1" dirty="0">
              <a:solidFill>
                <a:srgbClr val="75C042"/>
              </a:solidFill>
              <a:latin typeface="Segoe UI" panose="020B0502040204020203" pitchFamily="34" charset="0"/>
              <a:ea typeface="Calibri Light" charset="0"/>
              <a:cs typeface="Segoe UI" panose="020B0502040204020203" pitchFamily="34" charset="0"/>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946763" y="4247149"/>
            <a:ext cx="983696" cy="278476"/>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grpSp>
      <p:sp>
        <p:nvSpPr>
          <p:cNvPr id="11" name="Rectangle 10">
            <a:extLst>
              <a:ext uri="{FF2B5EF4-FFF2-40B4-BE49-F238E27FC236}">
                <a16:creationId xmlns:a16="http://schemas.microsoft.com/office/drawing/2014/main" id="{DE739AA3-A794-9F54-6A5A-CA2C7ED598BB}"/>
              </a:ext>
            </a:extLst>
          </p:cNvPr>
          <p:cNvSpPr/>
          <p:nvPr/>
        </p:nvSpPr>
        <p:spPr>
          <a:xfrm>
            <a:off x="976712" y="1704281"/>
            <a:ext cx="3973328" cy="73975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www.anubhavtrainings.com</a:t>
            </a:r>
          </a:p>
        </p:txBody>
      </p:sp>
      <p:sp>
        <p:nvSpPr>
          <p:cNvPr id="12" name="Right Triangle 11"/>
          <p:cNvSpPr/>
          <p:nvPr/>
        </p:nvSpPr>
        <p:spPr>
          <a:xfrm rot="19603165">
            <a:off x="296953" y="-1026843"/>
            <a:ext cx="3143465" cy="2053685"/>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3" name="Right Triangle 12"/>
          <p:cNvSpPr/>
          <p:nvPr/>
        </p:nvSpPr>
        <p:spPr>
          <a:xfrm rot="16200000">
            <a:off x="5156848" y="1159118"/>
            <a:ext cx="3538845" cy="4433079"/>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4" name="Minus 13"/>
          <p:cNvSpPr/>
          <p:nvPr/>
        </p:nvSpPr>
        <p:spPr>
          <a:xfrm rot="19276189">
            <a:off x="3207527" y="3117933"/>
            <a:ext cx="7398364" cy="354149"/>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latin typeface="Cambria" panose="02040503050406030204" pitchFamily="18" charset="0"/>
                <a:ea typeface="Cambria" panose="02040503050406030204" pitchFamily="18" charset="0"/>
                <a:cs typeface="Corben"/>
                <a:sym typeface="Corben"/>
              </a:rPr>
              <a:t>www.anubhavtrainings.com</a:t>
            </a:r>
            <a:endParaRPr sz="1200" dirty="0">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99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2273307" y="1754585"/>
            <a:ext cx="6869499" cy="3388245"/>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191" y="670"/>
            <a:ext cx="9141619" cy="3657500"/>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381" y="670"/>
            <a:ext cx="9139239" cy="3657500"/>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572" y="-7047"/>
            <a:ext cx="9138048" cy="3665216"/>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264117" y="4494008"/>
            <a:ext cx="2665023" cy="507575"/>
          </a:xfrm>
          <a:prstGeom prst="rect">
            <a:avLst/>
          </a:prstGeom>
        </p:spPr>
        <p:txBody>
          <a:bodyPr wrap="square">
            <a:spAutoFit/>
          </a:bodyPr>
          <a:lstStyle/>
          <a:p>
            <a:pPr defTabSz="685457">
              <a:defRPr/>
            </a:pPr>
            <a:r>
              <a:rPr lang="en-US" sz="1349" b="1" dirty="0">
                <a:solidFill>
                  <a:srgbClr val="44546A"/>
                </a:solidFill>
                <a:latin typeface="Arial" panose="020B0604020202020204" pitchFamily="34" charset="0"/>
                <a:cs typeface="Arial" panose="020B0604020202020204" pitchFamily="34" charset="0"/>
              </a:rPr>
              <a:t>Contact us today!</a:t>
            </a:r>
          </a:p>
          <a:p>
            <a:pPr defTabSz="685457">
              <a:defRPr/>
            </a:pPr>
            <a:r>
              <a:rPr lang="en-US" sz="134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6134855" y="2194523"/>
            <a:ext cx="2422082" cy="230832"/>
          </a:xfrm>
          <a:prstGeom prst="rect">
            <a:avLst/>
          </a:prstGeom>
        </p:spPr>
        <p:txBody>
          <a:bodyPr wrap="square">
            <a:spAutoFit/>
          </a:bodyPr>
          <a:lstStyle/>
          <a:p>
            <a:pPr algn="ctr" defTabSz="685595">
              <a:defRPr/>
            </a:pPr>
            <a:r>
              <a:rPr lang="en-IN" sz="900" spc="38"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900" spc="38"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9174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 </a:t>
            </a:r>
          </a:p>
          <a:p>
            <a:pPr algn="ctr" defTabSz="685595">
              <a:defRPr/>
            </a:pPr>
            <a:r>
              <a:rPr lang="en-US" sz="9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1200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30,000+</a:t>
            </a:r>
          </a:p>
          <a:p>
            <a:pPr algn="ctr" defTabSz="685595">
              <a:defRPr/>
            </a:pPr>
            <a:r>
              <a:rPr lang="en-US" sz="9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3372763" y="233362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25000+ </a:t>
            </a:r>
          </a:p>
          <a:p>
            <a:pPr algn="ctr" defTabSz="685595">
              <a:defRPr/>
            </a:pPr>
            <a:r>
              <a:rPr lang="en-US" sz="9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338537" y="1709881"/>
            <a:ext cx="480044" cy="480044"/>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2555339" y="1704574"/>
            <a:ext cx="503946" cy="503946"/>
          </a:xfrm>
          <a:prstGeom prst="rect">
            <a:avLst/>
          </a:prstGeom>
        </p:spPr>
      </p:pic>
      <p:sp>
        <p:nvSpPr>
          <p:cNvPr id="48" name="Rectangle 47"/>
          <p:cNvSpPr/>
          <p:nvPr/>
        </p:nvSpPr>
        <p:spPr>
          <a:xfrm>
            <a:off x="475582" y="519175"/>
            <a:ext cx="4928219" cy="876778"/>
          </a:xfrm>
          <a:prstGeom prst="rect">
            <a:avLst/>
          </a:prstGeom>
        </p:spPr>
        <p:txBody>
          <a:bodyPr wrap="square">
            <a:spAutoFit/>
          </a:bodyPr>
          <a:lstStyle/>
          <a:p>
            <a:pPr algn="ctr" defTabSz="685595">
              <a:defRPr/>
            </a:pPr>
            <a:r>
              <a:rPr lang="en-US" sz="1499" b="1" dirty="0">
                <a:solidFill>
                  <a:srgbClr val="FFFFFF"/>
                </a:solidFill>
                <a:latin typeface="Arial" panose="020B0604020202020204" pitchFamily="34" charset="0"/>
                <a:cs typeface="Arial" panose="020B0604020202020204" pitchFamily="34" charset="0"/>
              </a:rPr>
              <a:t>We’re committed to empower you to be</a:t>
            </a:r>
          </a:p>
          <a:p>
            <a:pPr algn="ctr" defTabSz="685595">
              <a:defRPr/>
            </a:pPr>
            <a:r>
              <a:rPr lang="en-US" sz="1499" b="1" dirty="0">
                <a:solidFill>
                  <a:srgbClr val="FFFFFF"/>
                </a:solidFill>
                <a:latin typeface="Arial" panose="020B0604020202020204" pitchFamily="34" charset="0"/>
                <a:cs typeface="Arial" panose="020B0604020202020204" pitchFamily="34" charset="0"/>
              </a:rPr>
              <a:t> </a:t>
            </a:r>
            <a:r>
              <a:rPr lang="en-US" sz="2099" b="1" dirty="0">
                <a:solidFill>
                  <a:srgbClr val="2AC6D1">
                    <a:lumMod val="40000"/>
                    <a:lumOff val="60000"/>
                  </a:srgbClr>
                </a:solidFill>
                <a:latin typeface="Arial" panose="020B0604020202020204" pitchFamily="34" charset="0"/>
                <a:cs typeface="Arial" panose="020B0604020202020204" pitchFamily="34" charset="0"/>
              </a:rPr>
              <a:t>#FutureReady </a:t>
            </a:r>
          </a:p>
          <a:p>
            <a:pPr algn="ctr" defTabSz="685595">
              <a:defRPr/>
            </a:pPr>
            <a:r>
              <a:rPr lang="en-US" sz="14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264118" y="3748874"/>
            <a:ext cx="2925418" cy="692369"/>
          </a:xfrm>
          <a:prstGeom prst="rect">
            <a:avLst/>
          </a:prstGeom>
        </p:spPr>
        <p:txBody>
          <a:bodyPr wrap="square">
            <a:spAutoFit/>
          </a:bodyPr>
          <a:lstStyle/>
          <a:p>
            <a:pPr defTabSz="685595">
              <a:defRPr/>
            </a:pPr>
            <a:r>
              <a:rPr lang="en-US" sz="1499" b="1" spc="75" dirty="0">
                <a:solidFill>
                  <a:srgbClr val="F97700"/>
                </a:solidFill>
                <a:latin typeface="Arial" panose="020B0604020202020204"/>
              </a:rPr>
              <a:t>FREE WEBINARS </a:t>
            </a:r>
          </a:p>
          <a:p>
            <a:pPr defTabSz="685595">
              <a:defRPr/>
            </a:pPr>
            <a:r>
              <a:rPr lang="en-US" sz="12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3714780" y="1646020"/>
            <a:ext cx="638899" cy="638899"/>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4889390" y="2526841"/>
            <a:ext cx="4208388" cy="2535645"/>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3370618" y="4181066"/>
            <a:ext cx="1647176" cy="4105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3300992" y="4117750"/>
            <a:ext cx="1647176" cy="41051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3603418" y="4192723"/>
            <a:ext cx="1146468" cy="299954"/>
          </a:xfrm>
          <a:prstGeom prst="rect">
            <a:avLst/>
          </a:prstGeom>
        </p:spPr>
        <p:txBody>
          <a:bodyPr wrap="none">
            <a:spAutoFit/>
          </a:bodyPr>
          <a:lstStyle/>
          <a:p>
            <a:pPr defTabSz="685595">
              <a:defRPr/>
            </a:pPr>
            <a:r>
              <a:rPr lang="en-US" sz="1349" b="1" dirty="0">
                <a:solidFill>
                  <a:srgbClr val="44546A"/>
                </a:solidFill>
                <a:latin typeface="Arial" panose="020B0604020202020204"/>
              </a:rPr>
              <a:t>Enroll Now!</a:t>
            </a:r>
            <a:endParaRPr lang="en-US" sz="134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62869" y="333098"/>
            <a:ext cx="1742621" cy="1721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2382" y="-10043"/>
            <a:ext cx="9139238" cy="5691851"/>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a:endParaRPr>
          </a:p>
        </p:txBody>
      </p:sp>
      <p:sp>
        <p:nvSpPr>
          <p:cNvPr id="6" name="Rectangle 5"/>
          <p:cNvSpPr/>
          <p:nvPr/>
        </p:nvSpPr>
        <p:spPr>
          <a:xfrm>
            <a:off x="2382" y="2392863"/>
            <a:ext cx="9139238" cy="188222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7" name="Rectangle 6"/>
          <p:cNvSpPr/>
          <p:nvPr/>
        </p:nvSpPr>
        <p:spPr>
          <a:xfrm>
            <a:off x="2382" y="2522237"/>
            <a:ext cx="9139238" cy="159582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2881727" y="2577435"/>
            <a:ext cx="3380548" cy="507703"/>
          </a:xfrm>
          <a:prstGeom prst="rect">
            <a:avLst/>
          </a:prstGeom>
          <a:noFill/>
          <a:ln>
            <a:noFill/>
          </a:ln>
        </p:spPr>
        <p:txBody>
          <a:bodyPr wrap="square" rtlCol="0">
            <a:spAutoFit/>
          </a:bodyPr>
          <a:lstStyle/>
          <a:p>
            <a:pPr algn="ctr" defTabSz="685457">
              <a:defRPr/>
            </a:pPr>
            <a:r>
              <a:rPr lang="en-IN" sz="26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2474" spc="113"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332706" y="3044889"/>
            <a:ext cx="8478590" cy="922945"/>
          </a:xfrm>
          <a:prstGeom prst="rect">
            <a:avLst/>
          </a:prstGeom>
          <a:noFill/>
          <a:ln>
            <a:noFill/>
          </a:ln>
        </p:spPr>
        <p:txBody>
          <a:bodyPr wrap="square" rtlCol="0">
            <a:spAutoFit/>
          </a:bodyPr>
          <a:lstStyle/>
          <a:p>
            <a:pPr algn="ctr" defTabSz="685457">
              <a:defRPr/>
            </a:pPr>
            <a:r>
              <a:rPr lang="en-IN" sz="17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p:nvPr/>
        </p:nvCxnSpPr>
        <p:spPr>
          <a:xfrm>
            <a:off x="609600" y="2190750"/>
            <a:ext cx="79248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11"/>
          </p:nvPr>
        </p:nvSpPr>
        <p:spPr/>
        <p:txBody>
          <a:bodyPr/>
          <a:lstStyle/>
          <a:p>
            <a:r>
              <a:rPr lang="en-US" dirty="0"/>
              <a:t>www.anubhavtrainings.com</a:t>
            </a:r>
          </a:p>
        </p:txBody>
      </p:sp>
      <p:sp>
        <p:nvSpPr>
          <p:cNvPr id="16" name="Slide Number Placeholder 15"/>
          <p:cNvSpPr>
            <a:spLocks noGrp="1"/>
          </p:cNvSpPr>
          <p:nvPr>
            <p:ph type="sldNum" sz="quarter" idx="12"/>
          </p:nvPr>
        </p:nvSpPr>
        <p:spPr/>
        <p:txBody>
          <a:bodyPr/>
          <a:lstStyle/>
          <a:p>
            <a:fld id="{B6F15528-21DE-4FAA-801E-634DDDAF4B2B}" type="slidenum">
              <a:rPr lang="en-US" smtClean="0"/>
              <a:pPr/>
              <a:t>3</a:t>
            </a:fld>
            <a:endParaRPr lang="en-US"/>
          </a:p>
        </p:txBody>
      </p:sp>
      <p:sp>
        <p:nvSpPr>
          <p:cNvPr id="2" name="Title 1"/>
          <p:cNvSpPr>
            <a:spLocks noGrp="1"/>
          </p:cNvSpPr>
          <p:nvPr>
            <p:ph type="title"/>
          </p:nvPr>
        </p:nvSpPr>
        <p:spPr/>
        <p:txBody>
          <a:bodyPr/>
          <a:lstStyle/>
          <a:p>
            <a:r>
              <a:rPr lang="en-US" dirty="0"/>
              <a:t>Agenda</a:t>
            </a:r>
          </a:p>
        </p:txBody>
      </p:sp>
      <p:grpSp>
        <p:nvGrpSpPr>
          <p:cNvPr id="8" name="Group 7"/>
          <p:cNvGrpSpPr/>
          <p:nvPr/>
        </p:nvGrpSpPr>
        <p:grpSpPr>
          <a:xfrm>
            <a:off x="1219200" y="1733550"/>
            <a:ext cx="6705600" cy="933450"/>
            <a:chOff x="914400" y="2190750"/>
            <a:chExt cx="6705600" cy="933450"/>
          </a:xfrm>
          <a:solidFill>
            <a:srgbClr val="0563B8"/>
          </a:solidFill>
        </p:grpSpPr>
        <p:sp>
          <p:nvSpPr>
            <p:cNvPr id="4" name="Oval 3"/>
            <p:cNvSpPr/>
            <p:nvPr/>
          </p:nvSpPr>
          <p:spPr>
            <a:xfrm>
              <a:off x="9144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384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7625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6865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6705600" y="2929176"/>
            <a:ext cx="1600200" cy="677108"/>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Parallel branch</a:t>
            </a:r>
          </a:p>
          <a:p>
            <a:pPr algn="ctr"/>
            <a:r>
              <a:rPr lang="en-US" sz="1200" dirty="0">
                <a:solidFill>
                  <a:schemeClr val="bg1">
                    <a:lumMod val="50000"/>
                  </a:schemeClr>
                </a:solidFill>
                <a:latin typeface="Arial" pitchFamily="34" charset="0"/>
                <a:cs typeface="Arial" pitchFamily="34" charset="0"/>
              </a:rPr>
              <a:t>Working with parallel branch</a:t>
            </a:r>
            <a:endParaRPr lang="en-US" sz="1050" dirty="0">
              <a:solidFill>
                <a:schemeClr val="bg1">
                  <a:lumMod val="50000"/>
                </a:schemeClr>
              </a:solidFill>
              <a:latin typeface="Arial" pitchFamily="34" charset="0"/>
              <a:cs typeface="Arial" pitchFamily="34" charset="0"/>
            </a:endParaRPr>
          </a:p>
        </p:txBody>
      </p:sp>
      <p:grpSp>
        <p:nvGrpSpPr>
          <p:cNvPr id="28" name="Group 27"/>
          <p:cNvGrpSpPr/>
          <p:nvPr/>
        </p:nvGrpSpPr>
        <p:grpSpPr>
          <a:xfrm>
            <a:off x="1457325" y="1952625"/>
            <a:ext cx="443206" cy="484863"/>
            <a:chOff x="1981201" y="1547809"/>
            <a:chExt cx="443206" cy="484863"/>
          </a:xfrm>
          <a:solidFill>
            <a:schemeClr val="bg1"/>
          </a:solidFill>
        </p:grpSpPr>
        <p:sp>
          <p:nvSpPr>
            <p:cNvPr id="1030" name="Freeform 6"/>
            <p:cNvSpPr>
              <a:spLocks noEditPoints="1"/>
            </p:cNvSpPr>
            <p:nvPr/>
          </p:nvSpPr>
          <p:spPr bwMode="auto">
            <a:xfrm>
              <a:off x="2085003" y="1547809"/>
              <a:ext cx="339404" cy="340770"/>
            </a:xfrm>
            <a:custGeom>
              <a:avLst/>
              <a:gdLst/>
              <a:ahLst/>
              <a:cxnLst>
                <a:cxn ang="0">
                  <a:pos x="219" y="91"/>
                </a:cxn>
                <a:cxn ang="0">
                  <a:pos x="166" y="110"/>
                </a:cxn>
                <a:cxn ang="0">
                  <a:pos x="123" y="147"/>
                </a:cxn>
                <a:cxn ang="0">
                  <a:pos x="96" y="197"/>
                </a:cxn>
                <a:cxn ang="0">
                  <a:pos x="87" y="251"/>
                </a:cxn>
                <a:cxn ang="0">
                  <a:pos x="97" y="306"/>
                </a:cxn>
                <a:cxn ang="0">
                  <a:pos x="126" y="354"/>
                </a:cxn>
                <a:cxn ang="0">
                  <a:pos x="170" y="390"/>
                </a:cxn>
                <a:cxn ang="0">
                  <a:pos x="223" y="410"/>
                </a:cxn>
                <a:cxn ang="0">
                  <a:pos x="279" y="408"/>
                </a:cxn>
                <a:cxn ang="0">
                  <a:pos x="330" y="389"/>
                </a:cxn>
                <a:cxn ang="0">
                  <a:pos x="373" y="352"/>
                </a:cxn>
                <a:cxn ang="0">
                  <a:pos x="401" y="301"/>
                </a:cxn>
                <a:cxn ang="0">
                  <a:pos x="409" y="247"/>
                </a:cxn>
                <a:cxn ang="0">
                  <a:pos x="399" y="193"/>
                </a:cxn>
                <a:cxn ang="0">
                  <a:pos x="370" y="145"/>
                </a:cxn>
                <a:cxn ang="0">
                  <a:pos x="326" y="108"/>
                </a:cxn>
                <a:cxn ang="0">
                  <a:pos x="274" y="90"/>
                </a:cxn>
                <a:cxn ang="0">
                  <a:pos x="241" y="0"/>
                </a:cxn>
                <a:cxn ang="0">
                  <a:pos x="310" y="8"/>
                </a:cxn>
                <a:cxn ang="0">
                  <a:pos x="376" y="35"/>
                </a:cxn>
                <a:cxn ang="0">
                  <a:pos x="433" y="82"/>
                </a:cxn>
                <a:cxn ang="0">
                  <a:pos x="472" y="141"/>
                </a:cxn>
                <a:cxn ang="0">
                  <a:pos x="494" y="207"/>
                </a:cxn>
                <a:cxn ang="0">
                  <a:pos x="495" y="278"/>
                </a:cxn>
                <a:cxn ang="0">
                  <a:pos x="478" y="345"/>
                </a:cxn>
                <a:cxn ang="0">
                  <a:pos x="441" y="407"/>
                </a:cxn>
                <a:cxn ang="0">
                  <a:pos x="387" y="456"/>
                </a:cxn>
                <a:cxn ang="0">
                  <a:pos x="324" y="487"/>
                </a:cxn>
                <a:cxn ang="0">
                  <a:pos x="256" y="499"/>
                </a:cxn>
                <a:cxn ang="0">
                  <a:pos x="187" y="491"/>
                </a:cxn>
                <a:cxn ang="0">
                  <a:pos x="121" y="464"/>
                </a:cxn>
                <a:cxn ang="0">
                  <a:pos x="64" y="418"/>
                </a:cxn>
                <a:cxn ang="0">
                  <a:pos x="25" y="358"/>
                </a:cxn>
                <a:cxn ang="0">
                  <a:pos x="3" y="292"/>
                </a:cxn>
                <a:cxn ang="0">
                  <a:pos x="2" y="222"/>
                </a:cxn>
                <a:cxn ang="0">
                  <a:pos x="19" y="155"/>
                </a:cxn>
                <a:cxn ang="0">
                  <a:pos x="56" y="92"/>
                </a:cxn>
                <a:cxn ang="0">
                  <a:pos x="110" y="43"/>
                </a:cxn>
                <a:cxn ang="0">
                  <a:pos x="173" y="13"/>
                </a:cxn>
                <a:cxn ang="0">
                  <a:pos x="241" y="0"/>
                </a:cxn>
              </a:cxnLst>
              <a:rect l="0" t="0" r="r" b="b"/>
              <a:pathLst>
                <a:path w="497" h="499">
                  <a:moveTo>
                    <a:pt x="246" y="88"/>
                  </a:moveTo>
                  <a:lnTo>
                    <a:pt x="219" y="91"/>
                  </a:lnTo>
                  <a:lnTo>
                    <a:pt x="192" y="98"/>
                  </a:lnTo>
                  <a:lnTo>
                    <a:pt x="166" y="110"/>
                  </a:lnTo>
                  <a:lnTo>
                    <a:pt x="144" y="126"/>
                  </a:lnTo>
                  <a:lnTo>
                    <a:pt x="123" y="147"/>
                  </a:lnTo>
                  <a:lnTo>
                    <a:pt x="107" y="171"/>
                  </a:lnTo>
                  <a:lnTo>
                    <a:pt x="96" y="197"/>
                  </a:lnTo>
                  <a:lnTo>
                    <a:pt x="89" y="224"/>
                  </a:lnTo>
                  <a:lnTo>
                    <a:pt x="87" y="251"/>
                  </a:lnTo>
                  <a:lnTo>
                    <a:pt x="90" y="280"/>
                  </a:lnTo>
                  <a:lnTo>
                    <a:pt x="97" y="306"/>
                  </a:lnTo>
                  <a:lnTo>
                    <a:pt x="110" y="331"/>
                  </a:lnTo>
                  <a:lnTo>
                    <a:pt x="126" y="354"/>
                  </a:lnTo>
                  <a:lnTo>
                    <a:pt x="146" y="374"/>
                  </a:lnTo>
                  <a:lnTo>
                    <a:pt x="170" y="390"/>
                  </a:lnTo>
                  <a:lnTo>
                    <a:pt x="196" y="403"/>
                  </a:lnTo>
                  <a:lnTo>
                    <a:pt x="223" y="410"/>
                  </a:lnTo>
                  <a:lnTo>
                    <a:pt x="250" y="411"/>
                  </a:lnTo>
                  <a:lnTo>
                    <a:pt x="279" y="408"/>
                  </a:lnTo>
                  <a:lnTo>
                    <a:pt x="305" y="400"/>
                  </a:lnTo>
                  <a:lnTo>
                    <a:pt x="330" y="389"/>
                  </a:lnTo>
                  <a:lnTo>
                    <a:pt x="352" y="372"/>
                  </a:lnTo>
                  <a:lnTo>
                    <a:pt x="373" y="352"/>
                  </a:lnTo>
                  <a:lnTo>
                    <a:pt x="388" y="328"/>
                  </a:lnTo>
                  <a:lnTo>
                    <a:pt x="401" y="301"/>
                  </a:lnTo>
                  <a:lnTo>
                    <a:pt x="408" y="275"/>
                  </a:lnTo>
                  <a:lnTo>
                    <a:pt x="409" y="247"/>
                  </a:lnTo>
                  <a:lnTo>
                    <a:pt x="407" y="220"/>
                  </a:lnTo>
                  <a:lnTo>
                    <a:pt x="399" y="193"/>
                  </a:lnTo>
                  <a:lnTo>
                    <a:pt x="387" y="167"/>
                  </a:lnTo>
                  <a:lnTo>
                    <a:pt x="370" y="145"/>
                  </a:lnTo>
                  <a:lnTo>
                    <a:pt x="350" y="124"/>
                  </a:lnTo>
                  <a:lnTo>
                    <a:pt x="326" y="108"/>
                  </a:lnTo>
                  <a:lnTo>
                    <a:pt x="300" y="97"/>
                  </a:lnTo>
                  <a:lnTo>
                    <a:pt x="274" y="90"/>
                  </a:lnTo>
                  <a:lnTo>
                    <a:pt x="246" y="88"/>
                  </a:lnTo>
                  <a:close/>
                  <a:moveTo>
                    <a:pt x="241" y="0"/>
                  </a:moveTo>
                  <a:lnTo>
                    <a:pt x="276" y="2"/>
                  </a:lnTo>
                  <a:lnTo>
                    <a:pt x="310" y="8"/>
                  </a:lnTo>
                  <a:lnTo>
                    <a:pt x="343" y="19"/>
                  </a:lnTo>
                  <a:lnTo>
                    <a:pt x="376" y="35"/>
                  </a:lnTo>
                  <a:lnTo>
                    <a:pt x="405" y="57"/>
                  </a:lnTo>
                  <a:lnTo>
                    <a:pt x="433" y="82"/>
                  </a:lnTo>
                  <a:lnTo>
                    <a:pt x="454" y="110"/>
                  </a:lnTo>
                  <a:lnTo>
                    <a:pt x="472" y="141"/>
                  </a:lnTo>
                  <a:lnTo>
                    <a:pt x="485" y="174"/>
                  </a:lnTo>
                  <a:lnTo>
                    <a:pt x="494" y="207"/>
                  </a:lnTo>
                  <a:lnTo>
                    <a:pt x="497" y="242"/>
                  </a:lnTo>
                  <a:lnTo>
                    <a:pt x="495" y="278"/>
                  </a:lnTo>
                  <a:lnTo>
                    <a:pt x="489" y="312"/>
                  </a:lnTo>
                  <a:lnTo>
                    <a:pt x="478" y="345"/>
                  </a:lnTo>
                  <a:lnTo>
                    <a:pt x="462" y="378"/>
                  </a:lnTo>
                  <a:lnTo>
                    <a:pt x="441" y="407"/>
                  </a:lnTo>
                  <a:lnTo>
                    <a:pt x="416" y="435"/>
                  </a:lnTo>
                  <a:lnTo>
                    <a:pt x="387" y="456"/>
                  </a:lnTo>
                  <a:lnTo>
                    <a:pt x="357" y="474"/>
                  </a:lnTo>
                  <a:lnTo>
                    <a:pt x="324" y="487"/>
                  </a:lnTo>
                  <a:lnTo>
                    <a:pt x="291" y="496"/>
                  </a:lnTo>
                  <a:lnTo>
                    <a:pt x="256" y="499"/>
                  </a:lnTo>
                  <a:lnTo>
                    <a:pt x="221" y="497"/>
                  </a:lnTo>
                  <a:lnTo>
                    <a:pt x="187" y="491"/>
                  </a:lnTo>
                  <a:lnTo>
                    <a:pt x="154" y="480"/>
                  </a:lnTo>
                  <a:lnTo>
                    <a:pt x="121" y="464"/>
                  </a:lnTo>
                  <a:lnTo>
                    <a:pt x="92" y="443"/>
                  </a:lnTo>
                  <a:lnTo>
                    <a:pt x="64" y="418"/>
                  </a:lnTo>
                  <a:lnTo>
                    <a:pt x="43" y="389"/>
                  </a:lnTo>
                  <a:lnTo>
                    <a:pt x="25" y="358"/>
                  </a:lnTo>
                  <a:lnTo>
                    <a:pt x="12" y="325"/>
                  </a:lnTo>
                  <a:lnTo>
                    <a:pt x="3" y="292"/>
                  </a:lnTo>
                  <a:lnTo>
                    <a:pt x="0" y="257"/>
                  </a:lnTo>
                  <a:lnTo>
                    <a:pt x="2" y="222"/>
                  </a:lnTo>
                  <a:lnTo>
                    <a:pt x="8" y="188"/>
                  </a:lnTo>
                  <a:lnTo>
                    <a:pt x="19" y="155"/>
                  </a:lnTo>
                  <a:lnTo>
                    <a:pt x="35" y="122"/>
                  </a:lnTo>
                  <a:lnTo>
                    <a:pt x="56" y="92"/>
                  </a:lnTo>
                  <a:lnTo>
                    <a:pt x="81" y="65"/>
                  </a:lnTo>
                  <a:lnTo>
                    <a:pt x="110" y="43"/>
                  </a:lnTo>
                  <a:lnTo>
                    <a:pt x="140" y="25"/>
                  </a:lnTo>
                  <a:lnTo>
                    <a:pt x="173" y="13"/>
                  </a:lnTo>
                  <a:lnTo>
                    <a:pt x="206" y="3"/>
                  </a:lnTo>
                  <a:lnTo>
                    <a:pt x="2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p:cNvSpPr>
            <p:nvPr/>
          </p:nvSpPr>
          <p:spPr bwMode="auto">
            <a:xfrm>
              <a:off x="1981201" y="1803216"/>
              <a:ext cx="204872" cy="229456"/>
            </a:xfrm>
            <a:custGeom>
              <a:avLst/>
              <a:gdLst/>
              <a:ahLst/>
              <a:cxnLst>
                <a:cxn ang="0">
                  <a:pos x="221" y="0"/>
                </a:cxn>
                <a:cxn ang="0">
                  <a:pos x="232" y="4"/>
                </a:cxn>
                <a:cxn ang="0">
                  <a:pos x="242" y="11"/>
                </a:cxn>
                <a:cxn ang="0">
                  <a:pos x="287" y="47"/>
                </a:cxn>
                <a:cxn ang="0">
                  <a:pos x="295" y="56"/>
                </a:cxn>
                <a:cxn ang="0">
                  <a:pos x="299" y="66"/>
                </a:cxn>
                <a:cxn ang="0">
                  <a:pos x="300" y="78"/>
                </a:cxn>
                <a:cxn ang="0">
                  <a:pos x="298" y="89"/>
                </a:cxn>
                <a:cxn ang="0">
                  <a:pos x="292" y="99"/>
                </a:cxn>
                <a:cxn ang="0">
                  <a:pos x="111" y="322"/>
                </a:cxn>
                <a:cxn ang="0">
                  <a:pos x="100" y="331"/>
                </a:cxn>
                <a:cxn ang="0">
                  <a:pos x="85" y="336"/>
                </a:cxn>
                <a:cxn ang="0">
                  <a:pos x="71" y="335"/>
                </a:cxn>
                <a:cxn ang="0">
                  <a:pos x="58" y="328"/>
                </a:cxn>
                <a:cxn ang="0">
                  <a:pos x="14" y="292"/>
                </a:cxn>
                <a:cxn ang="0">
                  <a:pos x="5" y="280"/>
                </a:cxn>
                <a:cxn ang="0">
                  <a:pos x="0" y="265"/>
                </a:cxn>
                <a:cxn ang="0">
                  <a:pos x="1" y="252"/>
                </a:cxn>
                <a:cxn ang="0">
                  <a:pos x="8" y="238"/>
                </a:cxn>
                <a:cxn ang="0">
                  <a:pos x="190" y="15"/>
                </a:cxn>
                <a:cxn ang="0">
                  <a:pos x="199" y="7"/>
                </a:cxn>
                <a:cxn ang="0">
                  <a:pos x="210" y="3"/>
                </a:cxn>
                <a:cxn ang="0">
                  <a:pos x="221" y="0"/>
                </a:cxn>
              </a:cxnLst>
              <a:rect l="0" t="0" r="r" b="b"/>
              <a:pathLst>
                <a:path w="300" h="336">
                  <a:moveTo>
                    <a:pt x="221" y="0"/>
                  </a:moveTo>
                  <a:lnTo>
                    <a:pt x="232" y="4"/>
                  </a:lnTo>
                  <a:lnTo>
                    <a:pt x="242" y="11"/>
                  </a:lnTo>
                  <a:lnTo>
                    <a:pt x="287" y="47"/>
                  </a:lnTo>
                  <a:lnTo>
                    <a:pt x="295" y="56"/>
                  </a:lnTo>
                  <a:lnTo>
                    <a:pt x="299" y="66"/>
                  </a:lnTo>
                  <a:lnTo>
                    <a:pt x="300" y="78"/>
                  </a:lnTo>
                  <a:lnTo>
                    <a:pt x="298" y="89"/>
                  </a:lnTo>
                  <a:lnTo>
                    <a:pt x="292" y="99"/>
                  </a:lnTo>
                  <a:lnTo>
                    <a:pt x="111" y="322"/>
                  </a:lnTo>
                  <a:lnTo>
                    <a:pt x="100" y="331"/>
                  </a:lnTo>
                  <a:lnTo>
                    <a:pt x="85" y="336"/>
                  </a:lnTo>
                  <a:lnTo>
                    <a:pt x="71" y="335"/>
                  </a:lnTo>
                  <a:lnTo>
                    <a:pt x="58" y="328"/>
                  </a:lnTo>
                  <a:lnTo>
                    <a:pt x="14" y="292"/>
                  </a:lnTo>
                  <a:lnTo>
                    <a:pt x="5" y="280"/>
                  </a:lnTo>
                  <a:lnTo>
                    <a:pt x="0" y="265"/>
                  </a:lnTo>
                  <a:lnTo>
                    <a:pt x="1" y="252"/>
                  </a:lnTo>
                  <a:lnTo>
                    <a:pt x="8" y="238"/>
                  </a:lnTo>
                  <a:lnTo>
                    <a:pt x="190" y="15"/>
                  </a:lnTo>
                  <a:lnTo>
                    <a:pt x="199" y="7"/>
                  </a:lnTo>
                  <a:lnTo>
                    <a:pt x="210" y="3"/>
                  </a:lnTo>
                  <a:lnTo>
                    <a:pt x="2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 name="Group 28"/>
          <p:cNvGrpSpPr/>
          <p:nvPr/>
        </p:nvGrpSpPr>
        <p:grpSpPr>
          <a:xfrm>
            <a:off x="3362325" y="1924050"/>
            <a:ext cx="482814" cy="544275"/>
            <a:chOff x="2698251" y="1515030"/>
            <a:chExt cx="482814" cy="544275"/>
          </a:xfrm>
          <a:solidFill>
            <a:schemeClr val="bg1"/>
          </a:solidFill>
        </p:grpSpPr>
        <p:sp>
          <p:nvSpPr>
            <p:cNvPr id="1032" name="Freeform 8"/>
            <p:cNvSpPr>
              <a:spLocks noEditPoints="1"/>
            </p:cNvSpPr>
            <p:nvPr/>
          </p:nvSpPr>
          <p:spPr bwMode="auto">
            <a:xfrm>
              <a:off x="2698251" y="1575125"/>
              <a:ext cx="482814" cy="484180"/>
            </a:xfrm>
            <a:custGeom>
              <a:avLst/>
              <a:gdLst/>
              <a:ahLst/>
              <a:cxnLst>
                <a:cxn ang="0">
                  <a:pos x="79" y="78"/>
                </a:cxn>
                <a:cxn ang="0">
                  <a:pos x="79" y="631"/>
                </a:cxn>
                <a:cxn ang="0">
                  <a:pos x="629" y="631"/>
                </a:cxn>
                <a:cxn ang="0">
                  <a:pos x="629" y="78"/>
                </a:cxn>
                <a:cxn ang="0">
                  <a:pos x="79" y="78"/>
                </a:cxn>
                <a:cxn ang="0">
                  <a:pos x="71" y="0"/>
                </a:cxn>
                <a:cxn ang="0">
                  <a:pos x="637" y="0"/>
                </a:cxn>
                <a:cxn ang="0">
                  <a:pos x="655" y="2"/>
                </a:cxn>
                <a:cxn ang="0">
                  <a:pos x="672" y="10"/>
                </a:cxn>
                <a:cxn ang="0">
                  <a:pos x="687" y="20"/>
                </a:cxn>
                <a:cxn ang="0">
                  <a:pos x="697" y="35"/>
                </a:cxn>
                <a:cxn ang="0">
                  <a:pos x="705" y="52"/>
                </a:cxn>
                <a:cxn ang="0">
                  <a:pos x="707" y="70"/>
                </a:cxn>
                <a:cxn ang="0">
                  <a:pos x="707" y="638"/>
                </a:cxn>
                <a:cxn ang="0">
                  <a:pos x="705" y="657"/>
                </a:cxn>
                <a:cxn ang="0">
                  <a:pos x="697" y="674"/>
                </a:cxn>
                <a:cxn ang="0">
                  <a:pos x="687" y="688"/>
                </a:cxn>
                <a:cxn ang="0">
                  <a:pos x="672" y="699"/>
                </a:cxn>
                <a:cxn ang="0">
                  <a:pos x="655" y="706"/>
                </a:cxn>
                <a:cxn ang="0">
                  <a:pos x="637" y="709"/>
                </a:cxn>
                <a:cxn ang="0">
                  <a:pos x="71" y="709"/>
                </a:cxn>
                <a:cxn ang="0">
                  <a:pos x="53" y="706"/>
                </a:cxn>
                <a:cxn ang="0">
                  <a:pos x="36" y="699"/>
                </a:cxn>
                <a:cxn ang="0">
                  <a:pos x="21" y="688"/>
                </a:cxn>
                <a:cxn ang="0">
                  <a:pos x="11" y="674"/>
                </a:cxn>
                <a:cxn ang="0">
                  <a:pos x="3" y="657"/>
                </a:cxn>
                <a:cxn ang="0">
                  <a:pos x="0" y="638"/>
                </a:cxn>
                <a:cxn ang="0">
                  <a:pos x="0" y="70"/>
                </a:cxn>
                <a:cxn ang="0">
                  <a:pos x="3" y="52"/>
                </a:cxn>
                <a:cxn ang="0">
                  <a:pos x="11" y="35"/>
                </a:cxn>
                <a:cxn ang="0">
                  <a:pos x="21" y="20"/>
                </a:cxn>
                <a:cxn ang="0">
                  <a:pos x="36" y="10"/>
                </a:cxn>
                <a:cxn ang="0">
                  <a:pos x="53" y="2"/>
                </a:cxn>
                <a:cxn ang="0">
                  <a:pos x="71" y="0"/>
                </a:cxn>
              </a:cxnLst>
              <a:rect l="0" t="0" r="r" b="b"/>
              <a:pathLst>
                <a:path w="707" h="709">
                  <a:moveTo>
                    <a:pt x="79" y="78"/>
                  </a:moveTo>
                  <a:lnTo>
                    <a:pt x="79" y="631"/>
                  </a:lnTo>
                  <a:lnTo>
                    <a:pt x="629" y="631"/>
                  </a:lnTo>
                  <a:lnTo>
                    <a:pt x="629" y="78"/>
                  </a:lnTo>
                  <a:lnTo>
                    <a:pt x="79" y="78"/>
                  </a:lnTo>
                  <a:close/>
                  <a:moveTo>
                    <a:pt x="71" y="0"/>
                  </a:moveTo>
                  <a:lnTo>
                    <a:pt x="637" y="0"/>
                  </a:lnTo>
                  <a:lnTo>
                    <a:pt x="655" y="2"/>
                  </a:lnTo>
                  <a:lnTo>
                    <a:pt x="672" y="10"/>
                  </a:lnTo>
                  <a:lnTo>
                    <a:pt x="687" y="20"/>
                  </a:lnTo>
                  <a:lnTo>
                    <a:pt x="697" y="35"/>
                  </a:lnTo>
                  <a:lnTo>
                    <a:pt x="705" y="52"/>
                  </a:lnTo>
                  <a:lnTo>
                    <a:pt x="707" y="70"/>
                  </a:lnTo>
                  <a:lnTo>
                    <a:pt x="707" y="638"/>
                  </a:lnTo>
                  <a:lnTo>
                    <a:pt x="705" y="657"/>
                  </a:lnTo>
                  <a:lnTo>
                    <a:pt x="697" y="674"/>
                  </a:lnTo>
                  <a:lnTo>
                    <a:pt x="687" y="688"/>
                  </a:lnTo>
                  <a:lnTo>
                    <a:pt x="672" y="699"/>
                  </a:lnTo>
                  <a:lnTo>
                    <a:pt x="655" y="706"/>
                  </a:lnTo>
                  <a:lnTo>
                    <a:pt x="637" y="709"/>
                  </a:lnTo>
                  <a:lnTo>
                    <a:pt x="71" y="709"/>
                  </a:lnTo>
                  <a:lnTo>
                    <a:pt x="53" y="706"/>
                  </a:lnTo>
                  <a:lnTo>
                    <a:pt x="36" y="699"/>
                  </a:lnTo>
                  <a:lnTo>
                    <a:pt x="21" y="688"/>
                  </a:lnTo>
                  <a:lnTo>
                    <a:pt x="11" y="674"/>
                  </a:lnTo>
                  <a:lnTo>
                    <a:pt x="3" y="657"/>
                  </a:lnTo>
                  <a:lnTo>
                    <a:pt x="0" y="638"/>
                  </a:lnTo>
                  <a:lnTo>
                    <a:pt x="0" y="70"/>
                  </a:lnTo>
                  <a:lnTo>
                    <a:pt x="3" y="52"/>
                  </a:lnTo>
                  <a:lnTo>
                    <a:pt x="11" y="35"/>
                  </a:lnTo>
                  <a:lnTo>
                    <a:pt x="21" y="20"/>
                  </a:lnTo>
                  <a:lnTo>
                    <a:pt x="36" y="10"/>
                  </a:lnTo>
                  <a:lnTo>
                    <a:pt x="53" y="2"/>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p:nvSpPr>
          <p:spPr bwMode="auto">
            <a:xfrm>
              <a:off x="2817077" y="1515030"/>
              <a:ext cx="55998" cy="172775"/>
            </a:xfrm>
            <a:custGeom>
              <a:avLst/>
              <a:gdLst/>
              <a:ahLst/>
              <a:cxnLst>
                <a:cxn ang="0">
                  <a:pos x="31" y="0"/>
                </a:cxn>
                <a:cxn ang="0">
                  <a:pos x="51" y="0"/>
                </a:cxn>
                <a:cxn ang="0">
                  <a:pos x="63" y="3"/>
                </a:cxn>
                <a:cxn ang="0">
                  <a:pos x="73" y="9"/>
                </a:cxn>
                <a:cxn ang="0">
                  <a:pos x="80" y="20"/>
                </a:cxn>
                <a:cxn ang="0">
                  <a:pos x="82" y="32"/>
                </a:cxn>
                <a:cxn ang="0">
                  <a:pos x="82" y="222"/>
                </a:cxn>
                <a:cxn ang="0">
                  <a:pos x="80" y="235"/>
                </a:cxn>
                <a:cxn ang="0">
                  <a:pos x="73" y="244"/>
                </a:cxn>
                <a:cxn ang="0">
                  <a:pos x="63" y="251"/>
                </a:cxn>
                <a:cxn ang="0">
                  <a:pos x="51" y="253"/>
                </a:cxn>
                <a:cxn ang="0">
                  <a:pos x="31" y="253"/>
                </a:cxn>
                <a:cxn ang="0">
                  <a:pos x="19" y="251"/>
                </a:cxn>
                <a:cxn ang="0">
                  <a:pos x="9" y="244"/>
                </a:cxn>
                <a:cxn ang="0">
                  <a:pos x="2" y="235"/>
                </a:cxn>
                <a:cxn ang="0">
                  <a:pos x="0" y="222"/>
                </a:cxn>
                <a:cxn ang="0">
                  <a:pos x="0" y="32"/>
                </a:cxn>
                <a:cxn ang="0">
                  <a:pos x="2" y="20"/>
                </a:cxn>
                <a:cxn ang="0">
                  <a:pos x="9" y="9"/>
                </a:cxn>
                <a:cxn ang="0">
                  <a:pos x="19" y="3"/>
                </a:cxn>
                <a:cxn ang="0">
                  <a:pos x="31" y="0"/>
                </a:cxn>
              </a:cxnLst>
              <a:rect l="0" t="0" r="r" b="b"/>
              <a:pathLst>
                <a:path w="82" h="253">
                  <a:moveTo>
                    <a:pt x="31" y="0"/>
                  </a:moveTo>
                  <a:lnTo>
                    <a:pt x="51" y="0"/>
                  </a:lnTo>
                  <a:lnTo>
                    <a:pt x="63" y="3"/>
                  </a:lnTo>
                  <a:lnTo>
                    <a:pt x="73" y="9"/>
                  </a:lnTo>
                  <a:lnTo>
                    <a:pt x="80" y="20"/>
                  </a:lnTo>
                  <a:lnTo>
                    <a:pt x="82" y="32"/>
                  </a:lnTo>
                  <a:lnTo>
                    <a:pt x="82" y="222"/>
                  </a:lnTo>
                  <a:lnTo>
                    <a:pt x="80" y="235"/>
                  </a:lnTo>
                  <a:lnTo>
                    <a:pt x="73" y="244"/>
                  </a:lnTo>
                  <a:lnTo>
                    <a:pt x="63" y="251"/>
                  </a:lnTo>
                  <a:lnTo>
                    <a:pt x="51" y="253"/>
                  </a:lnTo>
                  <a:lnTo>
                    <a:pt x="31" y="253"/>
                  </a:lnTo>
                  <a:lnTo>
                    <a:pt x="19" y="251"/>
                  </a:lnTo>
                  <a:lnTo>
                    <a:pt x="9" y="244"/>
                  </a:lnTo>
                  <a:lnTo>
                    <a:pt x="2" y="235"/>
                  </a:lnTo>
                  <a:lnTo>
                    <a:pt x="0" y="222"/>
                  </a:lnTo>
                  <a:lnTo>
                    <a:pt x="0" y="32"/>
                  </a:lnTo>
                  <a:lnTo>
                    <a:pt x="2" y="20"/>
                  </a:lnTo>
                  <a:lnTo>
                    <a:pt x="9" y="9"/>
                  </a:lnTo>
                  <a:lnTo>
                    <a:pt x="19" y="3"/>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p:nvSpPr>
          <p:spPr bwMode="auto">
            <a:xfrm>
              <a:off x="3004876" y="1515030"/>
              <a:ext cx="55998" cy="172775"/>
            </a:xfrm>
            <a:custGeom>
              <a:avLst/>
              <a:gdLst/>
              <a:ahLst/>
              <a:cxnLst>
                <a:cxn ang="0">
                  <a:pos x="32" y="0"/>
                </a:cxn>
                <a:cxn ang="0">
                  <a:pos x="51" y="0"/>
                </a:cxn>
                <a:cxn ang="0">
                  <a:pos x="64" y="3"/>
                </a:cxn>
                <a:cxn ang="0">
                  <a:pos x="73" y="9"/>
                </a:cxn>
                <a:cxn ang="0">
                  <a:pos x="79" y="20"/>
                </a:cxn>
                <a:cxn ang="0">
                  <a:pos x="82" y="32"/>
                </a:cxn>
                <a:cxn ang="0">
                  <a:pos x="82" y="222"/>
                </a:cxn>
                <a:cxn ang="0">
                  <a:pos x="79" y="235"/>
                </a:cxn>
                <a:cxn ang="0">
                  <a:pos x="73" y="244"/>
                </a:cxn>
                <a:cxn ang="0">
                  <a:pos x="64" y="251"/>
                </a:cxn>
                <a:cxn ang="0">
                  <a:pos x="51" y="253"/>
                </a:cxn>
                <a:cxn ang="0">
                  <a:pos x="32" y="253"/>
                </a:cxn>
                <a:cxn ang="0">
                  <a:pos x="19" y="251"/>
                </a:cxn>
                <a:cxn ang="0">
                  <a:pos x="9" y="244"/>
                </a:cxn>
                <a:cxn ang="0">
                  <a:pos x="2" y="235"/>
                </a:cxn>
                <a:cxn ang="0">
                  <a:pos x="0" y="222"/>
                </a:cxn>
                <a:cxn ang="0">
                  <a:pos x="0" y="32"/>
                </a:cxn>
                <a:cxn ang="0">
                  <a:pos x="2" y="20"/>
                </a:cxn>
                <a:cxn ang="0">
                  <a:pos x="9" y="9"/>
                </a:cxn>
                <a:cxn ang="0">
                  <a:pos x="19" y="3"/>
                </a:cxn>
                <a:cxn ang="0">
                  <a:pos x="32" y="0"/>
                </a:cxn>
              </a:cxnLst>
              <a:rect l="0" t="0" r="r" b="b"/>
              <a:pathLst>
                <a:path w="82" h="253">
                  <a:moveTo>
                    <a:pt x="32" y="0"/>
                  </a:moveTo>
                  <a:lnTo>
                    <a:pt x="51" y="0"/>
                  </a:lnTo>
                  <a:lnTo>
                    <a:pt x="64" y="3"/>
                  </a:lnTo>
                  <a:lnTo>
                    <a:pt x="73" y="9"/>
                  </a:lnTo>
                  <a:lnTo>
                    <a:pt x="79" y="20"/>
                  </a:lnTo>
                  <a:lnTo>
                    <a:pt x="82" y="32"/>
                  </a:lnTo>
                  <a:lnTo>
                    <a:pt x="82" y="222"/>
                  </a:lnTo>
                  <a:lnTo>
                    <a:pt x="79" y="235"/>
                  </a:lnTo>
                  <a:lnTo>
                    <a:pt x="73" y="244"/>
                  </a:lnTo>
                  <a:lnTo>
                    <a:pt x="64" y="251"/>
                  </a:lnTo>
                  <a:lnTo>
                    <a:pt x="51" y="253"/>
                  </a:lnTo>
                  <a:lnTo>
                    <a:pt x="32" y="253"/>
                  </a:lnTo>
                  <a:lnTo>
                    <a:pt x="19" y="251"/>
                  </a:lnTo>
                  <a:lnTo>
                    <a:pt x="9" y="244"/>
                  </a:lnTo>
                  <a:lnTo>
                    <a:pt x="2" y="235"/>
                  </a:lnTo>
                  <a:lnTo>
                    <a:pt x="0" y="222"/>
                  </a:lnTo>
                  <a:lnTo>
                    <a:pt x="0" y="32"/>
                  </a:lnTo>
                  <a:lnTo>
                    <a:pt x="2" y="20"/>
                  </a:lnTo>
                  <a:lnTo>
                    <a:pt x="9" y="9"/>
                  </a:lnTo>
                  <a:lnTo>
                    <a:pt x="19" y="3"/>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p:cNvSpPr>
            <p:nvPr/>
          </p:nvSpPr>
          <p:spPr bwMode="auto">
            <a:xfrm>
              <a:off x="2811614" y="1741754"/>
              <a:ext cx="258821" cy="48486"/>
            </a:xfrm>
            <a:custGeom>
              <a:avLst/>
              <a:gdLst/>
              <a:ahLst/>
              <a:cxnLst>
                <a:cxn ang="0">
                  <a:pos x="30" y="0"/>
                </a:cxn>
                <a:cxn ang="0">
                  <a:pos x="348" y="0"/>
                </a:cxn>
                <a:cxn ang="0">
                  <a:pos x="360" y="3"/>
                </a:cxn>
                <a:cxn ang="0">
                  <a:pos x="370" y="10"/>
                </a:cxn>
                <a:cxn ang="0">
                  <a:pos x="377" y="20"/>
                </a:cxn>
                <a:cxn ang="0">
                  <a:pos x="379" y="32"/>
                </a:cxn>
                <a:cxn ang="0">
                  <a:pos x="379" y="39"/>
                </a:cxn>
                <a:cxn ang="0">
                  <a:pos x="377" y="52"/>
                </a:cxn>
                <a:cxn ang="0">
                  <a:pos x="370" y="62"/>
                </a:cxn>
                <a:cxn ang="0">
                  <a:pos x="360" y="69"/>
                </a:cxn>
                <a:cxn ang="0">
                  <a:pos x="348" y="71"/>
                </a:cxn>
                <a:cxn ang="0">
                  <a:pos x="30" y="71"/>
                </a:cxn>
                <a:cxn ang="0">
                  <a:pos x="18" y="69"/>
                </a:cxn>
                <a:cxn ang="0">
                  <a:pos x="9" y="62"/>
                </a:cxn>
                <a:cxn ang="0">
                  <a:pos x="2" y="52"/>
                </a:cxn>
                <a:cxn ang="0">
                  <a:pos x="0" y="39"/>
                </a:cxn>
                <a:cxn ang="0">
                  <a:pos x="0" y="32"/>
                </a:cxn>
                <a:cxn ang="0">
                  <a:pos x="2" y="20"/>
                </a:cxn>
                <a:cxn ang="0">
                  <a:pos x="9" y="10"/>
                </a:cxn>
                <a:cxn ang="0">
                  <a:pos x="18" y="3"/>
                </a:cxn>
                <a:cxn ang="0">
                  <a:pos x="30" y="0"/>
                </a:cxn>
              </a:cxnLst>
              <a:rect l="0" t="0" r="r" b="b"/>
              <a:pathLst>
                <a:path w="379" h="71">
                  <a:moveTo>
                    <a:pt x="30" y="0"/>
                  </a:moveTo>
                  <a:lnTo>
                    <a:pt x="348" y="0"/>
                  </a:lnTo>
                  <a:lnTo>
                    <a:pt x="360" y="3"/>
                  </a:lnTo>
                  <a:lnTo>
                    <a:pt x="370" y="10"/>
                  </a:lnTo>
                  <a:lnTo>
                    <a:pt x="377" y="20"/>
                  </a:lnTo>
                  <a:lnTo>
                    <a:pt x="379" y="32"/>
                  </a:lnTo>
                  <a:lnTo>
                    <a:pt x="379" y="39"/>
                  </a:lnTo>
                  <a:lnTo>
                    <a:pt x="377" y="52"/>
                  </a:lnTo>
                  <a:lnTo>
                    <a:pt x="370" y="62"/>
                  </a:lnTo>
                  <a:lnTo>
                    <a:pt x="360" y="69"/>
                  </a:lnTo>
                  <a:lnTo>
                    <a:pt x="348" y="71"/>
                  </a:lnTo>
                  <a:lnTo>
                    <a:pt x="30" y="71"/>
                  </a:lnTo>
                  <a:lnTo>
                    <a:pt x="18" y="69"/>
                  </a:lnTo>
                  <a:lnTo>
                    <a:pt x="9" y="62"/>
                  </a:lnTo>
                  <a:lnTo>
                    <a:pt x="2" y="52"/>
                  </a:lnTo>
                  <a:lnTo>
                    <a:pt x="0" y="39"/>
                  </a:lnTo>
                  <a:lnTo>
                    <a:pt x="0" y="32"/>
                  </a:lnTo>
                  <a:lnTo>
                    <a:pt x="2" y="20"/>
                  </a:lnTo>
                  <a:lnTo>
                    <a:pt x="9" y="10"/>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p:nvSpPr>
          <p:spPr bwMode="auto">
            <a:xfrm>
              <a:off x="2811614" y="1814142"/>
              <a:ext cx="258821" cy="48486"/>
            </a:xfrm>
            <a:custGeom>
              <a:avLst/>
              <a:gdLst/>
              <a:ahLst/>
              <a:cxnLst>
                <a:cxn ang="0">
                  <a:pos x="30" y="0"/>
                </a:cxn>
                <a:cxn ang="0">
                  <a:pos x="348" y="0"/>
                </a:cxn>
                <a:cxn ang="0">
                  <a:pos x="360" y="3"/>
                </a:cxn>
                <a:cxn ang="0">
                  <a:pos x="370" y="9"/>
                </a:cxn>
                <a:cxn ang="0">
                  <a:pos x="377" y="20"/>
                </a:cxn>
                <a:cxn ang="0">
                  <a:pos x="379" y="32"/>
                </a:cxn>
                <a:cxn ang="0">
                  <a:pos x="379" y="39"/>
                </a:cxn>
                <a:cxn ang="0">
                  <a:pos x="377" y="51"/>
                </a:cxn>
                <a:cxn ang="0">
                  <a:pos x="370" y="62"/>
                </a:cxn>
                <a:cxn ang="0">
                  <a:pos x="360" y="68"/>
                </a:cxn>
                <a:cxn ang="0">
                  <a:pos x="348" y="71"/>
                </a:cxn>
                <a:cxn ang="0">
                  <a:pos x="30" y="71"/>
                </a:cxn>
                <a:cxn ang="0">
                  <a:pos x="18" y="68"/>
                </a:cxn>
                <a:cxn ang="0">
                  <a:pos x="9" y="62"/>
                </a:cxn>
                <a:cxn ang="0">
                  <a:pos x="2" y="51"/>
                </a:cxn>
                <a:cxn ang="0">
                  <a:pos x="0" y="39"/>
                </a:cxn>
                <a:cxn ang="0">
                  <a:pos x="0" y="32"/>
                </a:cxn>
                <a:cxn ang="0">
                  <a:pos x="2" y="20"/>
                </a:cxn>
                <a:cxn ang="0">
                  <a:pos x="9" y="9"/>
                </a:cxn>
                <a:cxn ang="0">
                  <a:pos x="18" y="3"/>
                </a:cxn>
                <a:cxn ang="0">
                  <a:pos x="30" y="0"/>
                </a:cxn>
              </a:cxnLst>
              <a:rect l="0" t="0" r="r" b="b"/>
              <a:pathLst>
                <a:path w="379" h="71">
                  <a:moveTo>
                    <a:pt x="30" y="0"/>
                  </a:moveTo>
                  <a:lnTo>
                    <a:pt x="348" y="0"/>
                  </a:lnTo>
                  <a:lnTo>
                    <a:pt x="360" y="3"/>
                  </a:lnTo>
                  <a:lnTo>
                    <a:pt x="370" y="9"/>
                  </a:lnTo>
                  <a:lnTo>
                    <a:pt x="377" y="20"/>
                  </a:lnTo>
                  <a:lnTo>
                    <a:pt x="379" y="32"/>
                  </a:lnTo>
                  <a:lnTo>
                    <a:pt x="379" y="39"/>
                  </a:lnTo>
                  <a:lnTo>
                    <a:pt x="377" y="51"/>
                  </a:lnTo>
                  <a:lnTo>
                    <a:pt x="370" y="62"/>
                  </a:lnTo>
                  <a:lnTo>
                    <a:pt x="360" y="68"/>
                  </a:lnTo>
                  <a:lnTo>
                    <a:pt x="348" y="71"/>
                  </a:lnTo>
                  <a:lnTo>
                    <a:pt x="30" y="71"/>
                  </a:lnTo>
                  <a:lnTo>
                    <a:pt x="18" y="68"/>
                  </a:lnTo>
                  <a:lnTo>
                    <a:pt x="9" y="62"/>
                  </a:lnTo>
                  <a:lnTo>
                    <a:pt x="2" y="51"/>
                  </a:lnTo>
                  <a:lnTo>
                    <a:pt x="0" y="39"/>
                  </a:lnTo>
                  <a:lnTo>
                    <a:pt x="0" y="32"/>
                  </a:lnTo>
                  <a:lnTo>
                    <a:pt x="2" y="20"/>
                  </a:lnTo>
                  <a:lnTo>
                    <a:pt x="9" y="9"/>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p:cNvSpPr>
            <p:nvPr/>
          </p:nvSpPr>
          <p:spPr bwMode="auto">
            <a:xfrm>
              <a:off x="2811614" y="1890628"/>
              <a:ext cx="258821" cy="47803"/>
            </a:xfrm>
            <a:custGeom>
              <a:avLst/>
              <a:gdLst/>
              <a:ahLst/>
              <a:cxnLst>
                <a:cxn ang="0">
                  <a:pos x="30" y="0"/>
                </a:cxn>
                <a:cxn ang="0">
                  <a:pos x="348" y="0"/>
                </a:cxn>
                <a:cxn ang="0">
                  <a:pos x="360" y="2"/>
                </a:cxn>
                <a:cxn ang="0">
                  <a:pos x="370" y="9"/>
                </a:cxn>
                <a:cxn ang="0">
                  <a:pos x="377" y="19"/>
                </a:cxn>
                <a:cxn ang="0">
                  <a:pos x="379" y="32"/>
                </a:cxn>
                <a:cxn ang="0">
                  <a:pos x="379" y="38"/>
                </a:cxn>
                <a:cxn ang="0">
                  <a:pos x="377" y="51"/>
                </a:cxn>
                <a:cxn ang="0">
                  <a:pos x="370" y="61"/>
                </a:cxn>
                <a:cxn ang="0">
                  <a:pos x="360" y="68"/>
                </a:cxn>
                <a:cxn ang="0">
                  <a:pos x="348" y="70"/>
                </a:cxn>
                <a:cxn ang="0">
                  <a:pos x="30" y="70"/>
                </a:cxn>
                <a:cxn ang="0">
                  <a:pos x="18" y="68"/>
                </a:cxn>
                <a:cxn ang="0">
                  <a:pos x="9" y="61"/>
                </a:cxn>
                <a:cxn ang="0">
                  <a:pos x="2" y="51"/>
                </a:cxn>
                <a:cxn ang="0">
                  <a:pos x="0" y="38"/>
                </a:cxn>
                <a:cxn ang="0">
                  <a:pos x="0" y="32"/>
                </a:cxn>
                <a:cxn ang="0">
                  <a:pos x="2" y="19"/>
                </a:cxn>
                <a:cxn ang="0">
                  <a:pos x="9" y="9"/>
                </a:cxn>
                <a:cxn ang="0">
                  <a:pos x="18" y="2"/>
                </a:cxn>
                <a:cxn ang="0">
                  <a:pos x="30" y="0"/>
                </a:cxn>
              </a:cxnLst>
              <a:rect l="0" t="0" r="r" b="b"/>
              <a:pathLst>
                <a:path w="379" h="70">
                  <a:moveTo>
                    <a:pt x="30" y="0"/>
                  </a:moveTo>
                  <a:lnTo>
                    <a:pt x="348" y="0"/>
                  </a:lnTo>
                  <a:lnTo>
                    <a:pt x="360" y="2"/>
                  </a:lnTo>
                  <a:lnTo>
                    <a:pt x="370" y="9"/>
                  </a:lnTo>
                  <a:lnTo>
                    <a:pt x="377" y="19"/>
                  </a:lnTo>
                  <a:lnTo>
                    <a:pt x="379" y="32"/>
                  </a:lnTo>
                  <a:lnTo>
                    <a:pt x="379" y="38"/>
                  </a:lnTo>
                  <a:lnTo>
                    <a:pt x="377" y="51"/>
                  </a:lnTo>
                  <a:lnTo>
                    <a:pt x="370" y="61"/>
                  </a:lnTo>
                  <a:lnTo>
                    <a:pt x="360" y="68"/>
                  </a:lnTo>
                  <a:lnTo>
                    <a:pt x="348" y="70"/>
                  </a:lnTo>
                  <a:lnTo>
                    <a:pt x="30" y="70"/>
                  </a:lnTo>
                  <a:lnTo>
                    <a:pt x="18" y="68"/>
                  </a:lnTo>
                  <a:lnTo>
                    <a:pt x="9" y="61"/>
                  </a:lnTo>
                  <a:lnTo>
                    <a:pt x="2" y="51"/>
                  </a:lnTo>
                  <a:lnTo>
                    <a:pt x="0" y="38"/>
                  </a:lnTo>
                  <a:lnTo>
                    <a:pt x="0" y="32"/>
                  </a:lnTo>
                  <a:lnTo>
                    <a:pt x="2" y="19"/>
                  </a:lnTo>
                  <a:lnTo>
                    <a:pt x="9" y="9"/>
                  </a:lnTo>
                  <a:lnTo>
                    <a:pt x="18" y="2"/>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5276850" y="1990725"/>
            <a:ext cx="515593" cy="493740"/>
            <a:chOff x="3359303" y="1601759"/>
            <a:chExt cx="515593" cy="493740"/>
          </a:xfrm>
          <a:solidFill>
            <a:schemeClr val="bg1"/>
          </a:solidFill>
        </p:grpSpPr>
        <p:sp>
          <p:nvSpPr>
            <p:cNvPr id="1038" name="Freeform 14"/>
            <p:cNvSpPr>
              <a:spLocks noEditPoints="1"/>
            </p:cNvSpPr>
            <p:nvPr/>
          </p:nvSpPr>
          <p:spPr bwMode="auto">
            <a:xfrm>
              <a:off x="3359303" y="1601759"/>
              <a:ext cx="515593" cy="376964"/>
            </a:xfrm>
            <a:custGeom>
              <a:avLst/>
              <a:gdLst/>
              <a:ahLst/>
              <a:cxnLst>
                <a:cxn ang="0">
                  <a:pos x="69" y="72"/>
                </a:cxn>
                <a:cxn ang="0">
                  <a:pos x="69" y="477"/>
                </a:cxn>
                <a:cxn ang="0">
                  <a:pos x="683" y="477"/>
                </a:cxn>
                <a:cxn ang="0">
                  <a:pos x="683" y="72"/>
                </a:cxn>
                <a:cxn ang="0">
                  <a:pos x="69" y="72"/>
                </a:cxn>
                <a:cxn ang="0">
                  <a:pos x="32" y="0"/>
                </a:cxn>
                <a:cxn ang="0">
                  <a:pos x="723" y="0"/>
                </a:cxn>
                <a:cxn ang="0">
                  <a:pos x="735" y="2"/>
                </a:cxn>
                <a:cxn ang="0">
                  <a:pos x="746" y="9"/>
                </a:cxn>
                <a:cxn ang="0">
                  <a:pos x="752" y="19"/>
                </a:cxn>
                <a:cxn ang="0">
                  <a:pos x="755" y="31"/>
                </a:cxn>
                <a:cxn ang="0">
                  <a:pos x="755" y="521"/>
                </a:cxn>
                <a:cxn ang="0">
                  <a:pos x="752" y="533"/>
                </a:cxn>
                <a:cxn ang="0">
                  <a:pos x="746" y="543"/>
                </a:cxn>
                <a:cxn ang="0">
                  <a:pos x="735" y="550"/>
                </a:cxn>
                <a:cxn ang="0">
                  <a:pos x="723" y="552"/>
                </a:cxn>
                <a:cxn ang="0">
                  <a:pos x="32" y="552"/>
                </a:cxn>
                <a:cxn ang="0">
                  <a:pos x="19" y="550"/>
                </a:cxn>
                <a:cxn ang="0">
                  <a:pos x="9" y="543"/>
                </a:cxn>
                <a:cxn ang="0">
                  <a:pos x="2" y="533"/>
                </a:cxn>
                <a:cxn ang="0">
                  <a:pos x="0" y="521"/>
                </a:cxn>
                <a:cxn ang="0">
                  <a:pos x="0" y="31"/>
                </a:cxn>
                <a:cxn ang="0">
                  <a:pos x="2" y="19"/>
                </a:cxn>
                <a:cxn ang="0">
                  <a:pos x="9" y="9"/>
                </a:cxn>
                <a:cxn ang="0">
                  <a:pos x="19" y="2"/>
                </a:cxn>
                <a:cxn ang="0">
                  <a:pos x="32" y="0"/>
                </a:cxn>
              </a:cxnLst>
              <a:rect l="0" t="0" r="r" b="b"/>
              <a:pathLst>
                <a:path w="755" h="552">
                  <a:moveTo>
                    <a:pt x="69" y="72"/>
                  </a:moveTo>
                  <a:lnTo>
                    <a:pt x="69" y="477"/>
                  </a:lnTo>
                  <a:lnTo>
                    <a:pt x="683" y="477"/>
                  </a:lnTo>
                  <a:lnTo>
                    <a:pt x="683" y="72"/>
                  </a:lnTo>
                  <a:lnTo>
                    <a:pt x="69" y="72"/>
                  </a:lnTo>
                  <a:close/>
                  <a:moveTo>
                    <a:pt x="32" y="0"/>
                  </a:moveTo>
                  <a:lnTo>
                    <a:pt x="723" y="0"/>
                  </a:lnTo>
                  <a:lnTo>
                    <a:pt x="735" y="2"/>
                  </a:lnTo>
                  <a:lnTo>
                    <a:pt x="746" y="9"/>
                  </a:lnTo>
                  <a:lnTo>
                    <a:pt x="752" y="19"/>
                  </a:lnTo>
                  <a:lnTo>
                    <a:pt x="755" y="31"/>
                  </a:lnTo>
                  <a:lnTo>
                    <a:pt x="755" y="521"/>
                  </a:lnTo>
                  <a:lnTo>
                    <a:pt x="752" y="533"/>
                  </a:lnTo>
                  <a:lnTo>
                    <a:pt x="746" y="543"/>
                  </a:lnTo>
                  <a:lnTo>
                    <a:pt x="735" y="550"/>
                  </a:lnTo>
                  <a:lnTo>
                    <a:pt x="723" y="552"/>
                  </a:lnTo>
                  <a:lnTo>
                    <a:pt x="32" y="552"/>
                  </a:lnTo>
                  <a:lnTo>
                    <a:pt x="19" y="550"/>
                  </a:lnTo>
                  <a:lnTo>
                    <a:pt x="9" y="543"/>
                  </a:lnTo>
                  <a:lnTo>
                    <a:pt x="2" y="533"/>
                  </a:lnTo>
                  <a:lnTo>
                    <a:pt x="0" y="521"/>
                  </a:lnTo>
                  <a:lnTo>
                    <a:pt x="0" y="31"/>
                  </a:lnTo>
                  <a:lnTo>
                    <a:pt x="2" y="19"/>
                  </a:lnTo>
                  <a:lnTo>
                    <a:pt x="9" y="9"/>
                  </a:lnTo>
                  <a:lnTo>
                    <a:pt x="19"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p:cNvSpPr>
            <p:nvPr/>
          </p:nvSpPr>
          <p:spPr bwMode="auto">
            <a:xfrm>
              <a:off x="3489055" y="2012185"/>
              <a:ext cx="255406" cy="83314"/>
            </a:xfrm>
            <a:custGeom>
              <a:avLst/>
              <a:gdLst/>
              <a:ahLst/>
              <a:cxnLst>
                <a:cxn ang="0">
                  <a:pos x="0" y="0"/>
                </a:cxn>
                <a:cxn ang="0">
                  <a:pos x="374" y="0"/>
                </a:cxn>
                <a:cxn ang="0">
                  <a:pos x="358" y="30"/>
                </a:cxn>
                <a:cxn ang="0">
                  <a:pos x="338" y="56"/>
                </a:cxn>
                <a:cxn ang="0">
                  <a:pos x="314" y="79"/>
                </a:cxn>
                <a:cxn ang="0">
                  <a:pos x="286" y="97"/>
                </a:cxn>
                <a:cxn ang="0">
                  <a:pos x="255" y="111"/>
                </a:cxn>
                <a:cxn ang="0">
                  <a:pos x="223" y="119"/>
                </a:cxn>
                <a:cxn ang="0">
                  <a:pos x="187" y="122"/>
                </a:cxn>
                <a:cxn ang="0">
                  <a:pos x="152" y="119"/>
                </a:cxn>
                <a:cxn ang="0">
                  <a:pos x="119" y="111"/>
                </a:cxn>
                <a:cxn ang="0">
                  <a:pos x="89" y="97"/>
                </a:cxn>
                <a:cxn ang="0">
                  <a:pos x="60" y="79"/>
                </a:cxn>
                <a:cxn ang="0">
                  <a:pos x="37" y="56"/>
                </a:cxn>
                <a:cxn ang="0">
                  <a:pos x="16" y="30"/>
                </a:cxn>
                <a:cxn ang="0">
                  <a:pos x="0" y="0"/>
                </a:cxn>
              </a:cxnLst>
              <a:rect l="0" t="0" r="r" b="b"/>
              <a:pathLst>
                <a:path w="374" h="122">
                  <a:moveTo>
                    <a:pt x="0" y="0"/>
                  </a:moveTo>
                  <a:lnTo>
                    <a:pt x="374" y="0"/>
                  </a:lnTo>
                  <a:lnTo>
                    <a:pt x="358" y="30"/>
                  </a:lnTo>
                  <a:lnTo>
                    <a:pt x="338" y="56"/>
                  </a:lnTo>
                  <a:lnTo>
                    <a:pt x="314" y="79"/>
                  </a:lnTo>
                  <a:lnTo>
                    <a:pt x="286" y="97"/>
                  </a:lnTo>
                  <a:lnTo>
                    <a:pt x="255" y="111"/>
                  </a:lnTo>
                  <a:lnTo>
                    <a:pt x="223" y="119"/>
                  </a:lnTo>
                  <a:lnTo>
                    <a:pt x="187" y="122"/>
                  </a:lnTo>
                  <a:lnTo>
                    <a:pt x="152" y="119"/>
                  </a:lnTo>
                  <a:lnTo>
                    <a:pt x="119" y="111"/>
                  </a:lnTo>
                  <a:lnTo>
                    <a:pt x="89" y="97"/>
                  </a:lnTo>
                  <a:lnTo>
                    <a:pt x="60" y="79"/>
                  </a:lnTo>
                  <a:lnTo>
                    <a:pt x="37" y="56"/>
                  </a:lnTo>
                  <a:lnTo>
                    <a:pt x="16" y="3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40" name="Freeform 16"/>
          <p:cNvSpPr>
            <a:spLocks/>
          </p:cNvSpPr>
          <p:nvPr/>
        </p:nvSpPr>
        <p:spPr bwMode="auto">
          <a:xfrm>
            <a:off x="7229475" y="2066925"/>
            <a:ext cx="463693" cy="288869"/>
          </a:xfrm>
          <a:custGeom>
            <a:avLst/>
            <a:gdLst/>
            <a:ahLst/>
            <a:cxnLst>
              <a:cxn ang="0">
                <a:pos x="418" y="0"/>
              </a:cxn>
              <a:cxn ang="0">
                <a:pos x="679" y="0"/>
              </a:cxn>
              <a:cxn ang="0">
                <a:pos x="679" y="257"/>
              </a:cxn>
              <a:cxn ang="0">
                <a:pos x="614" y="192"/>
              </a:cxn>
              <a:cxn ang="0">
                <a:pos x="387" y="423"/>
              </a:cxn>
              <a:cxn ang="0">
                <a:pos x="257" y="293"/>
              </a:cxn>
              <a:cxn ang="0">
                <a:pos x="127" y="423"/>
              </a:cxn>
              <a:cxn ang="0">
                <a:pos x="0" y="290"/>
              </a:cxn>
              <a:cxn ang="0">
                <a:pos x="257" y="34"/>
              </a:cxn>
              <a:cxn ang="0">
                <a:pos x="387" y="162"/>
              </a:cxn>
              <a:cxn ang="0">
                <a:pos x="482" y="68"/>
              </a:cxn>
              <a:cxn ang="0">
                <a:pos x="418" y="0"/>
              </a:cxn>
            </a:cxnLst>
            <a:rect l="0" t="0" r="r" b="b"/>
            <a:pathLst>
              <a:path w="679" h="423">
                <a:moveTo>
                  <a:pt x="418" y="0"/>
                </a:moveTo>
                <a:lnTo>
                  <a:pt x="679" y="0"/>
                </a:lnTo>
                <a:lnTo>
                  <a:pt x="679" y="257"/>
                </a:lnTo>
                <a:lnTo>
                  <a:pt x="614" y="192"/>
                </a:lnTo>
                <a:lnTo>
                  <a:pt x="387" y="423"/>
                </a:lnTo>
                <a:lnTo>
                  <a:pt x="257" y="293"/>
                </a:lnTo>
                <a:lnTo>
                  <a:pt x="127" y="423"/>
                </a:lnTo>
                <a:lnTo>
                  <a:pt x="0" y="290"/>
                </a:lnTo>
                <a:lnTo>
                  <a:pt x="257" y="34"/>
                </a:lnTo>
                <a:lnTo>
                  <a:pt x="387" y="162"/>
                </a:lnTo>
                <a:lnTo>
                  <a:pt x="482" y="68"/>
                </a:lnTo>
                <a:lnTo>
                  <a:pt x="41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TextBox 32"/>
          <p:cNvSpPr txBox="1"/>
          <p:nvPr/>
        </p:nvSpPr>
        <p:spPr>
          <a:xfrm>
            <a:off x="4724400" y="2929176"/>
            <a:ext cx="1600200" cy="738664"/>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Add Script Task</a:t>
            </a:r>
          </a:p>
          <a:p>
            <a:pPr algn="ctr"/>
            <a:r>
              <a:rPr lang="en-US" sz="1400" dirty="0">
                <a:solidFill>
                  <a:schemeClr val="bg1">
                    <a:lumMod val="50000"/>
                  </a:schemeClr>
                </a:solidFill>
                <a:latin typeface="Arial" pitchFamily="34" charset="0"/>
                <a:cs typeface="Arial" pitchFamily="34" charset="0"/>
              </a:rPr>
              <a:t>Create Complex logic using Script</a:t>
            </a:r>
            <a:endParaRPr lang="en-US" sz="1100" dirty="0">
              <a:solidFill>
                <a:schemeClr val="bg1">
                  <a:lumMod val="50000"/>
                </a:schemeClr>
              </a:solidFill>
              <a:latin typeface="Arial" pitchFamily="34" charset="0"/>
              <a:cs typeface="Arial" pitchFamily="34" charset="0"/>
            </a:endParaRPr>
          </a:p>
        </p:txBody>
      </p:sp>
      <p:sp>
        <p:nvSpPr>
          <p:cNvPr id="34" name="TextBox 33"/>
          <p:cNvSpPr txBox="1"/>
          <p:nvPr/>
        </p:nvSpPr>
        <p:spPr>
          <a:xfrm>
            <a:off x="2809875" y="2929176"/>
            <a:ext cx="1600200" cy="769441"/>
          </a:xfrm>
          <a:prstGeom prst="rect">
            <a:avLst/>
          </a:prstGeom>
          <a:noFill/>
        </p:spPr>
        <p:txBody>
          <a:bodyPr wrap="square" rtlCol="0">
            <a:spAutoFit/>
          </a:bodyPr>
          <a:lstStyle/>
          <a:p>
            <a:pPr algn="ctr"/>
            <a:r>
              <a:rPr lang="en-US" sz="1600" dirty="0">
                <a:solidFill>
                  <a:srgbClr val="0563B8"/>
                </a:solidFill>
                <a:latin typeface="Arial" pitchFamily="34" charset="0"/>
                <a:cs typeface="Arial" pitchFamily="34" charset="0"/>
              </a:rPr>
              <a:t>Integrate Table</a:t>
            </a:r>
          </a:p>
          <a:p>
            <a:pPr algn="ctr"/>
            <a:r>
              <a:rPr lang="en-US" sz="1400" dirty="0">
                <a:solidFill>
                  <a:schemeClr val="bg1">
                    <a:lumMod val="50000"/>
                  </a:schemeClr>
                </a:solidFill>
                <a:latin typeface="Arial" pitchFamily="34" charset="0"/>
                <a:cs typeface="Arial" pitchFamily="34" charset="0"/>
              </a:rPr>
              <a:t>Show table in form</a:t>
            </a:r>
            <a:endParaRPr lang="en-US" sz="1100" dirty="0">
              <a:solidFill>
                <a:schemeClr val="bg1">
                  <a:lumMod val="50000"/>
                </a:schemeClr>
              </a:solidFill>
              <a:latin typeface="Arial" pitchFamily="34" charset="0"/>
              <a:cs typeface="Arial" pitchFamily="34" charset="0"/>
            </a:endParaRPr>
          </a:p>
        </p:txBody>
      </p:sp>
      <p:sp>
        <p:nvSpPr>
          <p:cNvPr id="35" name="TextBox 34"/>
          <p:cNvSpPr txBox="1"/>
          <p:nvPr/>
        </p:nvSpPr>
        <p:spPr>
          <a:xfrm>
            <a:off x="885825" y="2929176"/>
            <a:ext cx="1600200" cy="738664"/>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Calling Actions</a:t>
            </a:r>
          </a:p>
          <a:p>
            <a:pPr algn="ctr"/>
            <a:r>
              <a:rPr lang="en-US" sz="1400" dirty="0">
                <a:solidFill>
                  <a:schemeClr val="bg1">
                    <a:lumMod val="50000"/>
                  </a:schemeClr>
                </a:solidFill>
                <a:latin typeface="Arial" pitchFamily="34" charset="0"/>
                <a:cs typeface="Arial" pitchFamily="34" charset="0"/>
              </a:rPr>
              <a:t>Calling actions to load data</a:t>
            </a:r>
            <a:endParaRPr lang="en-US" sz="1100"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41232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E10C65-8268-5C0C-6B14-3574A6CF3404}"/>
            </a:ext>
          </a:extLst>
        </p:cNvPr>
        <p:cNvGrpSpPr/>
        <p:nvPr/>
      </p:nvGrpSpPr>
      <p:grpSpPr>
        <a:xfrm>
          <a:off x="0" y="0"/>
          <a:ext cx="0" cy="0"/>
          <a:chOff x="0" y="0"/>
          <a:chExt cx="0" cy="0"/>
        </a:xfrm>
      </p:grpSpPr>
      <p:sp>
        <p:nvSpPr>
          <p:cNvPr id="12" name="Title 1">
            <a:extLst>
              <a:ext uri="{FF2B5EF4-FFF2-40B4-BE49-F238E27FC236}">
                <a16:creationId xmlns:a16="http://schemas.microsoft.com/office/drawing/2014/main" id="{1D2C7872-5EFD-E551-3327-DAD8B8D59CD7}"/>
              </a:ext>
            </a:extLst>
          </p:cNvPr>
          <p:cNvSpPr>
            <a:spLocks noGrp="1"/>
          </p:cNvSpPr>
          <p:nvPr>
            <p:ph type="title"/>
          </p:nvPr>
        </p:nvSpPr>
        <p:spPr>
          <a:xfrm>
            <a:off x="457200" y="57150"/>
            <a:ext cx="8229600" cy="609601"/>
          </a:xfrm>
        </p:spPr>
        <p:txBody>
          <a:bodyPr/>
          <a:lstStyle/>
          <a:p>
            <a:r>
              <a:rPr lang="en-US" dirty="0">
                <a:latin typeface="Cooper Black" panose="0208090404030B020404" pitchFamily="18" charset="0"/>
              </a:rPr>
              <a:t>Build Process Scenario 2 – Script Task</a:t>
            </a:r>
          </a:p>
        </p:txBody>
      </p:sp>
      <p:sp>
        <p:nvSpPr>
          <p:cNvPr id="3" name="Footer Placeholder 2">
            <a:extLst>
              <a:ext uri="{FF2B5EF4-FFF2-40B4-BE49-F238E27FC236}">
                <a16:creationId xmlns:a16="http://schemas.microsoft.com/office/drawing/2014/main" id="{CFE5CB23-0BC8-1C8D-171B-57573FC97C53}"/>
              </a:ext>
            </a:extLst>
          </p:cNvPr>
          <p:cNvSpPr>
            <a:spLocks noGrp="1"/>
          </p:cNvSpPr>
          <p:nvPr>
            <p:ph type="ftr" sz="quarter" idx="11"/>
          </p:nvPr>
        </p:nvSpPr>
        <p:spPr>
          <a:xfrm>
            <a:off x="3124200" y="4767263"/>
            <a:ext cx="2895600" cy="273844"/>
          </a:xfrm>
        </p:spPr>
        <p:txBody>
          <a:bodyPr vert="horz" lIns="91440" tIns="45720" rIns="91440" bIns="45720" rtlCol="0" anchor="ctr">
            <a:normAutofit/>
          </a:bodyPr>
          <a:lstStyle/>
          <a:p>
            <a:pPr>
              <a:lnSpc>
                <a:spcPct val="90000"/>
              </a:lnSpc>
              <a:spcAft>
                <a:spcPts val="600"/>
              </a:spcAft>
            </a:pPr>
            <a:r>
              <a:rPr lang="en-US" kern="1200">
                <a:latin typeface="+mn-lt"/>
                <a:ea typeface="+mn-ea"/>
                <a:cs typeface="+mn-cs"/>
              </a:rPr>
              <a:t>www.anubhavtrainings.com</a:t>
            </a:r>
          </a:p>
        </p:txBody>
      </p:sp>
      <p:sp>
        <p:nvSpPr>
          <p:cNvPr id="4" name="Slide Number Placeholder 3">
            <a:extLst>
              <a:ext uri="{FF2B5EF4-FFF2-40B4-BE49-F238E27FC236}">
                <a16:creationId xmlns:a16="http://schemas.microsoft.com/office/drawing/2014/main" id="{2E4047B4-5C5D-E2AF-9F6B-531A9A2DB10C}"/>
              </a:ext>
            </a:extLst>
          </p:cNvPr>
          <p:cNvSpPr>
            <a:spLocks noGrp="1"/>
          </p:cNvSpPr>
          <p:nvPr>
            <p:ph type="sldNum" sz="quarter" idx="12"/>
          </p:nvPr>
        </p:nvSpPr>
        <p:spPr>
          <a:xfrm>
            <a:off x="6553200" y="4767263"/>
            <a:ext cx="2133600" cy="273844"/>
          </a:xfrm>
        </p:spPr>
        <p:txBody>
          <a:bodyPr vert="horz" lIns="91440" tIns="45720" rIns="91440" bIns="45720" rtlCol="0" anchor="ctr">
            <a:normAutofit/>
          </a:bodyPr>
          <a:lstStyle/>
          <a:p>
            <a:pPr>
              <a:lnSpc>
                <a:spcPct val="90000"/>
              </a:lnSpc>
              <a:spcAft>
                <a:spcPts val="600"/>
              </a:spcAft>
            </a:pPr>
            <a:fld id="{B6F15528-21DE-4FAA-801E-634DDDAF4B2B}" type="slidenum">
              <a:rPr lang="en-US" smtClean="0"/>
              <a:pPr>
                <a:lnSpc>
                  <a:spcPct val="90000"/>
                </a:lnSpc>
                <a:spcAft>
                  <a:spcPts val="600"/>
                </a:spcAft>
              </a:pPr>
              <a:t>4</a:t>
            </a:fld>
            <a:endParaRPr lang="en-US" dirty="0"/>
          </a:p>
        </p:txBody>
      </p:sp>
      <p:sp>
        <p:nvSpPr>
          <p:cNvPr id="2" name="TextBox 1">
            <a:extLst>
              <a:ext uri="{FF2B5EF4-FFF2-40B4-BE49-F238E27FC236}">
                <a16:creationId xmlns:a16="http://schemas.microsoft.com/office/drawing/2014/main" id="{917C7D5E-6995-ABF3-672F-302A98A43129}"/>
              </a:ext>
            </a:extLst>
          </p:cNvPr>
          <p:cNvSpPr txBox="1"/>
          <p:nvPr/>
        </p:nvSpPr>
        <p:spPr>
          <a:xfrm>
            <a:off x="457200" y="971550"/>
            <a:ext cx="5562600" cy="3733800"/>
          </a:xfrm>
          <a:prstGeom prst="rect">
            <a:avLst/>
          </a:prstGeom>
        </p:spPr>
        <p:txBody>
          <a:bodyPr vert="horz" lIns="91440" tIns="45720" rIns="91440" bIns="45720" rtlCol="0">
            <a:normAutofit/>
          </a:bodyPr>
          <a:lstStyle/>
          <a:p>
            <a:pPr>
              <a:lnSpc>
                <a:spcPct val="90000"/>
              </a:lnSpc>
              <a:spcBef>
                <a:spcPct val="20000"/>
              </a:spcBef>
              <a:buFont typeface="Arial" pitchFamily="34" charset="0"/>
            </a:pPr>
            <a:r>
              <a:rPr lang="en-US" sz="1600" dirty="0"/>
              <a:t>Alex is a manager working in one of the top IT Company. He is being approached for every shopping cart request created by employees reporting to him. </a:t>
            </a:r>
          </a:p>
          <a:p>
            <a:pPr>
              <a:lnSpc>
                <a:spcPct val="90000"/>
              </a:lnSpc>
              <a:spcBef>
                <a:spcPct val="20000"/>
              </a:spcBef>
              <a:buFont typeface="Arial" pitchFamily="34" charset="0"/>
            </a:pPr>
            <a:r>
              <a:rPr lang="en-US" sz="1600" dirty="0"/>
              <a:t>His key requirements are:</a:t>
            </a:r>
          </a:p>
          <a:p>
            <a:pPr>
              <a:lnSpc>
                <a:spcPct val="90000"/>
              </a:lnSpc>
              <a:spcBef>
                <a:spcPct val="20000"/>
              </a:spcBef>
              <a:buFont typeface="Arial" pitchFamily="34" charset="0"/>
            </a:pPr>
            <a:endParaRPr lang="en-US" sz="1600" dirty="0"/>
          </a:p>
          <a:p>
            <a:pPr marL="285750" indent="-285750">
              <a:lnSpc>
                <a:spcPct val="90000"/>
              </a:lnSpc>
              <a:spcBef>
                <a:spcPct val="20000"/>
              </a:spcBef>
              <a:buFont typeface="Arial" panose="020B0604020202020204" pitchFamily="34" charset="0"/>
              <a:buChar char="•"/>
            </a:pPr>
            <a:r>
              <a:rPr lang="en-US" sz="1600" dirty="0"/>
              <a:t>Design a process to automate the shopping cart for products available at the global API of our organization</a:t>
            </a:r>
          </a:p>
          <a:p>
            <a:pPr marL="285750" indent="-285750">
              <a:lnSpc>
                <a:spcPct val="90000"/>
              </a:lnSpc>
              <a:spcBef>
                <a:spcPct val="20000"/>
              </a:spcBef>
              <a:buFont typeface="Arial" panose="020B0604020202020204" pitchFamily="34" charset="0"/>
              <a:buChar char="•"/>
            </a:pPr>
            <a:r>
              <a:rPr lang="en-US" sz="1600" dirty="0"/>
              <a:t>As part of the input user can request a discount % to each of the product</a:t>
            </a:r>
          </a:p>
          <a:p>
            <a:pPr marL="285750" indent="-285750">
              <a:lnSpc>
                <a:spcPct val="90000"/>
              </a:lnSpc>
              <a:spcBef>
                <a:spcPct val="20000"/>
              </a:spcBef>
              <a:buFont typeface="Arial" panose="020B0604020202020204" pitchFamily="34" charset="0"/>
              <a:buChar char="•"/>
            </a:pPr>
            <a:r>
              <a:rPr lang="en-US" sz="1600" dirty="0"/>
              <a:t>The approval should be sent parallelly to VP and manager with a table showing products and total value with discount</a:t>
            </a:r>
          </a:p>
          <a:p>
            <a:pPr marL="285750" indent="-285750">
              <a:lnSpc>
                <a:spcPct val="90000"/>
              </a:lnSpc>
              <a:spcBef>
                <a:spcPct val="20000"/>
              </a:spcBef>
              <a:buFont typeface="Arial" panose="020B0604020202020204" pitchFamily="34" charset="0"/>
              <a:buChar char="•"/>
            </a:pPr>
            <a:r>
              <a:rPr lang="en-US" sz="1600" dirty="0"/>
              <a:t>Once both the manager and VP approves the requests, an approval email will be sent to requestor</a:t>
            </a:r>
          </a:p>
          <a:p>
            <a:pPr marL="285750" indent="-285750">
              <a:lnSpc>
                <a:spcPct val="90000"/>
              </a:lnSpc>
              <a:spcBef>
                <a:spcPct val="20000"/>
              </a:spcBef>
              <a:buFont typeface="Arial" panose="020B0604020202020204" pitchFamily="34" charset="0"/>
              <a:buChar char="•"/>
            </a:pPr>
            <a:r>
              <a:rPr lang="en-US" sz="1600" dirty="0"/>
              <a:t>If VP do not take action on shopping cart request for more than 5 minutes, we should proceed w/o approval</a:t>
            </a:r>
          </a:p>
          <a:p>
            <a:pPr>
              <a:lnSpc>
                <a:spcPct val="90000"/>
              </a:lnSpc>
              <a:spcBef>
                <a:spcPct val="20000"/>
              </a:spcBef>
              <a:buFont typeface="Arial" pitchFamily="34" charset="0"/>
            </a:pPr>
            <a:endParaRPr lang="en-US" sz="1600" dirty="0"/>
          </a:p>
          <a:p>
            <a:pPr>
              <a:lnSpc>
                <a:spcPct val="90000"/>
              </a:lnSpc>
              <a:spcBef>
                <a:spcPct val="20000"/>
              </a:spcBef>
              <a:buFont typeface="Arial" pitchFamily="34" charset="0"/>
            </a:pPr>
            <a:endParaRPr lang="en-US" sz="1600" dirty="0"/>
          </a:p>
        </p:txBody>
      </p:sp>
      <p:pic>
        <p:nvPicPr>
          <p:cNvPr id="7" name="Picture 2" descr="Man manager administrator consultant avatar Vector Image">
            <a:extLst>
              <a:ext uri="{FF2B5EF4-FFF2-40B4-BE49-F238E27FC236}">
                <a16:creationId xmlns:a16="http://schemas.microsoft.com/office/drawing/2014/main" id="{4AC7C739-318E-FEFA-276D-5B93FC59F2D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218" t="8000" r="11483" b="18500"/>
          <a:stretch/>
        </p:blipFill>
        <p:spPr bwMode="auto">
          <a:xfrm>
            <a:off x="5943600" y="1276350"/>
            <a:ext cx="2609498" cy="266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44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FDDF165-29CD-9FEF-DA38-8750212EE5B9}"/>
              </a:ext>
            </a:extLst>
          </p:cNvPr>
          <p:cNvSpPr>
            <a:spLocks noGrp="1"/>
          </p:cNvSpPr>
          <p:nvPr>
            <p:ph type="ftr" sz="quarter" idx="11"/>
          </p:nvPr>
        </p:nvSpPr>
        <p:spPr/>
        <p:txBody>
          <a:bodyPr/>
          <a:lstStyle/>
          <a:p>
            <a:r>
              <a:rPr lang="en-US"/>
              <a:t>www.anubhavtrainings.com</a:t>
            </a:r>
            <a:endParaRPr lang="en-US" dirty="0"/>
          </a:p>
        </p:txBody>
      </p:sp>
      <p:sp>
        <p:nvSpPr>
          <p:cNvPr id="3" name="Slide Number Placeholder 2">
            <a:extLst>
              <a:ext uri="{FF2B5EF4-FFF2-40B4-BE49-F238E27FC236}">
                <a16:creationId xmlns:a16="http://schemas.microsoft.com/office/drawing/2014/main" id="{58C2229C-7D88-7F3F-E0E4-DD1A534C73F5}"/>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4" name="Title 3">
            <a:extLst>
              <a:ext uri="{FF2B5EF4-FFF2-40B4-BE49-F238E27FC236}">
                <a16:creationId xmlns:a16="http://schemas.microsoft.com/office/drawing/2014/main" id="{2B26C7DF-A900-1FF3-11AE-95CD14540855}"/>
              </a:ext>
            </a:extLst>
          </p:cNvPr>
          <p:cNvSpPr>
            <a:spLocks noGrp="1"/>
          </p:cNvSpPr>
          <p:nvPr>
            <p:ph type="title"/>
          </p:nvPr>
        </p:nvSpPr>
        <p:spPr/>
        <p:txBody>
          <a:bodyPr/>
          <a:lstStyle/>
          <a:p>
            <a:r>
              <a:rPr lang="en-IN" dirty="0"/>
              <a:t>Steps</a:t>
            </a:r>
          </a:p>
        </p:txBody>
      </p:sp>
      <p:sp>
        <p:nvSpPr>
          <p:cNvPr id="5" name="TextBox 4">
            <a:extLst>
              <a:ext uri="{FF2B5EF4-FFF2-40B4-BE49-F238E27FC236}">
                <a16:creationId xmlns:a16="http://schemas.microsoft.com/office/drawing/2014/main" id="{DAE36857-3FAE-EA31-EF6B-934A5286ABE8}"/>
              </a:ext>
            </a:extLst>
          </p:cNvPr>
          <p:cNvSpPr txBox="1"/>
          <p:nvPr/>
        </p:nvSpPr>
        <p:spPr>
          <a:xfrm>
            <a:off x="228600" y="819150"/>
            <a:ext cx="8839200" cy="3785652"/>
          </a:xfrm>
          <a:prstGeom prst="rect">
            <a:avLst/>
          </a:prstGeom>
          <a:noFill/>
        </p:spPr>
        <p:txBody>
          <a:bodyPr wrap="square" rtlCol="0">
            <a:spAutoFit/>
          </a:bodyPr>
          <a:lstStyle/>
          <a:p>
            <a:pPr marL="342900" indent="-342900">
              <a:buFont typeface="+mj-lt"/>
              <a:buAutoNum type="arabicPeriod"/>
            </a:pPr>
            <a:r>
              <a:rPr lang="en-IN" sz="1600" dirty="0"/>
              <a:t>Create a destination for the API (service) we want to call</a:t>
            </a:r>
          </a:p>
          <a:p>
            <a:pPr marL="342900" indent="-342900">
              <a:buFont typeface="+mj-lt"/>
              <a:buAutoNum type="arabicPeriod"/>
            </a:pPr>
            <a:r>
              <a:rPr lang="en-IN" sz="1600" dirty="0"/>
              <a:t>Create an action using the destination and choose a call for getting products</a:t>
            </a:r>
          </a:p>
          <a:p>
            <a:pPr marL="342900" indent="-342900">
              <a:buFont typeface="+mj-lt"/>
              <a:buAutoNum type="arabicPeriod"/>
            </a:pPr>
            <a:r>
              <a:rPr lang="en-IN" sz="1600" dirty="0"/>
              <a:t>Observe the output and data types if match with result</a:t>
            </a:r>
          </a:p>
          <a:p>
            <a:pPr marL="342900" indent="-342900">
              <a:buFont typeface="+mj-lt"/>
              <a:buAutoNum type="arabicPeriod"/>
            </a:pPr>
            <a:r>
              <a:rPr lang="en-IN" sz="1600" dirty="0"/>
              <a:t>Go to control tower and destinations and import that destination build BPA</a:t>
            </a:r>
          </a:p>
          <a:p>
            <a:pPr marL="342900" indent="-342900">
              <a:buFont typeface="+mj-lt"/>
              <a:buAutoNum type="arabicPeriod"/>
            </a:pPr>
            <a:r>
              <a:rPr lang="en-IN" sz="1600" dirty="0"/>
              <a:t>Go to test and check the action by calling API, if needed change data type to fix error</a:t>
            </a:r>
          </a:p>
          <a:p>
            <a:pPr marL="342900" indent="-342900">
              <a:buFont typeface="+mj-lt"/>
              <a:buAutoNum type="arabicPeriod"/>
            </a:pPr>
            <a:r>
              <a:rPr lang="en-IN" sz="1600" dirty="0"/>
              <a:t>Once testing done, save, release and publish the action</a:t>
            </a:r>
          </a:p>
          <a:p>
            <a:r>
              <a:rPr lang="en-IN" sz="1600" dirty="0"/>
              <a:t>-------</a:t>
            </a:r>
          </a:p>
          <a:p>
            <a:pPr marL="342900" indent="-342900">
              <a:buFont typeface="+mj-lt"/>
              <a:buAutoNum type="arabicPeriod"/>
            </a:pPr>
            <a:r>
              <a:rPr lang="en-IN" sz="1600" dirty="0"/>
              <a:t>Create a process</a:t>
            </a:r>
          </a:p>
          <a:p>
            <a:pPr marL="342900" indent="-342900">
              <a:buFont typeface="+mj-lt"/>
              <a:buAutoNum type="arabicPeriod"/>
            </a:pPr>
            <a:r>
              <a:rPr lang="en-IN" sz="1600" dirty="0"/>
              <a:t>Define the input parameter and create </a:t>
            </a:r>
            <a:r>
              <a:rPr lang="en-IN" sz="1600" dirty="0" err="1"/>
              <a:t>api</a:t>
            </a:r>
            <a:r>
              <a:rPr lang="en-IN" sz="1600" dirty="0"/>
              <a:t> trigger</a:t>
            </a:r>
          </a:p>
          <a:p>
            <a:pPr marL="342900" indent="-342900">
              <a:buFont typeface="+mj-lt"/>
              <a:buAutoNum type="arabicPeriod"/>
            </a:pPr>
            <a:r>
              <a:rPr lang="en-IN" sz="1600" dirty="0"/>
              <a:t>Add a action connecting to API action for products and system creates a list data type for us</a:t>
            </a:r>
          </a:p>
          <a:p>
            <a:pPr marL="342900" indent="-342900">
              <a:buFont typeface="+mj-lt"/>
              <a:buAutoNum type="arabicPeriod"/>
            </a:pPr>
            <a:r>
              <a:rPr lang="en-IN" sz="1600" dirty="0"/>
              <a:t>Use the datatype to create variable for holding all data, total, </a:t>
            </a:r>
            <a:r>
              <a:rPr lang="en-IN" sz="1600" dirty="0" err="1"/>
              <a:t>discountedAmount</a:t>
            </a:r>
            <a:endParaRPr lang="en-IN" sz="1600" dirty="0"/>
          </a:p>
          <a:p>
            <a:pPr marL="342900" indent="-342900">
              <a:buFont typeface="+mj-lt"/>
              <a:buAutoNum type="arabicPeriod"/>
            </a:pPr>
            <a:r>
              <a:rPr lang="en-IN" sz="1600" dirty="0"/>
              <a:t>Map the input and output with action, input process and custom variable</a:t>
            </a:r>
          </a:p>
          <a:p>
            <a:pPr marL="342900" indent="-342900">
              <a:buFont typeface="+mj-lt"/>
              <a:buAutoNum type="arabicPeriod"/>
            </a:pPr>
            <a:r>
              <a:rPr lang="en-IN" sz="1600" dirty="0"/>
              <a:t>Add script task to calculate total and discount amount</a:t>
            </a:r>
          </a:p>
          <a:p>
            <a:pPr marL="342900" indent="-342900">
              <a:buFont typeface="+mj-lt"/>
              <a:buAutoNum type="arabicPeriod"/>
            </a:pPr>
            <a:r>
              <a:rPr lang="en-IN" sz="1600" dirty="0"/>
              <a:t>Add parallel branch to execute approval step for manager and VP (binding)</a:t>
            </a:r>
          </a:p>
          <a:p>
            <a:pPr marL="342900" indent="-342900">
              <a:buFont typeface="+mj-lt"/>
              <a:buAutoNum type="arabicPeriod"/>
            </a:pPr>
            <a:r>
              <a:rPr lang="en-IN" sz="1600" dirty="0"/>
              <a:t>Create deadline monitoring for VP approval form</a:t>
            </a:r>
          </a:p>
        </p:txBody>
      </p:sp>
    </p:spTree>
    <p:extLst>
      <p:ext uri="{BB962C8B-B14F-4D97-AF65-F5344CB8AC3E}">
        <p14:creationId xmlns:p14="http://schemas.microsoft.com/office/powerpoint/2010/main" val="3836779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EE7DA68-C939-05C9-9112-D9B97A02E433}"/>
              </a:ext>
            </a:extLst>
          </p:cNvPr>
          <p:cNvSpPr>
            <a:spLocks noGrp="1"/>
          </p:cNvSpPr>
          <p:nvPr>
            <p:ph type="ftr" sz="quarter" idx="11"/>
          </p:nvPr>
        </p:nvSpPr>
        <p:spPr/>
        <p:txBody>
          <a:bodyPr/>
          <a:lstStyle/>
          <a:p>
            <a:r>
              <a:rPr lang="en-US"/>
              <a:t>www.anubhavtrainings.com</a:t>
            </a:r>
            <a:endParaRPr lang="en-US" dirty="0"/>
          </a:p>
        </p:txBody>
      </p:sp>
      <p:sp>
        <p:nvSpPr>
          <p:cNvPr id="3" name="Slide Number Placeholder 2">
            <a:extLst>
              <a:ext uri="{FF2B5EF4-FFF2-40B4-BE49-F238E27FC236}">
                <a16:creationId xmlns:a16="http://schemas.microsoft.com/office/drawing/2014/main" id="{01992553-456E-4D64-C57F-DA6B34707A67}"/>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4" name="Title 3">
            <a:extLst>
              <a:ext uri="{FF2B5EF4-FFF2-40B4-BE49-F238E27FC236}">
                <a16:creationId xmlns:a16="http://schemas.microsoft.com/office/drawing/2014/main" id="{043933DD-8043-E75D-4AF3-24E40230530C}"/>
              </a:ext>
            </a:extLst>
          </p:cNvPr>
          <p:cNvSpPr>
            <a:spLocks noGrp="1"/>
          </p:cNvSpPr>
          <p:nvPr>
            <p:ph type="title"/>
          </p:nvPr>
        </p:nvSpPr>
        <p:spPr/>
        <p:txBody>
          <a:bodyPr/>
          <a:lstStyle/>
          <a:p>
            <a:endParaRPr lang="en-IN"/>
          </a:p>
        </p:txBody>
      </p:sp>
      <p:sp>
        <p:nvSpPr>
          <p:cNvPr id="6" name="TextBox 5">
            <a:extLst>
              <a:ext uri="{FF2B5EF4-FFF2-40B4-BE49-F238E27FC236}">
                <a16:creationId xmlns:a16="http://schemas.microsoft.com/office/drawing/2014/main" id="{EBED7980-B59D-C486-64EB-CED1B8F58AB0}"/>
              </a:ext>
            </a:extLst>
          </p:cNvPr>
          <p:cNvSpPr txBox="1"/>
          <p:nvPr/>
        </p:nvSpPr>
        <p:spPr>
          <a:xfrm>
            <a:off x="152400" y="992279"/>
            <a:ext cx="8534400" cy="3158942"/>
          </a:xfrm>
          <a:prstGeom prst="rect">
            <a:avLst/>
          </a:prstGeom>
          <a:noFill/>
        </p:spPr>
        <p:txBody>
          <a:bodyPr wrap="square">
            <a:spAutoFit/>
          </a:bodyPr>
          <a:lstStyle/>
          <a:p>
            <a:pPr>
              <a:lnSpc>
                <a:spcPts val="1425"/>
              </a:lnSpc>
            </a:pPr>
            <a:r>
              <a:rPr lang="en-IN" b="0" dirty="0">
                <a:solidFill>
                  <a:srgbClr val="008000"/>
                </a:solidFill>
                <a:effectLst/>
                <a:latin typeface="Consolas" panose="020B0609020204030204" pitchFamily="49" charset="0"/>
              </a:rPr>
              <a:t>//get all the data in a variable</a:t>
            </a:r>
            <a:endParaRPr lang="en-IN" b="0" dirty="0">
              <a:solidFill>
                <a:srgbClr val="000000"/>
              </a:solidFill>
              <a:effectLst/>
              <a:latin typeface="Consolas" panose="020B0609020204030204" pitchFamily="49" charset="0"/>
            </a:endParaRPr>
          </a:p>
          <a:p>
            <a:pPr>
              <a:lnSpc>
                <a:spcPts val="1425"/>
              </a:lnSpc>
            </a:pPr>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products = $.context.action_get_Alphabetical_list_of_products_1.result.value;</a:t>
            </a:r>
          </a:p>
          <a:p>
            <a:pPr>
              <a:lnSpc>
                <a:spcPts val="1425"/>
              </a:lnSpc>
            </a:pPr>
            <a:br>
              <a:rPr lang="en-IN" b="0" dirty="0">
                <a:solidFill>
                  <a:srgbClr val="000000"/>
                </a:solidFill>
                <a:effectLst/>
                <a:latin typeface="Consolas" panose="020B0609020204030204" pitchFamily="49" charset="0"/>
              </a:rPr>
            </a:br>
            <a:r>
              <a:rPr lang="en-IN" b="0" dirty="0">
                <a:solidFill>
                  <a:srgbClr val="008000"/>
                </a:solidFill>
                <a:effectLst/>
                <a:latin typeface="Consolas" panose="020B0609020204030204" pitchFamily="49" charset="0"/>
              </a:rPr>
              <a:t>//set default as 0 for total</a:t>
            </a:r>
            <a:endParaRPr lang="en-IN" b="0" dirty="0">
              <a:solidFill>
                <a:srgbClr val="000000"/>
              </a:solidFill>
              <a:effectLst/>
              <a:latin typeface="Consolas" panose="020B0609020204030204" pitchFamily="49" charset="0"/>
            </a:endParaRPr>
          </a:p>
          <a:p>
            <a:pPr>
              <a:lnSpc>
                <a:spcPts val="1425"/>
              </a:lnSpc>
            </a:pP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context.custom.totalamount</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pPr>
              <a:lnSpc>
                <a:spcPts val="1425"/>
              </a:lnSpc>
            </a:pPr>
            <a:br>
              <a:rPr lang="en-IN" b="0" dirty="0">
                <a:solidFill>
                  <a:srgbClr val="000000"/>
                </a:solidFill>
                <a:effectLst/>
                <a:latin typeface="Consolas" panose="020B0609020204030204" pitchFamily="49" charset="0"/>
              </a:rPr>
            </a:br>
            <a:r>
              <a:rPr lang="en-IN" b="0" dirty="0">
                <a:solidFill>
                  <a:srgbClr val="008000"/>
                </a:solidFill>
                <a:effectLst/>
                <a:latin typeface="Consolas" panose="020B0609020204030204" pitchFamily="49" charset="0"/>
              </a:rPr>
              <a:t>///loop on all products data</a:t>
            </a:r>
            <a:endParaRPr lang="en-IN" b="0" dirty="0">
              <a:solidFill>
                <a:srgbClr val="000000"/>
              </a:solidFill>
              <a:effectLst/>
              <a:latin typeface="Consolas" panose="020B0609020204030204" pitchFamily="49" charset="0"/>
            </a:endParaRPr>
          </a:p>
          <a:p>
            <a:pPr>
              <a:lnSpc>
                <a:spcPts val="1425"/>
              </a:lnSpc>
            </a:pPr>
            <a:r>
              <a:rPr lang="en-IN" b="0" dirty="0" err="1">
                <a:solidFill>
                  <a:srgbClr val="000000"/>
                </a:solidFill>
                <a:effectLst/>
                <a:latin typeface="Consolas" panose="020B0609020204030204" pitchFamily="49" charset="0"/>
              </a:rPr>
              <a:t>products.forEach</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(record) {</a:t>
            </a:r>
          </a:p>
          <a:p>
            <a:pPr>
              <a:lnSpc>
                <a:spcPts val="1425"/>
              </a:lnSpc>
            </a:pP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context.custom.totalamount</a:t>
            </a:r>
            <a:r>
              <a:rPr lang="en-IN" b="0" dirty="0">
                <a:solidFill>
                  <a:srgbClr val="000000"/>
                </a:solidFill>
                <a:effectLst/>
                <a:latin typeface="Consolas" panose="020B0609020204030204" pitchFamily="49" charset="0"/>
              </a:rPr>
              <a:t> += </a:t>
            </a:r>
            <a:r>
              <a:rPr lang="en-IN" b="0" dirty="0">
                <a:solidFill>
                  <a:srgbClr val="008080"/>
                </a:solidFill>
                <a:effectLst/>
                <a:latin typeface="Consolas" panose="020B0609020204030204" pitchFamily="49" charset="0"/>
              </a:rPr>
              <a:t>Number</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record.</a:t>
            </a:r>
            <a:r>
              <a:rPr lang="en-IN" b="0" dirty="0" err="1">
                <a:solidFill>
                  <a:srgbClr val="008080"/>
                </a:solidFill>
                <a:effectLst/>
                <a:latin typeface="Consolas" panose="020B0609020204030204" pitchFamily="49" charset="0"/>
              </a:rPr>
              <a:t>UnitPrice</a:t>
            </a:r>
            <a:r>
              <a:rPr lang="en-IN" b="0" dirty="0">
                <a:solidFill>
                  <a:srgbClr val="000000"/>
                </a:solidFill>
                <a:effectLst/>
                <a:latin typeface="Consolas" panose="020B0609020204030204" pitchFamily="49" charset="0"/>
              </a:rPr>
              <a:t>);</a:t>
            </a:r>
          </a:p>
          <a:p>
            <a:pPr>
              <a:lnSpc>
                <a:spcPts val="1425"/>
              </a:lnSpc>
            </a:pPr>
            <a:r>
              <a:rPr lang="en-IN" b="0" dirty="0">
                <a:solidFill>
                  <a:srgbClr val="000000"/>
                </a:solidFill>
                <a:effectLst/>
                <a:latin typeface="Consolas" panose="020B0609020204030204" pitchFamily="49" charset="0"/>
              </a:rPr>
              <a:t>});</a:t>
            </a:r>
          </a:p>
          <a:p>
            <a:pPr>
              <a:lnSpc>
                <a:spcPts val="14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discount = $.</a:t>
            </a:r>
            <a:r>
              <a:rPr lang="en-IN" b="0" dirty="0" err="1">
                <a:solidFill>
                  <a:srgbClr val="000000"/>
                </a:solidFill>
                <a:effectLst/>
                <a:latin typeface="Consolas" panose="020B0609020204030204" pitchFamily="49" charset="0"/>
              </a:rPr>
              <a:t>context.custom.totalamount</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context.startEvent.discount</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a:t>
            </a:r>
          </a:p>
          <a:p>
            <a:pPr>
              <a:lnSpc>
                <a:spcPts val="14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context.custom.discountedamount</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context.custom.totalamount</a:t>
            </a:r>
            <a:r>
              <a:rPr lang="en-IN" b="0" dirty="0">
                <a:solidFill>
                  <a:srgbClr val="000000"/>
                </a:solidFill>
                <a:effectLst/>
                <a:latin typeface="Consolas" panose="020B0609020204030204" pitchFamily="49" charset="0"/>
              </a:rPr>
              <a:t> - discount;</a:t>
            </a:r>
          </a:p>
        </p:txBody>
      </p:sp>
    </p:spTree>
    <p:extLst>
      <p:ext uri="{BB962C8B-B14F-4D97-AF65-F5344CB8AC3E}">
        <p14:creationId xmlns:p14="http://schemas.microsoft.com/office/powerpoint/2010/main" val="60926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884F3-6704-D5D8-021E-AC771E1BE83E}"/>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436FCE52-7E56-62AA-2FDD-EA19C7D6EF40}"/>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15B9CC18-5456-2C65-9A5B-16892AA7342F}"/>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7</a:t>
            </a:fld>
            <a:endParaRPr lang="en-US" dirty="0"/>
          </a:p>
        </p:txBody>
      </p:sp>
      <p:sp>
        <p:nvSpPr>
          <p:cNvPr id="5" name="Title 4">
            <a:extLst>
              <a:ext uri="{FF2B5EF4-FFF2-40B4-BE49-F238E27FC236}">
                <a16:creationId xmlns:a16="http://schemas.microsoft.com/office/drawing/2014/main" id="{858EC55E-44E1-B6B9-6F6F-72F00BD0AF56}"/>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Script task</a:t>
            </a:r>
          </a:p>
        </p:txBody>
      </p:sp>
      <p:sp>
        <p:nvSpPr>
          <p:cNvPr id="22" name="TextBox 21">
            <a:extLst>
              <a:ext uri="{FF2B5EF4-FFF2-40B4-BE49-F238E27FC236}">
                <a16:creationId xmlns:a16="http://schemas.microsoft.com/office/drawing/2014/main" id="{9A1219F5-59E0-CE17-8F32-2E74EC90EB74}"/>
              </a:ext>
            </a:extLst>
          </p:cNvPr>
          <p:cNvSpPr txBox="1"/>
          <p:nvPr/>
        </p:nvSpPr>
        <p:spPr>
          <a:xfrm>
            <a:off x="152401" y="3679728"/>
            <a:ext cx="8763000" cy="830997"/>
          </a:xfrm>
          <a:prstGeom prst="rect">
            <a:avLst/>
          </a:prstGeom>
          <a:noFill/>
        </p:spPr>
        <p:txBody>
          <a:bodyPr wrap="square">
            <a:spAutoFit/>
          </a:bodyPr>
          <a:lstStyle/>
          <a:p>
            <a:r>
              <a:rPr lang="en-IN" sz="2000" b="1" dirty="0"/>
              <a:t>Cheat sheet workflow expressions</a:t>
            </a:r>
          </a:p>
          <a:p>
            <a:r>
              <a:rPr lang="en-IN" sz="1400" dirty="0">
                <a:hlinkClick r:id="rId2"/>
              </a:rPr>
              <a:t>https://help.sap.com/docs/WORKFLOW/e157c391253b4ecd93647bf232d18a83/9f91b1c0fac3414d9cba1015dea381f1.html</a:t>
            </a:r>
            <a:endParaRPr lang="en-IN" sz="1400" dirty="0"/>
          </a:p>
        </p:txBody>
      </p:sp>
      <p:sp>
        <p:nvSpPr>
          <p:cNvPr id="2" name="TextBox 1">
            <a:extLst>
              <a:ext uri="{FF2B5EF4-FFF2-40B4-BE49-F238E27FC236}">
                <a16:creationId xmlns:a16="http://schemas.microsoft.com/office/drawing/2014/main" id="{34CD36F8-1D14-B687-7327-C1AD069D52C8}"/>
              </a:ext>
            </a:extLst>
          </p:cNvPr>
          <p:cNvSpPr txBox="1"/>
          <p:nvPr/>
        </p:nvSpPr>
        <p:spPr>
          <a:xfrm>
            <a:off x="228599" y="1594814"/>
            <a:ext cx="8458201" cy="954107"/>
          </a:xfrm>
          <a:prstGeom prst="rect">
            <a:avLst/>
          </a:prstGeom>
          <a:noFill/>
        </p:spPr>
        <p:txBody>
          <a:bodyPr wrap="square" rtlCol="0">
            <a:spAutoFit/>
          </a:bodyPr>
          <a:lstStyle/>
          <a:p>
            <a:r>
              <a:rPr lang="en-IN" sz="1400" dirty="0"/>
              <a:t>We can also modify the context data during runtime of script task using - </a:t>
            </a:r>
            <a:r>
              <a:rPr lang="en-IN" sz="1400" b="1" dirty="0"/>
              <a:t>$.</a:t>
            </a:r>
            <a:r>
              <a:rPr lang="en-IN" sz="1400" b="1" dirty="0" err="1"/>
              <a:t>context.objectname</a:t>
            </a:r>
            <a:endParaRPr lang="en-IN" sz="1400" b="1" dirty="0"/>
          </a:p>
          <a:p>
            <a:endParaRPr lang="en-IN" sz="1400" dirty="0"/>
          </a:p>
          <a:p>
            <a:r>
              <a:rPr lang="en-IN" sz="1400" dirty="0"/>
              <a:t>There are also standard context variable</a:t>
            </a:r>
          </a:p>
          <a:p>
            <a:endParaRPr lang="en-IN" sz="1400" dirty="0"/>
          </a:p>
        </p:txBody>
      </p:sp>
      <p:pic>
        <p:nvPicPr>
          <p:cNvPr id="6" name="Picture 5">
            <a:extLst>
              <a:ext uri="{FF2B5EF4-FFF2-40B4-BE49-F238E27FC236}">
                <a16:creationId xmlns:a16="http://schemas.microsoft.com/office/drawing/2014/main" id="{C03435CA-D6BE-63B8-AD3A-39237FA3E532}"/>
              </a:ext>
            </a:extLst>
          </p:cNvPr>
          <p:cNvPicPr>
            <a:picLocks noChangeAspect="1"/>
          </p:cNvPicPr>
          <p:nvPr/>
        </p:nvPicPr>
        <p:blipFill>
          <a:blip r:embed="rId3"/>
          <a:stretch>
            <a:fillRect/>
          </a:stretch>
        </p:blipFill>
        <p:spPr>
          <a:xfrm>
            <a:off x="228599" y="2621876"/>
            <a:ext cx="3130704" cy="1018388"/>
          </a:xfrm>
          <a:prstGeom prst="rect">
            <a:avLst/>
          </a:prstGeom>
        </p:spPr>
      </p:pic>
      <p:sp>
        <p:nvSpPr>
          <p:cNvPr id="8" name="TextBox 7">
            <a:extLst>
              <a:ext uri="{FF2B5EF4-FFF2-40B4-BE49-F238E27FC236}">
                <a16:creationId xmlns:a16="http://schemas.microsoft.com/office/drawing/2014/main" id="{02F8D624-6FEF-5D5F-ABFD-A58DA1C7BFDE}"/>
              </a:ext>
            </a:extLst>
          </p:cNvPr>
          <p:cNvSpPr txBox="1"/>
          <p:nvPr/>
        </p:nvSpPr>
        <p:spPr>
          <a:xfrm>
            <a:off x="234949" y="820214"/>
            <a:ext cx="8680452" cy="646331"/>
          </a:xfrm>
          <a:prstGeom prst="rect">
            <a:avLst/>
          </a:prstGeom>
          <a:noFill/>
        </p:spPr>
        <p:txBody>
          <a:bodyPr wrap="square">
            <a:spAutoFit/>
          </a:bodyPr>
          <a:lstStyle/>
          <a:p>
            <a:pPr algn="l"/>
            <a:r>
              <a:rPr lang="en-US" b="0" i="0" dirty="0">
                <a:solidFill>
                  <a:srgbClr val="333333"/>
                </a:solidFill>
                <a:effectLst/>
                <a:latin typeface="72" panose="020B0503030000000003" pitchFamily="34" charset="0"/>
              </a:rPr>
              <a:t>Script task – we can write code to manipulate the process context, call the process </a:t>
            </a:r>
            <a:r>
              <a:rPr lang="en-US" b="0" i="0" dirty="0" err="1">
                <a:solidFill>
                  <a:srgbClr val="333333"/>
                </a:solidFill>
                <a:effectLst/>
                <a:latin typeface="72" panose="020B0503030000000003" pitchFamily="34" charset="0"/>
              </a:rPr>
              <a:t>apis</a:t>
            </a:r>
            <a:r>
              <a:rPr lang="en-US" b="0" i="0" dirty="0">
                <a:solidFill>
                  <a:srgbClr val="333333"/>
                </a:solidFill>
                <a:effectLst/>
                <a:latin typeface="72" panose="020B0503030000000003" pitchFamily="34" charset="0"/>
              </a:rPr>
              <a:t> at runtime (JS code)</a:t>
            </a:r>
          </a:p>
        </p:txBody>
      </p:sp>
    </p:spTree>
    <p:extLst>
      <p:ext uri="{BB962C8B-B14F-4D97-AF65-F5344CB8AC3E}">
        <p14:creationId xmlns:p14="http://schemas.microsoft.com/office/powerpoint/2010/main" val="159561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1343E-6257-7A4F-A0EF-2B292575D526}"/>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02DCC0F8-D68B-E017-1BA5-4B88267ED7DA}"/>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176A9999-5CF2-E651-E576-B91E1CFDB312}"/>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8</a:t>
            </a:fld>
            <a:endParaRPr lang="en-US" dirty="0"/>
          </a:p>
        </p:txBody>
      </p:sp>
      <p:sp>
        <p:nvSpPr>
          <p:cNvPr id="5" name="Title 4">
            <a:extLst>
              <a:ext uri="{FF2B5EF4-FFF2-40B4-BE49-F238E27FC236}">
                <a16:creationId xmlns:a16="http://schemas.microsoft.com/office/drawing/2014/main" id="{8323381A-E004-B8ED-0DED-25AD338E1B1E}"/>
              </a:ext>
            </a:extLst>
          </p:cNvPr>
          <p:cNvSpPr>
            <a:spLocks noGrp="1"/>
          </p:cNvSpPr>
          <p:nvPr>
            <p:ph type="title"/>
          </p:nvPr>
        </p:nvSpPr>
        <p:spPr>
          <a:xfrm>
            <a:off x="76200" y="133350"/>
            <a:ext cx="8229600" cy="533401"/>
          </a:xfrm>
        </p:spPr>
        <p:txBody>
          <a:bodyPr/>
          <a:lstStyle/>
          <a:p>
            <a:endParaRPr lang="en-IN" sz="2500" dirty="0">
              <a:latin typeface="Cooper Black" panose="0208090404030B020404" pitchFamily="18" charset="0"/>
            </a:endParaRPr>
          </a:p>
        </p:txBody>
      </p:sp>
      <p:pic>
        <p:nvPicPr>
          <p:cNvPr id="6" name="Picture 5">
            <a:extLst>
              <a:ext uri="{FF2B5EF4-FFF2-40B4-BE49-F238E27FC236}">
                <a16:creationId xmlns:a16="http://schemas.microsoft.com/office/drawing/2014/main" id="{F4E42E61-0792-BC7B-F431-B39117D45049}"/>
              </a:ext>
            </a:extLst>
          </p:cNvPr>
          <p:cNvPicPr>
            <a:picLocks noChangeAspect="1"/>
          </p:cNvPicPr>
          <p:nvPr/>
        </p:nvPicPr>
        <p:blipFill>
          <a:blip r:embed="rId2"/>
          <a:stretch>
            <a:fillRect/>
          </a:stretch>
        </p:blipFill>
        <p:spPr>
          <a:xfrm>
            <a:off x="28313" y="0"/>
            <a:ext cx="9087373" cy="5143500"/>
          </a:xfrm>
          <a:prstGeom prst="rect">
            <a:avLst/>
          </a:prstGeom>
        </p:spPr>
      </p:pic>
    </p:spTree>
    <p:extLst>
      <p:ext uri="{BB962C8B-B14F-4D97-AF65-F5344CB8AC3E}">
        <p14:creationId xmlns:p14="http://schemas.microsoft.com/office/powerpoint/2010/main" val="306976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ADC55-C614-F33E-733A-C561568CE50B}"/>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E004DBFC-E4F2-82AF-E44F-BC1E93108CD4}"/>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F2FC8695-AB61-AC89-6878-28BC3A7C2D63}"/>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9</a:t>
            </a:fld>
            <a:endParaRPr lang="en-US" dirty="0"/>
          </a:p>
        </p:txBody>
      </p:sp>
      <p:sp>
        <p:nvSpPr>
          <p:cNvPr id="5" name="Title 4">
            <a:extLst>
              <a:ext uri="{FF2B5EF4-FFF2-40B4-BE49-F238E27FC236}">
                <a16:creationId xmlns:a16="http://schemas.microsoft.com/office/drawing/2014/main" id="{75180A99-C3AC-F59B-C859-2F057D65067D}"/>
              </a:ext>
            </a:extLst>
          </p:cNvPr>
          <p:cNvSpPr>
            <a:spLocks noGrp="1"/>
          </p:cNvSpPr>
          <p:nvPr>
            <p:ph type="title"/>
          </p:nvPr>
        </p:nvSpPr>
        <p:spPr>
          <a:xfrm>
            <a:off x="76200" y="133350"/>
            <a:ext cx="8229600" cy="533401"/>
          </a:xfrm>
        </p:spPr>
        <p:txBody>
          <a:bodyPr/>
          <a:lstStyle/>
          <a:p>
            <a:r>
              <a:rPr lang="en-IN" sz="2500" dirty="0" err="1">
                <a:latin typeface="Cooper Black" panose="0208090404030B020404" pitchFamily="18" charset="0"/>
              </a:rPr>
              <a:t>iRPA</a:t>
            </a:r>
            <a:endParaRPr lang="en-IN" sz="2500" dirty="0">
              <a:latin typeface="Cooper Black" panose="0208090404030B020404" pitchFamily="18" charset="0"/>
            </a:endParaRPr>
          </a:p>
        </p:txBody>
      </p:sp>
      <p:pic>
        <p:nvPicPr>
          <p:cNvPr id="3074" name="Picture 2" descr="RPA vs APA">
            <a:extLst>
              <a:ext uri="{FF2B5EF4-FFF2-40B4-BE49-F238E27FC236}">
                <a16:creationId xmlns:a16="http://schemas.microsoft.com/office/drawing/2014/main" id="{EAAFAFC7-A69D-7ACC-7457-8257B65C5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09750"/>
            <a:ext cx="6467738" cy="258709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EAE1FF9-CC99-AEAF-11C7-F23A43AC16AF}"/>
              </a:ext>
            </a:extLst>
          </p:cNvPr>
          <p:cNvSpPr txBox="1"/>
          <p:nvPr/>
        </p:nvSpPr>
        <p:spPr>
          <a:xfrm>
            <a:off x="102909" y="746655"/>
            <a:ext cx="9041091" cy="738664"/>
          </a:xfrm>
          <a:prstGeom prst="rect">
            <a:avLst/>
          </a:prstGeom>
          <a:noFill/>
        </p:spPr>
        <p:txBody>
          <a:bodyPr wrap="square">
            <a:spAutoFit/>
          </a:bodyPr>
          <a:lstStyle/>
          <a:p>
            <a:r>
              <a:rPr lang="en-US" sz="1400" b="0" i="0" dirty="0">
                <a:solidFill>
                  <a:srgbClr val="242424"/>
                </a:solidFill>
                <a:effectLst/>
                <a:latin typeface="source-serif-pro"/>
              </a:rPr>
              <a:t>Robotic Process Automation (RPA) has been used to automate mundane and complicated business processes. RPA uses software robots to automate the boring stuff done by humans such as data entry, transaction processing, web scrapping and so forth. </a:t>
            </a:r>
            <a:endParaRPr lang="en-IN" sz="1400" dirty="0"/>
          </a:p>
        </p:txBody>
      </p:sp>
    </p:spTree>
    <p:extLst>
      <p:ext uri="{BB962C8B-B14F-4D97-AF65-F5344CB8AC3E}">
        <p14:creationId xmlns:p14="http://schemas.microsoft.com/office/powerpoint/2010/main" val="147236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1592</TotalTime>
  <Words>1038</Words>
  <Application>Microsoft Office PowerPoint</Application>
  <PresentationFormat>On-screen Show (16:9)</PresentationFormat>
  <Paragraphs>122</Paragraphs>
  <Slides>15</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72</vt:lpstr>
      <vt:lpstr>72 Brand Variable</vt:lpstr>
      <vt:lpstr>Arial</vt:lpstr>
      <vt:lpstr>Calibri</vt:lpstr>
      <vt:lpstr>Cambria</vt:lpstr>
      <vt:lpstr>Consolas</vt:lpstr>
      <vt:lpstr>Cooper Black</vt:lpstr>
      <vt:lpstr>Segoe UI</vt:lpstr>
      <vt:lpstr>Segoe UI Light</vt:lpstr>
      <vt:lpstr>source-serif-pro</vt:lpstr>
      <vt:lpstr>Office Theme</vt:lpstr>
      <vt:lpstr>SAP Build Training for Corporate Professionals</vt:lpstr>
      <vt:lpstr>PowerPoint Presentation</vt:lpstr>
      <vt:lpstr>Agenda</vt:lpstr>
      <vt:lpstr>Build Process Scenario 2 – Script Task</vt:lpstr>
      <vt:lpstr>Steps</vt:lpstr>
      <vt:lpstr>PowerPoint Presentation</vt:lpstr>
      <vt:lpstr>Script task</vt:lpstr>
      <vt:lpstr>PowerPoint Presentation</vt:lpstr>
      <vt:lpstr>iRPA</vt:lpstr>
      <vt:lpstr>The Design</vt:lpstr>
      <vt:lpstr>What is iRPA Desktop agent?</vt:lpstr>
      <vt:lpstr>Steps to configure Desktop agent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Anubhav Oberoy</cp:lastModifiedBy>
  <cp:revision>95</cp:revision>
  <dcterms:created xsi:type="dcterms:W3CDTF">2013-12-05T19:37:13Z</dcterms:created>
  <dcterms:modified xsi:type="dcterms:W3CDTF">2025-07-17T06:46:09Z</dcterms:modified>
</cp:coreProperties>
</file>