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94" r:id="rId3"/>
    <p:sldId id="265" r:id="rId4"/>
    <p:sldId id="343" r:id="rId5"/>
    <p:sldId id="344" r:id="rId6"/>
    <p:sldId id="342" r:id="rId7"/>
    <p:sldId id="345" r:id="rId8"/>
    <p:sldId id="341" r:id="rId9"/>
    <p:sldId id="495" r:id="rId10"/>
    <p:sldId id="496" r:id="rId11"/>
    <p:sldId id="49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18,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jpeg"/><Relationship Id="rId7" Type="http://schemas.openxmlformats.org/officeDocument/2006/relationships/image" Target="../media/image16.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15.tiff"/><Relationship Id="rId5" Type="http://schemas.openxmlformats.org/officeDocument/2006/relationships/image" Target="../media/image14.tiff"/><Relationship Id="rId4" Type="http://schemas.openxmlformats.org/officeDocument/2006/relationships/image" Target="../media/image13.tiff"/><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sap.com/tutorials/spa-setup-desktop-3-0-agent..html" TargetMode="External"/><Relationship Id="rId2" Type="http://schemas.openxmlformats.org/officeDocument/2006/relationships/hyperlink" Target="https://help.sap.com/doc/dd104fba73bd4ac19abf88080ff88512/Cloud/en-US/1d297d6d159346dcb94928b90c019b9e.pdf" TargetMode="External"/><Relationship Id="rId1" Type="http://schemas.openxmlformats.org/officeDocument/2006/relationships/slideLayout" Target="../slideLayouts/slideLayout7.xml"/><Relationship Id="rId4" Type="http://schemas.openxmlformats.org/officeDocument/2006/relationships/hyperlink" Target="https://tools.hana.ondemand.com/#clou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DAY-9</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9</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Parallel branch</a:t>
            </a:r>
          </a:p>
          <a:p>
            <a:pPr algn="ctr"/>
            <a:r>
              <a:rPr lang="en-US" sz="1200" dirty="0">
                <a:solidFill>
                  <a:schemeClr val="bg1">
                    <a:lumMod val="50000"/>
                  </a:schemeClr>
                </a:solidFill>
                <a:latin typeface="Arial" pitchFamily="34" charset="0"/>
                <a:cs typeface="Arial" pitchFamily="34" charset="0"/>
              </a:rPr>
              <a:t>Working with parallel branch</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Mass order approval</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Agent</a:t>
            </a:r>
          </a:p>
          <a:p>
            <a:pPr algn="ctr"/>
            <a:r>
              <a:rPr lang="en-US" sz="1400" dirty="0">
                <a:solidFill>
                  <a:schemeClr val="bg1">
                    <a:lumMod val="50000"/>
                  </a:schemeClr>
                </a:solidFill>
                <a:latin typeface="Arial" pitchFamily="34" charset="0"/>
                <a:cs typeface="Arial" pitchFamily="34" charset="0"/>
              </a:rPr>
              <a:t>Installing agent</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iRPA</a:t>
            </a:r>
          </a:p>
          <a:p>
            <a:pPr algn="ctr"/>
            <a:r>
              <a:rPr lang="en-US" sz="1400" dirty="0">
                <a:solidFill>
                  <a:schemeClr val="bg1">
                    <a:lumMod val="50000"/>
                  </a:schemeClr>
                </a:solidFill>
                <a:latin typeface="Arial" pitchFamily="34" charset="0"/>
                <a:cs typeface="Arial" pitchFamily="34" charset="0"/>
              </a:rPr>
              <a:t>Introduction to iRPA</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ADC55-C614-F33E-733A-C561568CE5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004DBFC-E4F2-82AF-E44F-BC1E93108CD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F2FC8695-AB61-AC89-6878-28BC3A7C2D6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75180A99-C3AC-F59B-C859-2F057D65067D}"/>
              </a:ext>
            </a:extLst>
          </p:cNvPr>
          <p:cNvSpPr>
            <a:spLocks noGrp="1"/>
          </p:cNvSpPr>
          <p:nvPr>
            <p:ph type="title"/>
          </p:nvPr>
        </p:nvSpPr>
        <p:spPr>
          <a:xfrm>
            <a:off x="76200" y="133350"/>
            <a:ext cx="8229600" cy="533401"/>
          </a:xfrm>
        </p:spPr>
        <p:txBody>
          <a:bodyPr/>
          <a:lstStyle/>
          <a:p>
            <a:r>
              <a:rPr lang="en-IN" sz="2500" dirty="0" err="1">
                <a:latin typeface="Cooper Black" panose="0208090404030B020404" pitchFamily="18" charset="0"/>
              </a:rPr>
              <a:t>iRPA</a:t>
            </a:r>
            <a:endParaRPr lang="en-IN" sz="2500" dirty="0">
              <a:latin typeface="Cooper Black" panose="0208090404030B020404" pitchFamily="18" charset="0"/>
            </a:endParaRPr>
          </a:p>
        </p:txBody>
      </p:sp>
      <p:pic>
        <p:nvPicPr>
          <p:cNvPr id="3074" name="Picture 2" descr="RPA vs APA">
            <a:extLst>
              <a:ext uri="{FF2B5EF4-FFF2-40B4-BE49-F238E27FC236}">
                <a16:creationId xmlns:a16="http://schemas.microsoft.com/office/drawing/2014/main" id="{EAAFAFC7-A69D-7ACC-7457-8257B65C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09750"/>
            <a:ext cx="6467738" cy="25870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EAE1FF9-CC99-AEAF-11C7-F23A43AC16AF}"/>
              </a:ext>
            </a:extLst>
          </p:cNvPr>
          <p:cNvSpPr txBox="1"/>
          <p:nvPr/>
        </p:nvSpPr>
        <p:spPr>
          <a:xfrm>
            <a:off x="102909" y="746655"/>
            <a:ext cx="9041091" cy="738664"/>
          </a:xfrm>
          <a:prstGeom prst="rect">
            <a:avLst/>
          </a:prstGeom>
          <a:noFill/>
        </p:spPr>
        <p:txBody>
          <a:bodyPr wrap="square">
            <a:spAutoFit/>
          </a:bodyPr>
          <a:lstStyle/>
          <a:p>
            <a:r>
              <a:rPr lang="en-US" sz="1400" b="0" i="0" dirty="0">
                <a:solidFill>
                  <a:srgbClr val="242424"/>
                </a:solidFill>
                <a:effectLst/>
                <a:latin typeface="source-serif-pro"/>
              </a:rPr>
              <a:t>Robotic Process Automation (RPA) has been used to automate mundane and complicated business processes. RPA uses software robots to automate the boring stuff done by humans such as data entry, transaction processing, web scrapping and so forth. </a:t>
            </a:r>
            <a:endParaRPr lang="en-IN" sz="1400" dirty="0"/>
          </a:p>
        </p:txBody>
      </p:sp>
    </p:spTree>
    <p:extLst>
      <p:ext uri="{BB962C8B-B14F-4D97-AF65-F5344CB8AC3E}">
        <p14:creationId xmlns:p14="http://schemas.microsoft.com/office/powerpoint/2010/main" val="147236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CCC78-083C-1EE3-9FB2-EAB15F3B5CA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ADEA5D0-6241-0514-7402-6C6E76F15FE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633702F-B961-A37D-07A8-E3F643555253}"/>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CF870DE5-D9D7-E3E4-25C5-BDB2919E695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Design</a:t>
            </a:r>
          </a:p>
        </p:txBody>
      </p:sp>
      <p:pic>
        <p:nvPicPr>
          <p:cNvPr id="4098" name="Picture 2" descr="AI Business Services and SAP Intelligent RPA ( Architecture - Data  extraction from business documents)">
            <a:extLst>
              <a:ext uri="{FF2B5EF4-FFF2-40B4-BE49-F238E27FC236}">
                <a16:creationId xmlns:a16="http://schemas.microsoft.com/office/drawing/2014/main" id="{0433855C-E99C-D245-5440-BCB3EAE08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402" y="922337"/>
            <a:ext cx="7613398" cy="3813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89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EC3D2-8FFD-1C9B-A100-1ADDD061B0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98247B-7042-8D0E-9BD9-B348C2A94A1A}"/>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244BD73-9A8A-7FBA-62BA-05EEEE6F611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361ECF08-84E1-264F-DD38-41E6E3BF50B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t>
            </a:r>
            <a:r>
              <a:rPr lang="en-IN" sz="2500" dirty="0" err="1">
                <a:latin typeface="Cooper Black" panose="0208090404030B020404" pitchFamily="18" charset="0"/>
              </a:rPr>
              <a:t>iRPA</a:t>
            </a:r>
            <a:r>
              <a:rPr lang="en-IN" sz="2500" dirty="0">
                <a:latin typeface="Cooper Black" panose="0208090404030B020404" pitchFamily="18" charset="0"/>
              </a:rPr>
              <a:t> Desktop agent?</a:t>
            </a:r>
          </a:p>
        </p:txBody>
      </p:sp>
      <p:sp>
        <p:nvSpPr>
          <p:cNvPr id="2" name="TextBox 1">
            <a:extLst>
              <a:ext uri="{FF2B5EF4-FFF2-40B4-BE49-F238E27FC236}">
                <a16:creationId xmlns:a16="http://schemas.microsoft.com/office/drawing/2014/main" id="{CA6BD746-52F2-6451-405F-29AD23533ED0}"/>
              </a:ext>
            </a:extLst>
          </p:cNvPr>
          <p:cNvSpPr txBox="1"/>
          <p:nvPr/>
        </p:nvSpPr>
        <p:spPr>
          <a:xfrm>
            <a:off x="152400" y="742950"/>
            <a:ext cx="8915400" cy="2677656"/>
          </a:xfrm>
          <a:prstGeom prst="rect">
            <a:avLst/>
          </a:prstGeom>
          <a:noFill/>
        </p:spPr>
        <p:txBody>
          <a:bodyPr wrap="square" rtlCol="0">
            <a:spAutoFit/>
          </a:bodyPr>
          <a:lstStyle/>
          <a:p>
            <a:r>
              <a:rPr lang="en-US" sz="1400" b="0" i="0" dirty="0">
                <a:solidFill>
                  <a:srgbClr val="1F1F1F"/>
                </a:solidFill>
                <a:effectLst/>
                <a:latin typeface="72 Brand Variable"/>
              </a:rPr>
              <a:t>The Desktop Agent is a component of SAP Build Process Automation that is installed locally on user desktops. It executes automation projects that launch and run applications of various kinds, reads information from screens, enters data, clicks options, and processes data.</a:t>
            </a:r>
          </a:p>
          <a:p>
            <a:endParaRPr lang="en-US" sz="1400" dirty="0">
              <a:solidFill>
                <a:srgbClr val="1F1F1F"/>
              </a:solidFill>
              <a:latin typeface="72 Brand Variable"/>
            </a:endParaRPr>
          </a:p>
          <a:p>
            <a:r>
              <a:rPr lang="en-US" sz="1400" dirty="0"/>
              <a:t>Projects are assigned to tenants running on a Desktop Agent. You can see what your Desktop Agent is doing at all times thanks to the convenient system tray, or </a:t>
            </a:r>
            <a:r>
              <a:rPr lang="en-US" sz="1400" dirty="0" err="1"/>
              <a:t>Systray</a:t>
            </a:r>
            <a:r>
              <a:rPr lang="en-US" sz="1400" dirty="0"/>
              <a:t>, that is always accessible while your Desktop Agent is ready or active.</a:t>
            </a:r>
          </a:p>
          <a:p>
            <a:endParaRPr lang="en-US" sz="1400" dirty="0"/>
          </a:p>
          <a:p>
            <a:r>
              <a:rPr lang="en-US" sz="1400" dirty="0"/>
              <a:t>When it is installed, the Desktop Agent is configured to start at Windows logon automatically. You should not change this setting because your Agent might be assigned background (unattended) jobs at any time.</a:t>
            </a:r>
          </a:p>
          <a:p>
            <a:endParaRPr lang="en-US" sz="1400" dirty="0"/>
          </a:p>
          <a:p>
            <a:r>
              <a:rPr lang="en-US" sz="1400" dirty="0"/>
              <a:t>The very first time you launch the Desktop Agent on your workstation, you will be prompted to log in. If you are unsure of your login details, please ask an administrator.</a:t>
            </a:r>
            <a:endParaRPr lang="en-IN" sz="1400" dirty="0"/>
          </a:p>
        </p:txBody>
      </p:sp>
    </p:spTree>
    <p:extLst>
      <p:ext uri="{BB962C8B-B14F-4D97-AF65-F5344CB8AC3E}">
        <p14:creationId xmlns:p14="http://schemas.microsoft.com/office/powerpoint/2010/main" val="2194466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B08C0-75ED-B527-96B4-2D4908894B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9153C41-AC87-5F84-6510-017BDAA54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28CF5B3-2AC3-4F5F-C6A5-CE52E7E059C4}"/>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181A313-4D1B-DFF3-0203-705FBB9ABC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Steps to configure Desktop agent</a:t>
            </a:r>
          </a:p>
        </p:txBody>
      </p:sp>
      <p:sp>
        <p:nvSpPr>
          <p:cNvPr id="7" name="TextBox 6">
            <a:extLst>
              <a:ext uri="{FF2B5EF4-FFF2-40B4-BE49-F238E27FC236}">
                <a16:creationId xmlns:a16="http://schemas.microsoft.com/office/drawing/2014/main" id="{FE051716-B90C-B007-E18F-B8315F621FAF}"/>
              </a:ext>
            </a:extLst>
          </p:cNvPr>
          <p:cNvSpPr txBox="1"/>
          <p:nvPr/>
        </p:nvSpPr>
        <p:spPr>
          <a:xfrm>
            <a:off x="211318" y="1899982"/>
            <a:ext cx="8686800" cy="1200329"/>
          </a:xfrm>
          <a:prstGeom prst="rect">
            <a:avLst/>
          </a:prstGeom>
          <a:noFill/>
        </p:spPr>
        <p:txBody>
          <a:bodyPr wrap="square">
            <a:spAutoFit/>
          </a:bodyPr>
          <a:lstStyle/>
          <a:p>
            <a:r>
              <a:rPr lang="en-IN" sz="1200" u="sng" dirty="0">
                <a:hlinkClick r:id="rId2">
                  <a:extLst>
                    <a:ext uri="{A12FA001-AC4F-418D-AE19-62706E023703}">
                      <ahyp:hlinkClr xmlns:ahyp="http://schemas.microsoft.com/office/drawing/2018/hyperlinkcolor" val="tx"/>
                    </a:ext>
                  </a:extLst>
                </a:hlinkClick>
              </a:rPr>
              <a:t>Guide for desktop agent 3</a:t>
            </a:r>
          </a:p>
          <a:p>
            <a:r>
              <a:rPr lang="en-IN" sz="1200" dirty="0">
                <a:solidFill>
                  <a:srgbClr val="0000FF"/>
                </a:solidFill>
                <a:hlinkClick r:id="rId2">
                  <a:extLst>
                    <a:ext uri="{A12FA001-AC4F-418D-AE19-62706E023703}">
                      <ahyp:hlinkClr xmlns:ahyp="http://schemas.microsoft.com/office/drawing/2018/hyperlinkcolor" val="tx"/>
                    </a:ext>
                  </a:extLst>
                </a:hlinkClick>
              </a:rPr>
              <a:t>https://help.sap.com/doc/dd104fba73bd4ac19abf88080ff88512/Cloud/en-US/1d297d6d159346dcb94928b90c019b9e.pdf</a:t>
            </a:r>
            <a:endParaRPr lang="en-IN" sz="1200" dirty="0"/>
          </a:p>
          <a:p>
            <a:endParaRPr lang="en-IN" sz="1200" dirty="0"/>
          </a:p>
          <a:p>
            <a:r>
              <a:rPr lang="en-IN" sz="1200" dirty="0"/>
              <a:t>If you plan to use productive Desktop agent, follow the guide below (permission for SAP software downloads)</a:t>
            </a:r>
          </a:p>
          <a:p>
            <a:r>
              <a:rPr lang="en-IN" sz="1200" dirty="0">
                <a:hlinkClick r:id="rId3"/>
              </a:rPr>
              <a:t>https://developers.sap.com/tutorials/spa-setup-desktop-3-0-agent..html</a:t>
            </a:r>
            <a:endParaRPr lang="en-IN" sz="1200" dirty="0"/>
          </a:p>
          <a:p>
            <a:endParaRPr lang="en-IN" sz="1200" dirty="0"/>
          </a:p>
        </p:txBody>
      </p:sp>
      <p:sp>
        <p:nvSpPr>
          <p:cNvPr id="8" name="TextBox 7">
            <a:extLst>
              <a:ext uri="{FF2B5EF4-FFF2-40B4-BE49-F238E27FC236}">
                <a16:creationId xmlns:a16="http://schemas.microsoft.com/office/drawing/2014/main" id="{C7C423B4-BB57-48AF-0492-3FF1B813A188}"/>
              </a:ext>
            </a:extLst>
          </p:cNvPr>
          <p:cNvSpPr txBox="1"/>
          <p:nvPr/>
        </p:nvSpPr>
        <p:spPr>
          <a:xfrm>
            <a:off x="152400" y="742950"/>
            <a:ext cx="8839200" cy="1169551"/>
          </a:xfrm>
          <a:prstGeom prst="rect">
            <a:avLst/>
          </a:prstGeom>
          <a:noFill/>
        </p:spPr>
        <p:txBody>
          <a:bodyPr wrap="square" rtlCol="0">
            <a:spAutoFit/>
          </a:bodyPr>
          <a:lstStyle/>
          <a:p>
            <a:pPr marL="342900" indent="-342900">
              <a:buAutoNum type="arabicPeriod"/>
            </a:pPr>
            <a:r>
              <a:rPr lang="en-IN" sz="1400" dirty="0"/>
              <a:t>Download the Desktop agent (RPA agent) 3.0 – </a:t>
            </a:r>
            <a:r>
              <a:rPr lang="en-IN" sz="1400" dirty="0">
                <a:hlinkClick r:id="rId4"/>
              </a:rPr>
              <a:t>https://tools.hana.ondemand.com/#cloud</a:t>
            </a:r>
            <a:endParaRPr lang="en-IN" sz="1400" dirty="0"/>
          </a:p>
          <a:p>
            <a:pPr marL="342900" indent="-342900">
              <a:buAutoNum type="arabicPeriod"/>
            </a:pPr>
            <a:r>
              <a:rPr lang="en-IN" sz="1400" dirty="0"/>
              <a:t>Added the agent to control tower settings</a:t>
            </a:r>
          </a:p>
          <a:p>
            <a:pPr marL="342900" indent="-342900">
              <a:buAutoNum type="arabicPeriod"/>
            </a:pPr>
            <a:r>
              <a:rPr lang="en-IN" sz="1400" dirty="0"/>
              <a:t>Register the agent in the environment</a:t>
            </a:r>
          </a:p>
          <a:p>
            <a:pPr marL="342900" indent="-342900">
              <a:buAutoNum type="arabicPeriod"/>
            </a:pPr>
            <a:r>
              <a:rPr lang="en-IN" sz="1400" dirty="0"/>
              <a:t>Set the mode as unattended mode</a:t>
            </a:r>
          </a:p>
          <a:p>
            <a:pPr marL="342900" indent="-342900">
              <a:buAutoNum type="arabicPeriod"/>
            </a:pPr>
            <a:r>
              <a:rPr lang="en-IN" sz="1400" dirty="0"/>
              <a:t>Enable the browser plugin with allowed settings in chrome</a:t>
            </a:r>
          </a:p>
        </p:txBody>
      </p:sp>
    </p:spTree>
    <p:extLst>
      <p:ext uri="{BB962C8B-B14F-4D97-AF65-F5344CB8AC3E}">
        <p14:creationId xmlns:p14="http://schemas.microsoft.com/office/powerpoint/2010/main" val="113549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49636-6800-9AA2-9CCB-6376752BA6B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DB62D6-D90C-23A4-E6FD-647C22D3B35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55CF5C8-1FAA-1DAC-CB8B-D7D0EC8EEDA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BFA31972-B308-C7EE-7B15-A5C471C7DBAA}"/>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 – Mass order management</a:t>
            </a:r>
          </a:p>
        </p:txBody>
      </p:sp>
      <p:pic>
        <p:nvPicPr>
          <p:cNvPr id="1026" name="Picture 2" descr="Order Management Images - Free Download on Freepik">
            <a:extLst>
              <a:ext uri="{FF2B5EF4-FFF2-40B4-BE49-F238E27FC236}">
                <a16:creationId xmlns:a16="http://schemas.microsoft.com/office/drawing/2014/main" id="{D2C4449A-7476-6237-F498-CD9BBEB358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85" t="7794" r="20607" b="7794"/>
          <a:stretch/>
        </p:blipFill>
        <p:spPr bwMode="auto">
          <a:xfrm>
            <a:off x="3200400" y="2254412"/>
            <a:ext cx="2590800" cy="25332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B5A35D6-95ED-F7B3-BAB0-68B08B36F0E2}"/>
              </a:ext>
            </a:extLst>
          </p:cNvPr>
          <p:cNvSpPr txBox="1"/>
          <p:nvPr/>
        </p:nvSpPr>
        <p:spPr>
          <a:xfrm>
            <a:off x="152400" y="742950"/>
            <a:ext cx="8839200" cy="1600438"/>
          </a:xfrm>
          <a:prstGeom prst="rect">
            <a:avLst/>
          </a:prstGeom>
          <a:noFill/>
        </p:spPr>
        <p:txBody>
          <a:bodyPr wrap="square" rtlCol="0">
            <a:spAutoFit/>
          </a:bodyPr>
          <a:lstStyle/>
          <a:p>
            <a:r>
              <a:rPr lang="en-IN" sz="1400" dirty="0"/>
              <a:t>We are working in a warehouse, where we receive bulk orders for multiple customer. Till now our company was dispatching orders to each customer one by one, how there is a need to process all the customer orders in bulk (mass order management). </a:t>
            </a:r>
          </a:p>
          <a:p>
            <a:endParaRPr lang="en-IN" sz="1400" dirty="0"/>
          </a:p>
          <a:p>
            <a:r>
              <a:rPr lang="en-IN" sz="1400" dirty="0"/>
              <a:t>We already have a business process to manage single order of a customer and trigger the email to respective customer, our goal is to design a new process where the current process be added inside a loop as a sub process and call it multiple time for each order of same customer.</a:t>
            </a:r>
          </a:p>
        </p:txBody>
      </p:sp>
    </p:spTree>
    <p:extLst>
      <p:ext uri="{BB962C8B-B14F-4D97-AF65-F5344CB8AC3E}">
        <p14:creationId xmlns:p14="http://schemas.microsoft.com/office/powerpoint/2010/main" val="1149660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1594</TotalTime>
  <Words>623</Words>
  <Application>Microsoft Office PowerPoint</Application>
  <PresentationFormat>On-screen Show (16:9)</PresentationFormat>
  <Paragraphs>76</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72 Brand Variable</vt:lpstr>
      <vt:lpstr>Arial</vt:lpstr>
      <vt:lpstr>Calibri</vt:lpstr>
      <vt:lpstr>Cambria</vt:lpstr>
      <vt:lpstr>Cooper Black</vt:lpstr>
      <vt:lpstr>Segoe UI</vt:lpstr>
      <vt:lpstr>Segoe UI Light</vt:lpstr>
      <vt:lpstr>source-serif-pro</vt:lpstr>
      <vt:lpstr>Office Theme</vt:lpstr>
      <vt:lpstr>SAP Build Training for Corporate Professionals</vt:lpstr>
      <vt:lpstr>PowerPoint Presentation</vt:lpstr>
      <vt:lpstr>Agenda</vt:lpstr>
      <vt:lpstr>iRPA</vt:lpstr>
      <vt:lpstr>The Design</vt:lpstr>
      <vt:lpstr>What is iRPA Desktop agent?</vt:lpstr>
      <vt:lpstr>Steps to configure Desktop agent</vt:lpstr>
      <vt:lpstr>Scenario – Mass order management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97</cp:revision>
  <dcterms:created xsi:type="dcterms:W3CDTF">2013-12-05T19:37:13Z</dcterms:created>
  <dcterms:modified xsi:type="dcterms:W3CDTF">2025-07-18T06:33:41Z</dcterms:modified>
</cp:coreProperties>
</file>