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494" r:id="rId3"/>
    <p:sldId id="265" r:id="rId4"/>
    <p:sldId id="310" r:id="rId5"/>
    <p:sldId id="308" r:id="rId6"/>
    <p:sldId id="309" r:id="rId7"/>
    <p:sldId id="331" r:id="rId8"/>
    <p:sldId id="361" r:id="rId9"/>
    <p:sldId id="332" r:id="rId10"/>
    <p:sldId id="333" r:id="rId11"/>
    <p:sldId id="335" r:id="rId12"/>
    <p:sldId id="363" r:id="rId13"/>
    <p:sldId id="364" r:id="rId14"/>
    <p:sldId id="336" r:id="rId15"/>
    <p:sldId id="337" r:id="rId16"/>
    <p:sldId id="495" r:id="rId17"/>
    <p:sldId id="496" r:id="rId18"/>
    <p:sldId id="49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hyperlink" Target="https://services.odata.org/northwind/northwind.svc/"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help.sap.com/docs/build-process-automation/sap-build-process-automation/5f8eebd3804b48eb84b3357c6d4aaaa2.html?locale=en-US" TargetMode="External"/><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hyperlink" Target="https://help.sap.com/docs/build-process-automation/sap-build-process-automation/45fe56700ef743fdbd7c595befe9a78f.html?locale=en-US" TargetMode="External"/><Relationship Id="rId5" Type="http://schemas.openxmlformats.org/officeDocument/2006/relationships/hyperlink" Target="https://help.sap.com/docs/build-process-automation/sap-build-process-automation/c9a06f9520cc44879f16933e9ab6a7e0.html?locale=en-US" TargetMode="External"/><Relationship Id="rId4" Type="http://schemas.openxmlformats.org/officeDocument/2006/relationships/hyperlink" Target="https://help.sap.com/docs/build-process-automation/sap-build-process-automation/127b1c287500451294cc1012f08c8fe4.html?locale=en-U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help.sap.com/docs/WORKFLOW/e157c391253b4ecd93647bf232d18a83/9f91b1c0fac3414d9cba1015dea381f1.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tiff"/><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DAY-7</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C8808-7741-0F7A-B907-D5DFBD6515F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EF91197-0161-D022-C56D-6420FA946E9C}"/>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1804D1-BCDC-DF52-0164-8CE5D59973F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F1712054-DE51-C9AD-2A42-5AA5102252DE}"/>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Service</a:t>
            </a:r>
          </a:p>
        </p:txBody>
      </p:sp>
      <p:graphicFrame>
        <p:nvGraphicFramePr>
          <p:cNvPr id="2" name="Table 1">
            <a:extLst>
              <a:ext uri="{FF2B5EF4-FFF2-40B4-BE49-F238E27FC236}">
                <a16:creationId xmlns:a16="http://schemas.microsoft.com/office/drawing/2014/main" id="{9344B7FB-8E51-069E-A72A-13C6479019AD}"/>
              </a:ext>
            </a:extLst>
          </p:cNvPr>
          <p:cNvGraphicFramePr>
            <a:graphicFrameLocks noGrp="1"/>
          </p:cNvGraphicFramePr>
          <p:nvPr/>
        </p:nvGraphicFramePr>
        <p:xfrm>
          <a:off x="228600" y="3028950"/>
          <a:ext cx="8229600" cy="1087120"/>
        </p:xfrm>
        <a:graphic>
          <a:graphicData uri="http://schemas.openxmlformats.org/drawingml/2006/table">
            <a:tbl>
              <a:tblPr/>
              <a:tblGrid>
                <a:gridCol w="4114800">
                  <a:extLst>
                    <a:ext uri="{9D8B030D-6E8A-4147-A177-3AD203B41FA5}">
                      <a16:colId xmlns:a16="http://schemas.microsoft.com/office/drawing/2014/main" val="893303287"/>
                    </a:ext>
                  </a:extLst>
                </a:gridCol>
                <a:gridCol w="4114800">
                  <a:extLst>
                    <a:ext uri="{9D8B030D-6E8A-4147-A177-3AD203B41FA5}">
                      <a16:colId xmlns:a16="http://schemas.microsoft.com/office/drawing/2014/main" val="3036957318"/>
                    </a:ext>
                  </a:extLst>
                </a:gridCol>
              </a:tblGrid>
              <a:tr h="190500">
                <a:tc>
                  <a:txBody>
                    <a:bodyPr/>
                    <a:lstStyle/>
                    <a:p>
                      <a:pPr latinLnBrk="0"/>
                      <a:r>
                        <a:rPr lang="en-IN" sz="1600" b="1" dirty="0">
                          <a:effectLst/>
                        </a:rPr>
                        <a:t>Property</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b="1">
                          <a:effectLst/>
                        </a:rPr>
                        <a:t>Value</a:t>
                      </a:r>
                      <a:endParaRPr lang="en-IN" sz="160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941378189"/>
                  </a:ext>
                </a:extLst>
              </a:tr>
              <a:tr h="190500">
                <a:tc>
                  <a:txBody>
                    <a:bodyPr/>
                    <a:lstStyle/>
                    <a:p>
                      <a:pPr latinLnBrk="0"/>
                      <a:r>
                        <a:rPr lang="en-IN" sz="1600" dirty="0" err="1">
                          <a:effectLst/>
                        </a:rPr>
                        <a:t>sap.applicationdevelopment.actions.enabled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187276467"/>
                  </a:ext>
                </a:extLst>
              </a:tr>
              <a:tr h="190500">
                <a:tc>
                  <a:txBody>
                    <a:bodyPr/>
                    <a:lstStyle/>
                    <a:p>
                      <a:pPr latinLnBrk="0"/>
                      <a:r>
                        <a:rPr lang="en-IN" sz="1600" dirty="0" err="1">
                          <a:effectLst/>
                        </a:rPr>
                        <a:t>sap.processautomation.enabled</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r>
                        <a:rPr lang="en-IN" sz="1600" dirty="0">
                          <a:effectLst/>
                        </a:rPr>
                        <a:t>true</a:t>
                      </a: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2610260563"/>
                  </a:ext>
                </a:extLst>
              </a:tr>
              <a:tr h="317500">
                <a:tc>
                  <a:txBody>
                    <a:bodyPr/>
                    <a:lstStyle/>
                    <a:p>
                      <a:pPr latinLnBrk="0"/>
                      <a:r>
                        <a:rPr lang="en-IN" sz="1600" dirty="0" err="1">
                          <a:effectLst/>
                        </a:rPr>
                        <a:t>sap.build.usage</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tc>
                  <a:txBody>
                    <a:bodyPr/>
                    <a:lstStyle/>
                    <a:p>
                      <a:pPr latinLnBrk="0">
                        <a:spcBef>
                          <a:spcPts val="2400"/>
                        </a:spcBef>
                      </a:pPr>
                      <a:r>
                        <a:rPr lang="en-IN" sz="1600" dirty="0" err="1">
                          <a:effectLst/>
                        </a:rPr>
                        <a:t>odata_gen</a:t>
                      </a:r>
                      <a:endParaRPr lang="en-IN" sz="1600" dirty="0">
                        <a:effectLst/>
                      </a:endParaRPr>
                    </a:p>
                  </a:txBody>
                  <a:tcPr marL="31750" marR="31750" marT="6350" marB="6350" anchor="ctr">
                    <a:lnL w="6350" cap="flat" cmpd="sng" algn="ctr">
                      <a:solidFill>
                        <a:srgbClr val="C4C4C4"/>
                      </a:solidFill>
                      <a:prstDash val="solid"/>
                      <a:round/>
                      <a:headEnd type="none" w="med" len="med"/>
                      <a:tailEnd type="none" w="med" len="med"/>
                    </a:lnL>
                    <a:lnR w="6350" cap="flat" cmpd="sng" algn="ctr">
                      <a:solidFill>
                        <a:srgbClr val="C4C4C4"/>
                      </a:solidFill>
                      <a:prstDash val="solid"/>
                      <a:round/>
                      <a:headEnd type="none" w="med" len="med"/>
                      <a:tailEnd type="none" w="med" len="med"/>
                    </a:lnR>
                    <a:lnT w="6350" cap="flat" cmpd="sng" algn="ctr">
                      <a:solidFill>
                        <a:srgbClr val="C4C4C4"/>
                      </a:solidFill>
                      <a:prstDash val="solid"/>
                      <a:round/>
                      <a:headEnd type="none" w="med" len="med"/>
                      <a:tailEnd type="none" w="med" len="med"/>
                    </a:lnT>
                    <a:lnB w="6350" cap="flat" cmpd="sng" algn="ctr">
                      <a:solidFill>
                        <a:srgbClr val="C4C4C4"/>
                      </a:solidFill>
                      <a:prstDash val="solid"/>
                      <a:round/>
                      <a:headEnd type="none" w="med" len="med"/>
                      <a:tailEnd type="none" w="med" len="med"/>
                    </a:lnB>
                    <a:solidFill>
                      <a:srgbClr val="FFFFFF"/>
                    </a:solidFill>
                  </a:tcPr>
                </a:tc>
                <a:extLst>
                  <a:ext uri="{0D108BD9-81ED-4DB2-BD59-A6C34878D82A}">
                    <a16:rowId xmlns:a16="http://schemas.microsoft.com/office/drawing/2014/main" val="3960415963"/>
                  </a:ext>
                </a:extLst>
              </a:tr>
            </a:tbl>
          </a:graphicData>
        </a:graphic>
      </p:graphicFrame>
      <p:sp>
        <p:nvSpPr>
          <p:cNvPr id="6" name="TextBox 5">
            <a:extLst>
              <a:ext uri="{FF2B5EF4-FFF2-40B4-BE49-F238E27FC236}">
                <a16:creationId xmlns:a16="http://schemas.microsoft.com/office/drawing/2014/main" id="{3BB20A45-5835-951D-5F2B-AC9A69EA22E8}"/>
              </a:ext>
            </a:extLst>
          </p:cNvPr>
          <p:cNvSpPr txBox="1"/>
          <p:nvPr/>
        </p:nvSpPr>
        <p:spPr>
          <a:xfrm>
            <a:off x="152400" y="895350"/>
            <a:ext cx="8610600" cy="923330"/>
          </a:xfrm>
          <a:prstGeom prst="rect">
            <a:avLst/>
          </a:prstGeom>
          <a:noFill/>
        </p:spPr>
        <p:txBody>
          <a:bodyPr wrap="square" rtlCol="0">
            <a:spAutoFit/>
          </a:bodyPr>
          <a:lstStyle/>
          <a:p>
            <a:r>
              <a:rPr lang="en-IN" dirty="0"/>
              <a:t>The service information is here:</a:t>
            </a:r>
          </a:p>
          <a:p>
            <a:r>
              <a:rPr lang="en-IN" dirty="0">
                <a:hlinkClick r:id="rId2"/>
              </a:rPr>
              <a:t>https://services.odata.org/northwind/northwind.svc/</a:t>
            </a:r>
            <a:endParaRPr lang="en-IN" dirty="0"/>
          </a:p>
          <a:p>
            <a:endParaRPr lang="en-IN" dirty="0"/>
          </a:p>
        </p:txBody>
      </p:sp>
    </p:spTree>
    <p:extLst>
      <p:ext uri="{BB962C8B-B14F-4D97-AF65-F5344CB8AC3E}">
        <p14:creationId xmlns:p14="http://schemas.microsoft.com/office/powerpoint/2010/main" val="409099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65EE7-1BC7-5885-FEDF-14878AEC0FA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EB97E0-DF60-AB8C-712E-2A56E5ABFEA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6E6462-3BBA-5DF6-EFB0-2A4C5B09899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944E4938-7CC0-954B-FE3C-903D89CE202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Actions in BPA</a:t>
            </a:r>
          </a:p>
        </p:txBody>
      </p:sp>
      <p:sp>
        <p:nvSpPr>
          <p:cNvPr id="6" name="TextBox 5">
            <a:extLst>
              <a:ext uri="{FF2B5EF4-FFF2-40B4-BE49-F238E27FC236}">
                <a16:creationId xmlns:a16="http://schemas.microsoft.com/office/drawing/2014/main" id="{31B9A666-885A-87B3-0CA1-AEA4290BDB5B}"/>
              </a:ext>
            </a:extLst>
          </p:cNvPr>
          <p:cNvSpPr txBox="1"/>
          <p:nvPr/>
        </p:nvSpPr>
        <p:spPr>
          <a:xfrm>
            <a:off x="197995" y="777335"/>
            <a:ext cx="8915400" cy="830997"/>
          </a:xfrm>
          <a:prstGeom prst="rect">
            <a:avLst/>
          </a:prstGeom>
          <a:noFill/>
        </p:spPr>
        <p:txBody>
          <a:bodyPr wrap="square">
            <a:spAutoFit/>
          </a:bodyPr>
          <a:lstStyle/>
          <a:p>
            <a:r>
              <a:rPr lang="en-US" sz="1600" dirty="0">
                <a:solidFill>
                  <a:srgbClr val="333333"/>
                </a:solidFill>
                <a:latin typeface="72" panose="020B0503030000000003" pitchFamily="34" charset="0"/>
                <a:cs typeface="72" panose="020B0503030000000003" pitchFamily="34" charset="0"/>
              </a:rPr>
              <a:t>You can embed external skills and capabilities into your SAP Build Process Automation projects using the Actions . The Actions project contains specific action artifacts that can be used in managing your business processes.</a:t>
            </a:r>
            <a:endParaRPr lang="en-IN" sz="1600" dirty="0">
              <a:solidFill>
                <a:srgbClr val="333333"/>
              </a:solidFill>
              <a:latin typeface="72" panose="020B0503030000000003" pitchFamily="34" charset="0"/>
              <a:cs typeface="72" panose="020B0503030000000003" pitchFamily="34" charset="0"/>
            </a:endParaRPr>
          </a:p>
        </p:txBody>
      </p:sp>
      <p:sp>
        <p:nvSpPr>
          <p:cNvPr id="14" name="Rectangle 10">
            <a:extLst>
              <a:ext uri="{FF2B5EF4-FFF2-40B4-BE49-F238E27FC236}">
                <a16:creationId xmlns:a16="http://schemas.microsoft.com/office/drawing/2014/main" id="{2B248D99-E0D1-A3E4-A65B-9AC817A860E6}"/>
              </a:ext>
            </a:extLst>
          </p:cNvPr>
          <p:cNvSpPr>
            <a:spLocks noChangeArrowheads="1"/>
          </p:cNvSpPr>
          <p:nvPr/>
        </p:nvSpPr>
        <p:spPr bwMode="auto">
          <a:xfrm>
            <a:off x="191646" y="1391702"/>
            <a:ext cx="8799954" cy="3663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2539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rgbClr val="333333"/>
                </a:solidFill>
                <a:effectLst/>
                <a:latin typeface="72" panose="020B0503030000000003" pitchFamily="34" charset="0"/>
                <a:cs typeface="72" panose="020B0503030000000003" pitchFamily="34" charset="0"/>
              </a:rPr>
              <a:t>An Overview of the Actions Project Lifecycle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72" panose="020B0503030000000003" pitchFamily="34" charset="0"/>
                <a:cs typeface="72" panose="020B0503030000000003" pitchFamily="34" charset="0"/>
              </a:rPr>
              <a:t>This image is interactive. Hover over each area for a description. Click highlighted areas for more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r>
              <a:rPr kumimoji="0" lang="en-US" altLang="en-US" sz="7200" b="0" i="0" u="none" strike="noStrike" cap="none" normalizeH="0" baseline="0" dirty="0">
                <a:ln>
                  <a:noFill/>
                </a:ln>
                <a:solidFill>
                  <a:srgbClr val="333333"/>
                </a:solidFill>
                <a:effectLst/>
                <a:latin typeface="72" panose="020B0503030000000003" pitchFamily="34" charset="0"/>
                <a:cs typeface="72" panose="020B0503030000000003" pitchFamily="34" charset="0"/>
              </a:rPr>
              <a:t>                                            </a:t>
            </a:r>
            <a:endParaRPr kumimoji="0" lang="en-US" altLang="en-US" sz="1200" b="0" i="0" u="none" strike="noStrike" cap="none" normalizeH="0" baseline="0" dirty="0">
              <a:ln>
                <a:noFill/>
              </a:ln>
              <a:solidFill>
                <a:srgbClr val="333333"/>
              </a:solidFill>
              <a:effectLst/>
              <a:latin typeface="72" panose="020B0503030000000003" pitchFamily="34" charset="0"/>
              <a:cs typeface="72" panose="020B05030300000000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5" name="Group 9">
            <a:extLst>
              <a:ext uri="{FF2B5EF4-FFF2-40B4-BE49-F238E27FC236}">
                <a16:creationId xmlns:a16="http://schemas.microsoft.com/office/drawing/2014/main" id="{DAF4294E-94FE-5CBA-E7EA-75C52127AC38}"/>
              </a:ext>
            </a:extLst>
          </p:cNvPr>
          <p:cNvGrpSpPr>
            <a:grpSpLocks/>
          </p:cNvGrpSpPr>
          <p:nvPr/>
        </p:nvGrpSpPr>
        <p:grpSpPr bwMode="auto">
          <a:xfrm>
            <a:off x="119514" y="2688037"/>
            <a:ext cx="8872086" cy="847132"/>
            <a:chOff x="12" y="-301"/>
            <a:chExt cx="7020" cy="720"/>
          </a:xfrm>
        </p:grpSpPr>
        <p:pic>
          <p:nvPicPr>
            <p:cNvPr id="2059" name="Picture 11" descr="Actions Project Life Cycle.">
              <a:extLst>
                <a:ext uri="{FF2B5EF4-FFF2-40B4-BE49-F238E27FC236}">
                  <a16:creationId xmlns:a16="http://schemas.microsoft.com/office/drawing/2014/main" id="{C8B0CA19-A392-C221-48DF-D72A3AD8EB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 y="-301"/>
              <a:ext cx="6978" cy="72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
              <a:hlinkClick r:id="rId3" tooltip="Managing Action Project"/>
              <a:extLst>
                <a:ext uri="{FF2B5EF4-FFF2-40B4-BE49-F238E27FC236}">
                  <a16:creationId xmlns:a16="http://schemas.microsoft.com/office/drawing/2014/main" id="{8C8FF313-7BD7-193B-AC87-E2A69511A2DA}"/>
                </a:ext>
              </a:extLst>
            </p:cNvPr>
            <p:cNvSpPr>
              <a:spLocks noChangeArrowheads="1"/>
            </p:cNvSpPr>
            <p:nvPr/>
          </p:nvSpPr>
          <p:spPr bwMode="auto">
            <a:xfrm>
              <a:off x="2904" y="0"/>
              <a:ext cx="58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7" name="Rectangle 15">
              <a:hlinkClick r:id="rId3" tooltip="Managing Action Project"/>
              <a:extLst>
                <a:ext uri="{FF2B5EF4-FFF2-40B4-BE49-F238E27FC236}">
                  <a16:creationId xmlns:a16="http://schemas.microsoft.com/office/drawing/2014/main" id="{6D261771-7648-FDA4-722E-2D0809CB5F1D}"/>
                </a:ext>
              </a:extLst>
            </p:cNvPr>
            <p:cNvSpPr>
              <a:spLocks noChangeArrowheads="1"/>
            </p:cNvSpPr>
            <p:nvPr/>
          </p:nvSpPr>
          <p:spPr bwMode="auto">
            <a:xfrm>
              <a:off x="2184"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8" name="Rectangle 14">
              <a:hlinkClick r:id="rId4" tooltip="Testing Actions"/>
              <a:extLst>
                <a:ext uri="{FF2B5EF4-FFF2-40B4-BE49-F238E27FC236}">
                  <a16:creationId xmlns:a16="http://schemas.microsoft.com/office/drawing/2014/main" id="{9D09F82E-0347-FF46-077D-9394EECF4C45}"/>
                </a:ext>
              </a:extLst>
            </p:cNvPr>
            <p:cNvSpPr>
              <a:spLocks noChangeArrowheads="1"/>
            </p:cNvSpPr>
            <p:nvPr/>
          </p:nvSpPr>
          <p:spPr bwMode="auto">
            <a:xfrm>
              <a:off x="1452" y="0"/>
              <a:ext cx="546"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19" name="Rectangle 13">
              <a:hlinkClick r:id="rId5" tooltip="Managing Input and Output Parameters"/>
              <a:extLst>
                <a:ext uri="{FF2B5EF4-FFF2-40B4-BE49-F238E27FC236}">
                  <a16:creationId xmlns:a16="http://schemas.microsoft.com/office/drawing/2014/main" id="{0100F1EF-3508-5B83-A0B5-183DBF139587}"/>
                </a:ext>
              </a:extLst>
            </p:cNvPr>
            <p:cNvSpPr>
              <a:spLocks noChangeArrowheads="1"/>
            </p:cNvSpPr>
            <p:nvPr/>
          </p:nvSpPr>
          <p:spPr bwMode="auto">
            <a:xfrm>
              <a:off x="732" y="0"/>
              <a:ext cx="55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sp>
          <p:nvSpPr>
            <p:cNvPr id="20" name="Rectangle 12">
              <a:hlinkClick r:id="rId6" tooltip="Create an Action Project"/>
              <a:extLst>
                <a:ext uri="{FF2B5EF4-FFF2-40B4-BE49-F238E27FC236}">
                  <a16:creationId xmlns:a16="http://schemas.microsoft.com/office/drawing/2014/main" id="{E3444B6C-ABC2-EC1B-E3FA-AA0148AE00F5}"/>
                </a:ext>
              </a:extLst>
            </p:cNvPr>
            <p:cNvSpPr>
              <a:spLocks noChangeArrowheads="1"/>
            </p:cNvSpPr>
            <p:nvPr/>
          </p:nvSpPr>
          <p:spPr bwMode="auto">
            <a:xfrm>
              <a:off x="12" y="12"/>
              <a:ext cx="552" cy="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6516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DDF165-29CD-9FEF-DA38-8750212EE5B9}"/>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58C2229C-7D88-7F3F-E0E4-DD1A534C73F5}"/>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4" name="Title 3">
            <a:extLst>
              <a:ext uri="{FF2B5EF4-FFF2-40B4-BE49-F238E27FC236}">
                <a16:creationId xmlns:a16="http://schemas.microsoft.com/office/drawing/2014/main" id="{2B26C7DF-A900-1FF3-11AE-95CD14540855}"/>
              </a:ext>
            </a:extLst>
          </p:cNvPr>
          <p:cNvSpPr>
            <a:spLocks noGrp="1"/>
          </p:cNvSpPr>
          <p:nvPr>
            <p:ph type="title"/>
          </p:nvPr>
        </p:nvSpPr>
        <p:spPr/>
        <p:txBody>
          <a:bodyPr/>
          <a:lstStyle/>
          <a:p>
            <a:r>
              <a:rPr lang="en-IN" dirty="0"/>
              <a:t>Steps</a:t>
            </a:r>
          </a:p>
        </p:txBody>
      </p:sp>
      <p:sp>
        <p:nvSpPr>
          <p:cNvPr id="5" name="TextBox 4">
            <a:extLst>
              <a:ext uri="{FF2B5EF4-FFF2-40B4-BE49-F238E27FC236}">
                <a16:creationId xmlns:a16="http://schemas.microsoft.com/office/drawing/2014/main" id="{DAE36857-3FAE-EA31-EF6B-934A5286ABE8}"/>
              </a:ext>
            </a:extLst>
          </p:cNvPr>
          <p:cNvSpPr txBox="1"/>
          <p:nvPr/>
        </p:nvSpPr>
        <p:spPr>
          <a:xfrm>
            <a:off x="228600" y="819150"/>
            <a:ext cx="8839200" cy="3785652"/>
          </a:xfrm>
          <a:prstGeom prst="rect">
            <a:avLst/>
          </a:prstGeom>
          <a:noFill/>
        </p:spPr>
        <p:txBody>
          <a:bodyPr wrap="square" rtlCol="0">
            <a:spAutoFit/>
          </a:bodyPr>
          <a:lstStyle/>
          <a:p>
            <a:pPr marL="342900" indent="-342900">
              <a:buFont typeface="+mj-lt"/>
              <a:buAutoNum type="arabicPeriod"/>
            </a:pPr>
            <a:r>
              <a:rPr lang="en-IN" sz="1600" dirty="0"/>
              <a:t>Create a destination for the API (service) we want to call</a:t>
            </a:r>
          </a:p>
          <a:p>
            <a:pPr marL="342900" indent="-342900">
              <a:buFont typeface="+mj-lt"/>
              <a:buAutoNum type="arabicPeriod"/>
            </a:pPr>
            <a:r>
              <a:rPr lang="en-IN" sz="1600" dirty="0"/>
              <a:t>Create an action using the destination and choose a call for getting products</a:t>
            </a:r>
          </a:p>
          <a:p>
            <a:pPr marL="342900" indent="-342900">
              <a:buFont typeface="+mj-lt"/>
              <a:buAutoNum type="arabicPeriod"/>
            </a:pPr>
            <a:r>
              <a:rPr lang="en-IN" sz="1600" dirty="0"/>
              <a:t>Observe the output and data types if match with result</a:t>
            </a:r>
          </a:p>
          <a:p>
            <a:pPr marL="342900" indent="-342900">
              <a:buFont typeface="+mj-lt"/>
              <a:buAutoNum type="arabicPeriod"/>
            </a:pPr>
            <a:r>
              <a:rPr lang="en-IN" sz="1600" dirty="0"/>
              <a:t>Go to control tower and destinations and import that destination build BPA</a:t>
            </a:r>
          </a:p>
          <a:p>
            <a:pPr marL="342900" indent="-342900">
              <a:buFont typeface="+mj-lt"/>
              <a:buAutoNum type="arabicPeriod"/>
            </a:pPr>
            <a:r>
              <a:rPr lang="en-IN" sz="1600" dirty="0"/>
              <a:t>Go to test and check the action by calling API, if needed change data type to fix error</a:t>
            </a:r>
          </a:p>
          <a:p>
            <a:pPr marL="342900" indent="-342900">
              <a:buFont typeface="+mj-lt"/>
              <a:buAutoNum type="arabicPeriod"/>
            </a:pPr>
            <a:r>
              <a:rPr lang="en-IN" sz="1600" dirty="0"/>
              <a:t>Once testing done, save, release and publish the action</a:t>
            </a:r>
          </a:p>
          <a:p>
            <a:r>
              <a:rPr lang="en-IN" sz="1600" dirty="0"/>
              <a:t>-------</a:t>
            </a:r>
          </a:p>
          <a:p>
            <a:pPr marL="342900" indent="-342900">
              <a:buFont typeface="+mj-lt"/>
              <a:buAutoNum type="arabicPeriod"/>
            </a:pPr>
            <a:r>
              <a:rPr lang="en-IN" sz="1600" dirty="0"/>
              <a:t>Create a process</a:t>
            </a:r>
          </a:p>
          <a:p>
            <a:pPr marL="342900" indent="-342900">
              <a:buFont typeface="+mj-lt"/>
              <a:buAutoNum type="arabicPeriod"/>
            </a:pPr>
            <a:r>
              <a:rPr lang="en-IN" sz="1600" dirty="0"/>
              <a:t>Define the input parameter and create </a:t>
            </a:r>
            <a:r>
              <a:rPr lang="en-IN" sz="1600" dirty="0" err="1"/>
              <a:t>api</a:t>
            </a:r>
            <a:r>
              <a:rPr lang="en-IN" sz="1600" dirty="0"/>
              <a:t> trigger</a:t>
            </a:r>
          </a:p>
          <a:p>
            <a:pPr marL="342900" indent="-342900">
              <a:buFont typeface="+mj-lt"/>
              <a:buAutoNum type="arabicPeriod"/>
            </a:pPr>
            <a:r>
              <a:rPr lang="en-IN" sz="1600" dirty="0"/>
              <a:t>Add a action connecting to API action for products and system creates a list data type for us</a:t>
            </a:r>
          </a:p>
          <a:p>
            <a:pPr marL="342900" indent="-342900">
              <a:buFont typeface="+mj-lt"/>
              <a:buAutoNum type="arabicPeriod"/>
            </a:pPr>
            <a:r>
              <a:rPr lang="en-IN" sz="1600" dirty="0"/>
              <a:t>Use the datatype to create variable for holding all data, total, </a:t>
            </a:r>
            <a:r>
              <a:rPr lang="en-IN" sz="1600" dirty="0" err="1"/>
              <a:t>discountedAmount</a:t>
            </a:r>
            <a:endParaRPr lang="en-IN" sz="1600" dirty="0"/>
          </a:p>
          <a:p>
            <a:pPr marL="342900" indent="-342900">
              <a:buFont typeface="+mj-lt"/>
              <a:buAutoNum type="arabicPeriod"/>
            </a:pPr>
            <a:r>
              <a:rPr lang="en-IN" sz="1600" dirty="0"/>
              <a:t>Map the input and output with action, input process and custom variable</a:t>
            </a:r>
          </a:p>
          <a:p>
            <a:pPr marL="342900" indent="-342900">
              <a:buFont typeface="+mj-lt"/>
              <a:buAutoNum type="arabicPeriod"/>
            </a:pPr>
            <a:r>
              <a:rPr lang="en-IN" sz="1600" dirty="0"/>
              <a:t>Add script task to calculate total and discount amount</a:t>
            </a:r>
          </a:p>
          <a:p>
            <a:pPr marL="342900" indent="-342900">
              <a:buFont typeface="+mj-lt"/>
              <a:buAutoNum type="arabicPeriod"/>
            </a:pPr>
            <a:r>
              <a:rPr lang="en-IN" sz="1600" dirty="0"/>
              <a:t>Add parallel branch to execute approval step for manager and VP (binding)</a:t>
            </a:r>
          </a:p>
          <a:p>
            <a:pPr marL="342900" indent="-342900">
              <a:buFont typeface="+mj-lt"/>
              <a:buAutoNum type="arabicPeriod"/>
            </a:pPr>
            <a:r>
              <a:rPr lang="en-IN" sz="1600" dirty="0"/>
              <a:t>Create deadline monitoring for VP approval form</a:t>
            </a:r>
          </a:p>
        </p:txBody>
      </p:sp>
    </p:spTree>
    <p:extLst>
      <p:ext uri="{BB962C8B-B14F-4D97-AF65-F5344CB8AC3E}">
        <p14:creationId xmlns:p14="http://schemas.microsoft.com/office/powerpoint/2010/main" val="3836779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7DA68-C939-05C9-9112-D9B97A02E433}"/>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1992553-456E-4D64-C57F-DA6B34707A67}"/>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4" name="Title 3">
            <a:extLst>
              <a:ext uri="{FF2B5EF4-FFF2-40B4-BE49-F238E27FC236}">
                <a16:creationId xmlns:a16="http://schemas.microsoft.com/office/drawing/2014/main" id="{043933DD-8043-E75D-4AF3-24E40230530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EBED7980-B59D-C486-64EB-CED1B8F58AB0}"/>
              </a:ext>
            </a:extLst>
          </p:cNvPr>
          <p:cNvSpPr txBox="1"/>
          <p:nvPr/>
        </p:nvSpPr>
        <p:spPr>
          <a:xfrm>
            <a:off x="152400" y="992279"/>
            <a:ext cx="8534400" cy="3158942"/>
          </a:xfrm>
          <a:prstGeom prst="rect">
            <a:avLst/>
          </a:prstGeom>
          <a:noFill/>
        </p:spPr>
        <p:txBody>
          <a:bodyPr wrap="square">
            <a:spAutoFit/>
          </a:bodyPr>
          <a:lstStyle/>
          <a:p>
            <a:pPr>
              <a:lnSpc>
                <a:spcPts val="1425"/>
              </a:lnSpc>
            </a:pPr>
            <a:r>
              <a:rPr lang="en-IN" b="0" dirty="0">
                <a:solidFill>
                  <a:srgbClr val="008000"/>
                </a:solidFill>
                <a:effectLst/>
                <a:latin typeface="Consolas" panose="020B0609020204030204" pitchFamily="49" charset="0"/>
              </a:rPr>
              <a:t>//get all the data in a variable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products = $.context.action_get_Alphabetical_list_of_products_1.result.value;</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//set default as 0 for total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///loop on all products data</a:t>
            </a:r>
            <a:endParaRPr lang="en-IN" b="0" dirty="0">
              <a:solidFill>
                <a:srgbClr val="000000"/>
              </a:solidFill>
              <a:effectLst/>
              <a:latin typeface="Consolas" panose="020B0609020204030204" pitchFamily="49" charset="0"/>
            </a:endParaRPr>
          </a:p>
          <a:p>
            <a:pPr>
              <a:lnSpc>
                <a:spcPts val="1425"/>
              </a:lnSpc>
            </a:pPr>
            <a:r>
              <a:rPr lang="en-IN" b="0" dirty="0" err="1">
                <a:solidFill>
                  <a:srgbClr val="000000"/>
                </a:solidFill>
                <a:effectLst/>
                <a:latin typeface="Consolas" panose="020B0609020204030204" pitchFamily="49" charset="0"/>
              </a:rPr>
              <a:t>products.forEach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(record) {</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08080"/>
                </a:solidFill>
                <a:effectLst/>
                <a:latin typeface="Consolas" panose="020B0609020204030204" pitchFamily="49" charset="0"/>
              </a:rPr>
              <a:t>Number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record.</a:t>
            </a:r>
            <a:r>
              <a:rPr lang="en-IN" b="0" dirty="0" err="1">
                <a:solidFill>
                  <a:srgbClr val="008080"/>
                </a:solidFill>
                <a:effectLst/>
                <a:latin typeface="Consolas" panose="020B0609020204030204" pitchFamily="49" charset="0"/>
              </a:rPr>
              <a:t>UnitPrice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discount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context.startEvent.discount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context.custom.discountedamount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discount;</a:t>
            </a:r>
          </a:p>
        </p:txBody>
      </p:sp>
    </p:spTree>
    <p:extLst>
      <p:ext uri="{BB962C8B-B14F-4D97-AF65-F5344CB8AC3E}">
        <p14:creationId xmlns:p14="http://schemas.microsoft.com/office/powerpoint/2010/main" val="60926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84F3-6704-D5D8-021E-AC771E1BE8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6FCE52-7E56-62AA-2FDD-EA19C7D6EF4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B9CC18-5456-2C65-9A5B-16892AA7342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858EC55E-44E1-B6B9-6F6F-72F00BD0AF5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Script task</a:t>
            </a:r>
          </a:p>
        </p:txBody>
      </p:sp>
      <p:sp>
        <p:nvSpPr>
          <p:cNvPr id="22" name="TextBox 21">
            <a:extLst>
              <a:ext uri="{FF2B5EF4-FFF2-40B4-BE49-F238E27FC236}">
                <a16:creationId xmlns:a16="http://schemas.microsoft.com/office/drawing/2014/main" id="{9A1219F5-59E0-CE17-8F32-2E74EC90EB74}"/>
              </a:ext>
            </a:extLst>
          </p:cNvPr>
          <p:cNvSpPr txBox="1"/>
          <p:nvPr/>
        </p:nvSpPr>
        <p:spPr>
          <a:xfrm>
            <a:off x="152401" y="3679728"/>
            <a:ext cx="8763000" cy="830997"/>
          </a:xfrm>
          <a:prstGeom prst="rect">
            <a:avLst/>
          </a:prstGeom>
          <a:noFill/>
        </p:spPr>
        <p:txBody>
          <a:bodyPr wrap="square">
            <a:spAutoFit/>
          </a:bodyPr>
          <a:lstStyle/>
          <a:p>
            <a:r>
              <a:rPr lang="en-IN" sz="2000" b="1" dirty="0"/>
              <a:t>Cheat sheet workflow expressions</a:t>
            </a:r>
          </a:p>
          <a:p>
            <a:r>
              <a:rPr lang="en-IN" sz="1400" dirty="0">
                <a:hlinkClick r:id="rId2"/>
              </a:rPr>
              <a:t>https://help.sap.com/docs/WORKFLOW/e157c391253b4ecd93647bf232d18a83/9f91b1c0fac3414d9cba1015dea381f1.html</a:t>
            </a:r>
            <a:endParaRPr lang="en-IN" sz="1400" dirty="0"/>
          </a:p>
        </p:txBody>
      </p:sp>
      <p:sp>
        <p:nvSpPr>
          <p:cNvPr id="2" name="TextBox 1">
            <a:extLst>
              <a:ext uri="{FF2B5EF4-FFF2-40B4-BE49-F238E27FC236}">
                <a16:creationId xmlns:a16="http://schemas.microsoft.com/office/drawing/2014/main" id="{34CD36F8-1D14-B687-7327-C1AD069D52C8}"/>
              </a:ext>
            </a:extLst>
          </p:cNvPr>
          <p:cNvSpPr txBox="1"/>
          <p:nvPr/>
        </p:nvSpPr>
        <p:spPr>
          <a:xfrm>
            <a:off x="228599" y="1594814"/>
            <a:ext cx="8458201" cy="954107"/>
          </a:xfrm>
          <a:prstGeom prst="rect">
            <a:avLst/>
          </a:prstGeom>
          <a:noFill/>
        </p:spPr>
        <p:txBody>
          <a:bodyPr wrap="square" rtlCol="0">
            <a:spAutoFit/>
          </a:bodyPr>
          <a:lstStyle/>
          <a:p>
            <a:r>
              <a:rPr lang="en-IN" sz="1400" dirty="0"/>
              <a:t>We can also modify the context data during runtime of script task using - </a:t>
            </a:r>
            <a:r>
              <a:rPr lang="en-IN" sz="1400" b="1" dirty="0"/>
              <a:t>$.</a:t>
            </a:r>
            <a:r>
              <a:rPr lang="en-IN" sz="1400" b="1" dirty="0" err="1"/>
              <a:t>context.objectname</a:t>
            </a:r>
            <a:endParaRPr lang="en-IN" sz="1400" b="1" dirty="0"/>
          </a:p>
          <a:p>
            <a:endParaRPr lang="en-IN" sz="1400" dirty="0"/>
          </a:p>
          <a:p>
            <a:r>
              <a:rPr lang="en-IN" sz="1400" dirty="0"/>
              <a:t>There are also standard context variable</a:t>
            </a:r>
          </a:p>
          <a:p>
            <a:endParaRPr lang="en-IN" sz="1400" dirty="0"/>
          </a:p>
        </p:txBody>
      </p:sp>
      <p:pic>
        <p:nvPicPr>
          <p:cNvPr id="6" name="Picture 5">
            <a:extLst>
              <a:ext uri="{FF2B5EF4-FFF2-40B4-BE49-F238E27FC236}">
                <a16:creationId xmlns:a16="http://schemas.microsoft.com/office/drawing/2014/main" id="{C03435CA-D6BE-63B8-AD3A-39237FA3E532}"/>
              </a:ext>
            </a:extLst>
          </p:cNvPr>
          <p:cNvPicPr>
            <a:picLocks noChangeAspect="1"/>
          </p:cNvPicPr>
          <p:nvPr/>
        </p:nvPicPr>
        <p:blipFill>
          <a:blip r:embed="rId3"/>
          <a:stretch>
            <a:fillRect/>
          </a:stretch>
        </p:blipFill>
        <p:spPr>
          <a:xfrm>
            <a:off x="228599" y="2621876"/>
            <a:ext cx="3130704" cy="1018388"/>
          </a:xfrm>
          <a:prstGeom prst="rect">
            <a:avLst/>
          </a:prstGeom>
        </p:spPr>
      </p:pic>
      <p:sp>
        <p:nvSpPr>
          <p:cNvPr id="8" name="TextBox 7">
            <a:extLst>
              <a:ext uri="{FF2B5EF4-FFF2-40B4-BE49-F238E27FC236}">
                <a16:creationId xmlns:a16="http://schemas.microsoft.com/office/drawing/2014/main" id="{02F8D624-6FEF-5D5F-ABFD-A58DA1C7BFDE}"/>
              </a:ext>
            </a:extLst>
          </p:cNvPr>
          <p:cNvSpPr txBox="1"/>
          <p:nvPr/>
        </p:nvSpPr>
        <p:spPr>
          <a:xfrm>
            <a:off x="234949" y="820214"/>
            <a:ext cx="8680452" cy="646331"/>
          </a:xfrm>
          <a:prstGeom prst="rect">
            <a:avLst/>
          </a:prstGeom>
          <a:noFill/>
        </p:spPr>
        <p:txBody>
          <a:bodyPr wrap="square">
            <a:spAutoFit/>
          </a:bodyPr>
          <a:lstStyle/>
          <a:p>
            <a:pPr algn="l"/>
            <a:r>
              <a:rPr lang="en-US" b="0" i="0" dirty="0">
                <a:solidFill>
                  <a:srgbClr val="333333"/>
                </a:solidFill>
                <a:effectLst/>
                <a:latin typeface="72" panose="020B0503030000000003" pitchFamily="34" charset="0"/>
              </a:rPr>
              <a:t>Script task – we can write code to manipulate the process context, call the process </a:t>
            </a:r>
            <a:r>
              <a:rPr lang="en-US" b="0" i="0" dirty="0" err="1">
                <a:solidFill>
                  <a:srgbClr val="333333"/>
                </a:solidFill>
                <a:effectLst/>
                <a:latin typeface="72" panose="020B0503030000000003" pitchFamily="34" charset="0"/>
              </a:rPr>
              <a:t>apis</a:t>
            </a:r>
            <a:r>
              <a:rPr lang="en-US" b="0" i="0" dirty="0">
                <a:solidFill>
                  <a:srgbClr val="333333"/>
                </a:solidFill>
                <a:effectLst/>
                <a:latin typeface="72" panose="020B0503030000000003" pitchFamily="34" charset="0"/>
              </a:rPr>
              <a:t> at runtime (JS code)</a:t>
            </a:r>
          </a:p>
        </p:txBody>
      </p:sp>
    </p:spTree>
    <p:extLst>
      <p:ext uri="{BB962C8B-B14F-4D97-AF65-F5344CB8AC3E}">
        <p14:creationId xmlns:p14="http://schemas.microsoft.com/office/powerpoint/2010/main" val="15956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343E-6257-7A4F-A0EF-2B292575D5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CC0F8-D68B-E017-1BA5-4B88267ED7D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76A9999-5CF2-E651-E576-B91E1CFDB31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8323381A-E004-B8ED-0DED-25AD338E1B1E}"/>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pic>
        <p:nvPicPr>
          <p:cNvPr id="6" name="Picture 5">
            <a:extLst>
              <a:ext uri="{FF2B5EF4-FFF2-40B4-BE49-F238E27FC236}">
                <a16:creationId xmlns:a16="http://schemas.microsoft.com/office/drawing/2014/main" id="{F4E42E61-0792-BC7B-F431-B39117D45049}"/>
              </a:ext>
            </a:extLst>
          </p:cNvPr>
          <p:cNvPicPr>
            <a:picLocks noChangeAspect="1"/>
          </p:cNvPicPr>
          <p:nvPr/>
        </p:nvPicPr>
        <p:blipFill>
          <a:blip r:embed="rId2"/>
          <a:stretch>
            <a:fillRect/>
          </a:stretch>
        </p:blipFill>
        <p:spPr>
          <a:xfrm>
            <a:off x="28313" y="0"/>
            <a:ext cx="9087373" cy="5143500"/>
          </a:xfrm>
          <a:prstGeom prst="rect">
            <a:avLst/>
          </a:prstGeom>
        </p:spPr>
      </p:pic>
    </p:spTree>
    <p:extLst>
      <p:ext uri="{BB962C8B-B14F-4D97-AF65-F5344CB8AC3E}">
        <p14:creationId xmlns:p14="http://schemas.microsoft.com/office/powerpoint/2010/main" val="306976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Script task</a:t>
            </a:r>
          </a:p>
          <a:p>
            <a:pPr algn="ctr"/>
            <a:r>
              <a:rPr lang="en-US" sz="1200" dirty="0">
                <a:solidFill>
                  <a:schemeClr val="bg1">
                    <a:lumMod val="50000"/>
                  </a:schemeClr>
                </a:solidFill>
                <a:latin typeface="Arial" pitchFamily="34" charset="0"/>
                <a:cs typeface="Arial" pitchFamily="34" charset="0"/>
              </a:rPr>
              <a:t>Working </a:t>
            </a:r>
            <a:r>
              <a:rPr lang="en-US" sz="1200">
                <a:solidFill>
                  <a:schemeClr val="bg1">
                    <a:lumMod val="50000"/>
                  </a:schemeClr>
                </a:solidFill>
                <a:latin typeface="Arial" pitchFamily="34" charset="0"/>
                <a:cs typeface="Arial" pitchFamily="34" charset="0"/>
              </a:rPr>
              <a:t>with scripts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3</a:t>
            </a:r>
          </a:p>
          <a:p>
            <a:pPr algn="ctr"/>
            <a:r>
              <a:rPr lang="en-US" sz="1400" dirty="0">
                <a:solidFill>
                  <a:schemeClr val="bg1">
                    <a:lumMod val="50000"/>
                  </a:schemeClr>
                </a:solidFill>
                <a:latin typeface="Arial" pitchFamily="34" charset="0"/>
                <a:cs typeface="Arial" pitchFamily="34" charset="0"/>
              </a:rPr>
              <a:t>Shopping cart app</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Decision table</a:t>
            </a:r>
          </a:p>
          <a:p>
            <a:pPr algn="ctr"/>
            <a:r>
              <a:rPr lang="en-US" sz="1400" dirty="0">
                <a:solidFill>
                  <a:schemeClr val="bg1">
                    <a:lumMod val="50000"/>
                  </a:schemeClr>
                </a:solidFill>
                <a:latin typeface="Arial" pitchFamily="34" charset="0"/>
                <a:cs typeface="Arial" pitchFamily="34" charset="0"/>
              </a:rPr>
              <a:t>Determine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Fixing Inbox</a:t>
            </a:r>
          </a:p>
          <a:p>
            <a:pPr algn="ctr"/>
            <a:r>
              <a:rPr lang="en-US" sz="1400" dirty="0">
                <a:solidFill>
                  <a:schemeClr val="bg1">
                    <a:lumMod val="50000"/>
                  </a:schemeClr>
                </a:solidFill>
                <a:latin typeface="Arial" pitchFamily="34" charset="0"/>
                <a:cs typeface="Arial" pitchFamily="34" charset="0"/>
              </a:rPr>
              <a:t>Working with inbox for another user</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8</a:t>
            </a:fld>
            <a:endParaRPr lang="en-US"/>
          </a:p>
        </p:txBody>
      </p:sp>
    </p:spTree>
    <p:extLst>
      <p:ext uri="{BB962C8B-B14F-4D97-AF65-F5344CB8AC3E}">
        <p14:creationId xmlns:p14="http://schemas.microsoft.com/office/powerpoint/2010/main" val="69139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10C65-8268-5C0C-6B14-3574A6CF3404}"/>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1D2C7872-5EFD-E551-3327-DAD8B8D59CD7}"/>
              </a:ext>
            </a:extLst>
          </p:cNvPr>
          <p:cNvSpPr>
            <a:spLocks noGrp="1"/>
          </p:cNvSpPr>
          <p:nvPr>
            <p:ph type="title"/>
          </p:nvPr>
        </p:nvSpPr>
        <p:spPr>
          <a:xfrm>
            <a:off x="457200" y="57150"/>
            <a:ext cx="8229600" cy="609601"/>
          </a:xfrm>
        </p:spPr>
        <p:txBody>
          <a:bodyPr/>
          <a:lstStyle/>
          <a:p>
            <a:r>
              <a:rPr lang="en-US" dirty="0">
                <a:latin typeface="Cooper Black" panose="0208090404030B020404" pitchFamily="18" charset="0"/>
              </a:rPr>
              <a:t>Build Process Scenario 2 – Script Task</a:t>
            </a:r>
          </a:p>
        </p:txBody>
      </p:sp>
      <p:sp>
        <p:nvSpPr>
          <p:cNvPr id="3" name="Footer Placeholder 2">
            <a:extLst>
              <a:ext uri="{FF2B5EF4-FFF2-40B4-BE49-F238E27FC236}">
                <a16:creationId xmlns:a16="http://schemas.microsoft.com/office/drawing/2014/main" id="{CFE5CB23-0BC8-1C8D-171B-57573FC97C53}"/>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E4047B4-5C5D-E2AF-9F6B-531A9A2DB10C}"/>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9</a:t>
            </a:fld>
            <a:endParaRPr lang="en-US" dirty="0"/>
          </a:p>
        </p:txBody>
      </p:sp>
      <p:sp>
        <p:nvSpPr>
          <p:cNvPr id="2" name="TextBox 1">
            <a:extLst>
              <a:ext uri="{FF2B5EF4-FFF2-40B4-BE49-F238E27FC236}">
                <a16:creationId xmlns:a16="http://schemas.microsoft.com/office/drawing/2014/main" id="{917C7D5E-6995-ABF3-672F-302A98A43129}"/>
              </a:ext>
            </a:extLst>
          </p:cNvPr>
          <p:cNvSpPr txBox="1"/>
          <p:nvPr/>
        </p:nvSpPr>
        <p:spPr>
          <a:xfrm>
            <a:off x="457200" y="971550"/>
            <a:ext cx="5562600" cy="3733800"/>
          </a:xfrm>
          <a:prstGeom prst="rect">
            <a:avLst/>
          </a:prstGeom>
        </p:spPr>
        <p:txBody>
          <a:bodyPr vert="horz" lIns="91440" tIns="45720" rIns="91440" bIns="45720" rtlCol="0">
            <a:normAutofit/>
          </a:bodyPr>
          <a:lstStyle/>
          <a:p>
            <a:pPr>
              <a:lnSpc>
                <a:spcPct val="90000"/>
              </a:lnSpc>
              <a:spcBef>
                <a:spcPct val="20000"/>
              </a:spcBef>
              <a:buFont typeface="Arial" pitchFamily="34" charset="0"/>
            </a:pPr>
            <a:r>
              <a:rPr lang="en-US" sz="1600" dirty="0"/>
              <a:t>Alex is a manager working in one of the top IT Company. He is being approached for every shopping cart request created by employees reporting to him. </a:t>
            </a:r>
          </a:p>
          <a:p>
            <a:pPr>
              <a:lnSpc>
                <a:spcPct val="90000"/>
              </a:lnSpc>
              <a:spcBef>
                <a:spcPct val="20000"/>
              </a:spcBef>
              <a:buFont typeface="Arial" pitchFamily="34" charset="0"/>
            </a:pPr>
            <a:r>
              <a:rPr lang="en-US" sz="1600" dirty="0"/>
              <a:t>His key requirements are:</a:t>
            </a:r>
          </a:p>
          <a:p>
            <a:pPr>
              <a:lnSpc>
                <a:spcPct val="90000"/>
              </a:lnSpc>
              <a:spcBef>
                <a:spcPct val="20000"/>
              </a:spcBef>
              <a:buFont typeface="Arial" pitchFamily="34" charset="0"/>
            </a:pPr>
            <a:endParaRPr lang="en-US" sz="1600" dirty="0"/>
          </a:p>
          <a:p>
            <a:pPr marL="285750" indent="-285750">
              <a:lnSpc>
                <a:spcPct val="90000"/>
              </a:lnSpc>
              <a:spcBef>
                <a:spcPct val="20000"/>
              </a:spcBef>
              <a:buFont typeface="Arial" panose="020B0604020202020204" pitchFamily="34" charset="0"/>
              <a:buChar char="•"/>
            </a:pPr>
            <a:r>
              <a:rPr lang="en-US" sz="1600" dirty="0"/>
              <a:t>Design a process to automate the shopping cart for products available at the global API of our organization</a:t>
            </a:r>
          </a:p>
          <a:p>
            <a:pPr marL="285750" indent="-285750">
              <a:lnSpc>
                <a:spcPct val="90000"/>
              </a:lnSpc>
              <a:spcBef>
                <a:spcPct val="20000"/>
              </a:spcBef>
              <a:buFont typeface="Arial" panose="020B0604020202020204" pitchFamily="34" charset="0"/>
              <a:buChar char="•"/>
            </a:pPr>
            <a:r>
              <a:rPr lang="en-US" sz="1600" dirty="0"/>
              <a:t>As part of the input user can request a discount % to each of the product</a:t>
            </a:r>
          </a:p>
          <a:p>
            <a:pPr marL="285750" indent="-285750">
              <a:lnSpc>
                <a:spcPct val="90000"/>
              </a:lnSpc>
              <a:spcBef>
                <a:spcPct val="20000"/>
              </a:spcBef>
              <a:buFont typeface="Arial" panose="020B0604020202020204" pitchFamily="34" charset="0"/>
              <a:buChar char="•"/>
            </a:pPr>
            <a:r>
              <a:rPr lang="en-US" sz="1600" dirty="0"/>
              <a:t>The approval should be sent parallelly to VP and manager with a table showing products and total value with discount</a:t>
            </a:r>
          </a:p>
          <a:p>
            <a:pPr marL="285750" indent="-285750">
              <a:lnSpc>
                <a:spcPct val="90000"/>
              </a:lnSpc>
              <a:spcBef>
                <a:spcPct val="20000"/>
              </a:spcBef>
              <a:buFont typeface="Arial" panose="020B0604020202020204" pitchFamily="34" charset="0"/>
              <a:buChar char="•"/>
            </a:pPr>
            <a:r>
              <a:rPr lang="en-US" sz="1600" dirty="0"/>
              <a:t>Once both the manager and VP approves the requests, an approval email will be sent to requestor</a:t>
            </a:r>
          </a:p>
          <a:p>
            <a:pPr marL="285750" indent="-285750">
              <a:lnSpc>
                <a:spcPct val="90000"/>
              </a:lnSpc>
              <a:spcBef>
                <a:spcPct val="20000"/>
              </a:spcBef>
              <a:buFont typeface="Arial" panose="020B0604020202020204" pitchFamily="34" charset="0"/>
              <a:buChar char="•"/>
            </a:pPr>
            <a:r>
              <a:rPr lang="en-US" sz="1600" dirty="0"/>
              <a:t>If VP do not take action on shopping cart request for more than 5 minutes, we should proceed w/o approval</a:t>
            </a:r>
          </a:p>
          <a:p>
            <a:pPr>
              <a:lnSpc>
                <a:spcPct val="90000"/>
              </a:lnSpc>
              <a:spcBef>
                <a:spcPct val="20000"/>
              </a:spcBef>
              <a:buFont typeface="Arial" pitchFamily="34" charset="0"/>
            </a:pPr>
            <a:endParaRPr lang="en-US" sz="1600" dirty="0"/>
          </a:p>
          <a:p>
            <a:pPr>
              <a:lnSpc>
                <a:spcPct val="90000"/>
              </a:lnSpc>
              <a:spcBef>
                <a:spcPct val="20000"/>
              </a:spcBef>
              <a:buFont typeface="Arial" pitchFamily="34" charset="0"/>
            </a:pPr>
            <a:endParaRPr lang="en-US" sz="1600" dirty="0"/>
          </a:p>
        </p:txBody>
      </p:sp>
      <p:pic>
        <p:nvPicPr>
          <p:cNvPr id="7" name="Picture 2" descr="Man manager administrator consultant avatar Vector Image">
            <a:extLst>
              <a:ext uri="{FF2B5EF4-FFF2-40B4-BE49-F238E27FC236}">
                <a16:creationId xmlns:a16="http://schemas.microsoft.com/office/drawing/2014/main" id="{4AC7C739-318E-FEFA-276D-5B93FC59F2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18" t="8000" r="11483" b="18500"/>
          <a:stretch/>
        </p:blipFill>
        <p:spPr bwMode="auto">
          <a:xfrm>
            <a:off x="5943600" y="1276350"/>
            <a:ext cx="260949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1480</TotalTime>
  <Words>1165</Words>
  <Application>Microsoft Office PowerPoint</Application>
  <PresentationFormat>On-screen Show (16:9)</PresentationFormat>
  <Paragraphs>169</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72</vt:lpstr>
      <vt:lpstr>Arial</vt:lpstr>
      <vt:lpstr>Calibri</vt:lpstr>
      <vt:lpstr>Cambria</vt:lpstr>
      <vt:lpstr>Consolas</vt:lpstr>
      <vt:lpstr>Cooper Black</vt:lpstr>
      <vt:lpstr>Segoe UI</vt:lpstr>
      <vt:lpstr>Segoe UI Light</vt:lpstr>
      <vt:lpstr>Office Theme</vt:lpstr>
      <vt:lpstr>SAP Build Training for Corporate Professionals</vt:lpstr>
      <vt:lpstr>PowerPoint Presentation</vt:lpstr>
      <vt:lpstr>Agenda</vt:lpstr>
      <vt:lpstr>Scenario</vt:lpstr>
      <vt:lpstr>What is API?</vt:lpstr>
      <vt:lpstr>API HUB</vt:lpstr>
      <vt:lpstr>Requirement</vt:lpstr>
      <vt:lpstr>PowerPoint Presentation</vt:lpstr>
      <vt:lpstr>Build Process Scenario 2 – Script Task</vt:lpstr>
      <vt:lpstr>The Service</vt:lpstr>
      <vt:lpstr>Actions in BPA</vt:lpstr>
      <vt:lpstr>Steps</vt:lpstr>
      <vt:lpstr>PowerPoint Presentation</vt:lpstr>
      <vt:lpstr>Script task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86</cp:revision>
  <dcterms:created xsi:type="dcterms:W3CDTF">2013-12-05T19:37:13Z</dcterms:created>
  <dcterms:modified xsi:type="dcterms:W3CDTF">2025-07-16T09:27:11Z</dcterms:modified>
</cp:coreProperties>
</file>